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3"/>
  </p:notesMasterIdLst>
  <p:sldIdLst>
    <p:sldId id="284" r:id="rId2"/>
    <p:sldId id="278" r:id="rId3"/>
    <p:sldId id="281" r:id="rId4"/>
    <p:sldId id="279" r:id="rId5"/>
    <p:sldId id="282" r:id="rId6"/>
    <p:sldId id="271" r:id="rId7"/>
    <p:sldId id="272" r:id="rId8"/>
    <p:sldId id="273" r:id="rId9"/>
    <p:sldId id="274" r:id="rId10"/>
    <p:sldId id="275" r:id="rId11"/>
    <p:sldId id="276" r:id="rId12"/>
    <p:sldId id="287" r:id="rId13"/>
    <p:sldId id="288" r:id="rId14"/>
    <p:sldId id="289" r:id="rId15"/>
    <p:sldId id="257" r:id="rId16"/>
    <p:sldId id="258" r:id="rId17"/>
    <p:sldId id="259" r:id="rId18"/>
    <p:sldId id="260" r:id="rId19"/>
    <p:sldId id="261" r:id="rId20"/>
    <p:sldId id="262" r:id="rId21"/>
    <p:sldId id="263" r:id="rId22"/>
    <p:sldId id="264" r:id="rId23"/>
    <p:sldId id="265" r:id="rId24"/>
    <p:sldId id="266" r:id="rId25"/>
    <p:sldId id="267" r:id="rId26"/>
    <p:sldId id="268" r:id="rId27"/>
    <p:sldId id="269" r:id="rId28"/>
    <p:sldId id="270" r:id="rId29"/>
    <p:sldId id="285" r:id="rId30"/>
    <p:sldId id="286" r:id="rId31"/>
    <p:sldId id="290" r:id="rId32"/>
    <p:sldId id="291" r:id="rId33"/>
    <p:sldId id="292" r:id="rId34"/>
    <p:sldId id="293" r:id="rId35"/>
    <p:sldId id="294" r:id="rId36"/>
    <p:sldId id="295" r:id="rId37"/>
    <p:sldId id="296" r:id="rId38"/>
    <p:sldId id="297" r:id="rId39"/>
    <p:sldId id="298" r:id="rId40"/>
    <p:sldId id="299" r:id="rId41"/>
    <p:sldId id="300" r:id="rId42"/>
    <p:sldId id="301" r:id="rId43"/>
    <p:sldId id="302" r:id="rId44"/>
    <p:sldId id="303" r:id="rId45"/>
    <p:sldId id="304" r:id="rId46"/>
    <p:sldId id="305" r:id="rId47"/>
    <p:sldId id="306" r:id="rId48"/>
    <p:sldId id="307" r:id="rId49"/>
    <p:sldId id="308" r:id="rId50"/>
    <p:sldId id="309" r:id="rId51"/>
    <p:sldId id="310" r:id="rId52"/>
    <p:sldId id="311" r:id="rId53"/>
    <p:sldId id="312" r:id="rId54"/>
    <p:sldId id="313" r:id="rId55"/>
    <p:sldId id="314" r:id="rId56"/>
    <p:sldId id="315" r:id="rId57"/>
    <p:sldId id="316" r:id="rId58"/>
    <p:sldId id="317" r:id="rId59"/>
    <p:sldId id="318" r:id="rId60"/>
    <p:sldId id="319" r:id="rId61"/>
    <p:sldId id="320" r:id="rId62"/>
    <p:sldId id="321" r:id="rId63"/>
    <p:sldId id="322" r:id="rId64"/>
    <p:sldId id="323" r:id="rId65"/>
    <p:sldId id="324" r:id="rId66"/>
    <p:sldId id="325" r:id="rId67"/>
    <p:sldId id="326" r:id="rId68"/>
    <p:sldId id="327" r:id="rId69"/>
    <p:sldId id="328" r:id="rId70"/>
    <p:sldId id="329" r:id="rId71"/>
    <p:sldId id="330" r:id="rId72"/>
    <p:sldId id="331" r:id="rId73"/>
    <p:sldId id="332" r:id="rId74"/>
    <p:sldId id="333" r:id="rId75"/>
    <p:sldId id="334" r:id="rId76"/>
    <p:sldId id="335" r:id="rId77"/>
    <p:sldId id="336" r:id="rId78"/>
    <p:sldId id="337" r:id="rId79"/>
    <p:sldId id="338" r:id="rId80"/>
    <p:sldId id="339" r:id="rId81"/>
    <p:sldId id="340" r:id="rId82"/>
    <p:sldId id="341" r:id="rId83"/>
    <p:sldId id="342" r:id="rId84"/>
    <p:sldId id="344" r:id="rId85"/>
    <p:sldId id="345" r:id="rId86"/>
    <p:sldId id="346" r:id="rId87"/>
    <p:sldId id="347" r:id="rId88"/>
    <p:sldId id="348" r:id="rId89"/>
    <p:sldId id="349" r:id="rId90"/>
    <p:sldId id="350" r:id="rId91"/>
    <p:sldId id="351" r:id="rId92"/>
    <p:sldId id="352" r:id="rId93"/>
    <p:sldId id="353" r:id="rId94"/>
    <p:sldId id="354" r:id="rId95"/>
    <p:sldId id="355" r:id="rId96"/>
    <p:sldId id="356" r:id="rId97"/>
    <p:sldId id="357" r:id="rId98"/>
    <p:sldId id="358" r:id="rId99"/>
    <p:sldId id="359" r:id="rId100"/>
    <p:sldId id="343" r:id="rId101"/>
    <p:sldId id="360" r:id="rId102"/>
    <p:sldId id="361" r:id="rId103"/>
    <p:sldId id="362" r:id="rId104"/>
    <p:sldId id="363" r:id="rId105"/>
    <p:sldId id="364" r:id="rId106"/>
    <p:sldId id="365" r:id="rId107"/>
    <p:sldId id="366" r:id="rId108"/>
    <p:sldId id="367" r:id="rId109"/>
    <p:sldId id="368" r:id="rId110"/>
    <p:sldId id="369" r:id="rId111"/>
    <p:sldId id="370" r:id="rId112"/>
    <p:sldId id="371" r:id="rId113"/>
    <p:sldId id="372" r:id="rId114"/>
    <p:sldId id="373" r:id="rId115"/>
    <p:sldId id="374" r:id="rId116"/>
    <p:sldId id="375" r:id="rId117"/>
    <p:sldId id="376" r:id="rId118"/>
    <p:sldId id="377" r:id="rId119"/>
    <p:sldId id="378" r:id="rId120"/>
    <p:sldId id="379" r:id="rId121"/>
    <p:sldId id="380" r:id="rId122"/>
    <p:sldId id="381" r:id="rId123"/>
    <p:sldId id="382" r:id="rId124"/>
    <p:sldId id="383" r:id="rId125"/>
    <p:sldId id="384" r:id="rId126"/>
    <p:sldId id="385" r:id="rId127"/>
    <p:sldId id="386" r:id="rId128"/>
    <p:sldId id="387" r:id="rId129"/>
    <p:sldId id="388" r:id="rId130"/>
    <p:sldId id="389" r:id="rId131"/>
    <p:sldId id="390" r:id="rId132"/>
    <p:sldId id="391" r:id="rId133"/>
    <p:sldId id="392" r:id="rId134"/>
    <p:sldId id="393" r:id="rId135"/>
    <p:sldId id="394" r:id="rId136"/>
    <p:sldId id="395" r:id="rId137"/>
    <p:sldId id="396" r:id="rId138"/>
    <p:sldId id="397" r:id="rId139"/>
    <p:sldId id="398" r:id="rId140"/>
    <p:sldId id="399" r:id="rId141"/>
    <p:sldId id="400" r:id="rId142"/>
    <p:sldId id="401" r:id="rId143"/>
    <p:sldId id="402" r:id="rId144"/>
    <p:sldId id="403" r:id="rId145"/>
    <p:sldId id="404" r:id="rId146"/>
    <p:sldId id="405" r:id="rId147"/>
    <p:sldId id="406" r:id="rId148"/>
    <p:sldId id="407" r:id="rId149"/>
    <p:sldId id="408" r:id="rId150"/>
    <p:sldId id="409" r:id="rId151"/>
    <p:sldId id="410" r:id="rId152"/>
    <p:sldId id="411" r:id="rId153"/>
    <p:sldId id="412" r:id="rId154"/>
    <p:sldId id="413" r:id="rId155"/>
    <p:sldId id="414" r:id="rId156"/>
    <p:sldId id="415" r:id="rId157"/>
    <p:sldId id="416" r:id="rId158"/>
    <p:sldId id="417" r:id="rId159"/>
    <p:sldId id="418" r:id="rId160"/>
    <p:sldId id="428" r:id="rId161"/>
    <p:sldId id="429" r:id="rId162"/>
    <p:sldId id="419" r:id="rId163"/>
    <p:sldId id="420" r:id="rId164"/>
    <p:sldId id="421" r:id="rId165"/>
    <p:sldId id="430" r:id="rId166"/>
    <p:sldId id="431" r:id="rId167"/>
    <p:sldId id="422" r:id="rId168"/>
    <p:sldId id="423" r:id="rId169"/>
    <p:sldId id="424" r:id="rId170"/>
    <p:sldId id="425" r:id="rId171"/>
    <p:sldId id="426" r:id="rId172"/>
    <p:sldId id="427" r:id="rId173"/>
    <p:sldId id="432" r:id="rId174"/>
    <p:sldId id="433" r:id="rId175"/>
    <p:sldId id="434" r:id="rId176"/>
    <p:sldId id="435" r:id="rId177"/>
    <p:sldId id="436" r:id="rId178"/>
    <p:sldId id="437" r:id="rId179"/>
    <p:sldId id="438" r:id="rId180"/>
    <p:sldId id="439" r:id="rId181"/>
    <p:sldId id="440" r:id="rId182"/>
    <p:sldId id="441" r:id="rId183"/>
    <p:sldId id="442" r:id="rId184"/>
    <p:sldId id="443" r:id="rId185"/>
    <p:sldId id="444" r:id="rId186"/>
    <p:sldId id="445" r:id="rId187"/>
    <p:sldId id="446" r:id="rId188"/>
    <p:sldId id="447" r:id="rId189"/>
    <p:sldId id="448" r:id="rId190"/>
    <p:sldId id="449" r:id="rId191"/>
    <p:sldId id="450" r:id="rId192"/>
    <p:sldId id="451" r:id="rId193"/>
    <p:sldId id="452" r:id="rId194"/>
    <p:sldId id="453" r:id="rId195"/>
    <p:sldId id="454" r:id="rId196"/>
    <p:sldId id="455" r:id="rId197"/>
    <p:sldId id="456" r:id="rId198"/>
    <p:sldId id="457" r:id="rId199"/>
    <p:sldId id="458" r:id="rId200"/>
    <p:sldId id="459" r:id="rId201"/>
    <p:sldId id="460" r:id="rId20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996633"/>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0" d="100"/>
          <a:sy n="70" d="100"/>
        </p:scale>
        <p:origin x="138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openxmlformats.org/officeDocument/2006/relationships/theme" Target="theme/theme1.xml"/><Relationship Id="rId201" Type="http://schemas.openxmlformats.org/officeDocument/2006/relationships/slide" Target="slides/slide200.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tableStyles" Target="tableStyle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190" Type="http://schemas.openxmlformats.org/officeDocument/2006/relationships/slide" Target="slides/slide189.xml"/><Relationship Id="rId204" Type="http://schemas.openxmlformats.org/officeDocument/2006/relationships/presProps" Target="pres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3DFA97-5719-4ED9-BF48-4AA33BC6B054}" type="datetimeFigureOut">
              <a:rPr lang="en-US" smtClean="0"/>
              <a:pPr/>
              <a:t>4/6/2020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A97A46-20C3-4D69-B9DA-1FA082BE60BB}" type="slidenum">
              <a:rPr lang="en-IN" smtClean="0"/>
              <a:pPr/>
              <a:t>‹#›</a:t>
            </a:fld>
            <a:endParaRPr lang="en-IN"/>
          </a:p>
        </p:txBody>
      </p:sp>
    </p:spTree>
    <p:extLst>
      <p:ext uri="{BB962C8B-B14F-4D97-AF65-F5344CB8AC3E}">
        <p14:creationId xmlns:p14="http://schemas.microsoft.com/office/powerpoint/2010/main" val="25512040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70425D84-0D4F-46B0-B37E-182A06BED6B2}" type="datetime1">
              <a:rPr lang="en-US" smtClean="0"/>
              <a:t>4/6/2020</a:t>
            </a:fld>
            <a:endParaRPr lang="en-US"/>
          </a:p>
        </p:txBody>
      </p:sp>
      <p:sp>
        <p:nvSpPr>
          <p:cNvPr id="19" name="Footer Placeholder 18"/>
          <p:cNvSpPr>
            <a:spLocks noGrp="1"/>
          </p:cNvSpPr>
          <p:nvPr>
            <p:ph type="ftr" sz="quarter" idx="11"/>
          </p:nvPr>
        </p:nvSpPr>
        <p:spPr/>
        <p:txBody>
          <a:bodyPr/>
          <a:lstStyle/>
          <a:p>
            <a:r>
              <a:rPr lang="en-US"/>
              <a:t>Dr.P.Chandramohan</a:t>
            </a:r>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diamon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664E90B-A028-4BDF-A492-38705BAE7D86}" type="datetime1">
              <a:rPr lang="en-US" smtClean="0"/>
              <a:t>4/6/2020</a:t>
            </a:fld>
            <a:endParaRPr lang="en-US"/>
          </a:p>
        </p:txBody>
      </p:sp>
      <p:sp>
        <p:nvSpPr>
          <p:cNvPr id="5" name="Footer Placeholder 4"/>
          <p:cNvSpPr>
            <a:spLocks noGrp="1"/>
          </p:cNvSpPr>
          <p:nvPr>
            <p:ph type="ftr" sz="quarter" idx="11"/>
          </p:nvPr>
        </p:nvSpPr>
        <p:spPr/>
        <p:txBody>
          <a:bodyPr/>
          <a:lstStyle/>
          <a:p>
            <a:r>
              <a:rPr lang="en-US"/>
              <a:t>Dr.P.Chandramohan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diamon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13CFC57-19A2-45B6-9BB3-2762DB88A191}" type="datetime1">
              <a:rPr lang="en-US" smtClean="0"/>
              <a:t>4/6/2020</a:t>
            </a:fld>
            <a:endParaRPr lang="en-US"/>
          </a:p>
        </p:txBody>
      </p:sp>
      <p:sp>
        <p:nvSpPr>
          <p:cNvPr id="5" name="Footer Placeholder 4"/>
          <p:cNvSpPr>
            <a:spLocks noGrp="1"/>
          </p:cNvSpPr>
          <p:nvPr>
            <p:ph type="ftr" sz="quarter" idx="11"/>
          </p:nvPr>
        </p:nvSpPr>
        <p:spPr/>
        <p:txBody>
          <a:bodyPr/>
          <a:lstStyle/>
          <a:p>
            <a:r>
              <a:rPr lang="en-US"/>
              <a:t>Dr.P.Chandramohan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diamon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451C84-9583-42E3-81A7-85E530106E77}" type="datetime1">
              <a:rPr lang="en-US" smtClean="0"/>
              <a:t>4/6/2020</a:t>
            </a:fld>
            <a:endParaRPr lang="en-US"/>
          </a:p>
        </p:txBody>
      </p:sp>
      <p:sp>
        <p:nvSpPr>
          <p:cNvPr id="5" name="Footer Placeholder 4"/>
          <p:cNvSpPr>
            <a:spLocks noGrp="1"/>
          </p:cNvSpPr>
          <p:nvPr>
            <p:ph type="ftr" sz="quarter" idx="11"/>
          </p:nvPr>
        </p:nvSpPr>
        <p:spPr/>
        <p:txBody>
          <a:bodyPr/>
          <a:lstStyle/>
          <a:p>
            <a:r>
              <a:rPr lang="en-US"/>
              <a:t>Dr.P.Chandramohan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diamon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14628C1-711E-40C8-86CE-1D96B9D7C58C}" type="datetime1">
              <a:rPr lang="en-US" smtClean="0"/>
              <a:t>4/6/2020</a:t>
            </a:fld>
            <a:endParaRPr lang="en-US"/>
          </a:p>
        </p:txBody>
      </p:sp>
      <p:sp>
        <p:nvSpPr>
          <p:cNvPr id="5" name="Footer Placeholder 4"/>
          <p:cNvSpPr>
            <a:spLocks noGrp="1"/>
          </p:cNvSpPr>
          <p:nvPr>
            <p:ph type="ftr" sz="quarter" idx="11"/>
          </p:nvPr>
        </p:nvSpPr>
        <p:spPr/>
        <p:txBody>
          <a:bodyPr/>
          <a:lstStyle/>
          <a:p>
            <a:r>
              <a:rPr lang="en-US"/>
              <a:t>Dr.P.Chandramohan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diamon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B26874D-B0D1-4777-8C3F-792265DC40C4}" type="datetime1">
              <a:rPr lang="en-US" smtClean="0"/>
              <a:t>4/6/2020</a:t>
            </a:fld>
            <a:endParaRPr lang="en-US"/>
          </a:p>
        </p:txBody>
      </p:sp>
      <p:sp>
        <p:nvSpPr>
          <p:cNvPr id="6" name="Footer Placeholder 5"/>
          <p:cNvSpPr>
            <a:spLocks noGrp="1"/>
          </p:cNvSpPr>
          <p:nvPr>
            <p:ph type="ftr" sz="quarter" idx="11"/>
          </p:nvPr>
        </p:nvSpPr>
        <p:spPr/>
        <p:txBody>
          <a:bodyPr/>
          <a:lstStyle/>
          <a:p>
            <a:r>
              <a:rPr lang="en-US"/>
              <a:t>Dr.P.Chandramohan</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diamon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BE34063F-310E-48B4-BC0F-712AB510FFEE}" type="datetime1">
              <a:rPr lang="en-US" smtClean="0"/>
              <a:t>4/6/2020</a:t>
            </a:fld>
            <a:endParaRPr lang="en-US"/>
          </a:p>
        </p:txBody>
      </p:sp>
      <p:sp>
        <p:nvSpPr>
          <p:cNvPr id="8" name="Footer Placeholder 7"/>
          <p:cNvSpPr>
            <a:spLocks noGrp="1"/>
          </p:cNvSpPr>
          <p:nvPr>
            <p:ph type="ftr" sz="quarter" idx="11"/>
          </p:nvPr>
        </p:nvSpPr>
        <p:spPr/>
        <p:txBody>
          <a:bodyPr/>
          <a:lstStyle/>
          <a:p>
            <a:r>
              <a:rPr lang="en-US"/>
              <a:t>Dr.P.Chandramohan</a:t>
            </a: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diamon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96AB452D-1A8E-413A-9BA4-5E8D1BB0765D}" type="datetime1">
              <a:rPr lang="en-US" smtClean="0"/>
              <a:t>4/6/2020</a:t>
            </a:fld>
            <a:endParaRPr lang="en-US"/>
          </a:p>
        </p:txBody>
      </p:sp>
      <p:sp>
        <p:nvSpPr>
          <p:cNvPr id="4" name="Footer Placeholder 3"/>
          <p:cNvSpPr>
            <a:spLocks noGrp="1"/>
          </p:cNvSpPr>
          <p:nvPr>
            <p:ph type="ftr" sz="quarter" idx="11"/>
          </p:nvPr>
        </p:nvSpPr>
        <p:spPr/>
        <p:txBody>
          <a:bodyPr/>
          <a:lstStyle/>
          <a:p>
            <a:r>
              <a:rPr lang="en-US"/>
              <a:t>Dr.P.Chandramohan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diamon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B90F5B-23E2-4DDE-A0FE-22E92BC1C6BB}" type="datetime1">
              <a:rPr lang="en-US" smtClean="0"/>
              <a:t>4/6/2020</a:t>
            </a:fld>
            <a:endParaRPr lang="en-US"/>
          </a:p>
        </p:txBody>
      </p:sp>
      <p:sp>
        <p:nvSpPr>
          <p:cNvPr id="3" name="Footer Placeholder 2"/>
          <p:cNvSpPr>
            <a:spLocks noGrp="1"/>
          </p:cNvSpPr>
          <p:nvPr>
            <p:ph type="ftr" sz="quarter" idx="11"/>
          </p:nvPr>
        </p:nvSpPr>
        <p:spPr/>
        <p:txBody>
          <a:bodyPr/>
          <a:lstStyle/>
          <a:p>
            <a:r>
              <a:rPr lang="en-US"/>
              <a:t>Dr.P.Chandramohan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diamon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817C405-429E-4C97-9BDB-E825787E13CB}" type="datetime1">
              <a:rPr lang="en-US" smtClean="0"/>
              <a:t>4/6/2020</a:t>
            </a:fld>
            <a:endParaRPr lang="en-US"/>
          </a:p>
        </p:txBody>
      </p:sp>
      <p:sp>
        <p:nvSpPr>
          <p:cNvPr id="6" name="Footer Placeholder 5"/>
          <p:cNvSpPr>
            <a:spLocks noGrp="1"/>
          </p:cNvSpPr>
          <p:nvPr>
            <p:ph type="ftr" sz="quarter" idx="11"/>
          </p:nvPr>
        </p:nvSpPr>
        <p:spPr/>
        <p:txBody>
          <a:bodyPr/>
          <a:lstStyle/>
          <a:p>
            <a:r>
              <a:rPr lang="en-US"/>
              <a:t>Dr.P.Chandramohan</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diamon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45EB1353-5EA8-43C2-B2C8-06C07D7BC435}" type="datetime1">
              <a:rPr lang="en-US" smtClean="0"/>
              <a:t>4/6/2020</a:t>
            </a:fld>
            <a:endParaRPr lang="en-US"/>
          </a:p>
        </p:txBody>
      </p:sp>
      <p:sp>
        <p:nvSpPr>
          <p:cNvPr id="6" name="Footer Placeholder 5"/>
          <p:cNvSpPr>
            <a:spLocks noGrp="1"/>
          </p:cNvSpPr>
          <p:nvPr>
            <p:ph type="ftr" sz="quarter" idx="11"/>
          </p:nvPr>
        </p:nvSpPr>
        <p:spPr/>
        <p:txBody>
          <a:bodyPr/>
          <a:lstStyle/>
          <a:p>
            <a:r>
              <a:rPr lang="en-US"/>
              <a:t>Dr.P.Chandramohan</a:t>
            </a:r>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diamon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52F40CF-8F83-4EE5-9425-84B6114515DE}" type="datetime1">
              <a:rPr lang="en-US" smtClean="0"/>
              <a:t>4/6/2020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a:t>Dr.P.Chandramohan</a:t>
            </a: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diamond/>
  </p:transition>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en.wikipedia.org/wiki/Ferdinand_de_Saussure"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3" Type="http://schemas.openxmlformats.org/officeDocument/2006/relationships/hyperlink" Target="http://en.wikipedia.org/wiki/Noun" TargetMode="External"/><Relationship Id="rId7" Type="http://schemas.openxmlformats.org/officeDocument/2006/relationships/hyperlink" Target="http://en.wikipedia.org/wiki/Preposition" TargetMode="External"/><Relationship Id="rId2" Type="http://schemas.openxmlformats.org/officeDocument/2006/relationships/hyperlink" Target="http://en.wikipedia.org/wiki/Part_of_speech" TargetMode="External"/><Relationship Id="rId1" Type="http://schemas.openxmlformats.org/officeDocument/2006/relationships/slideLayout" Target="../slideLayouts/slideLayout2.xml"/><Relationship Id="rId6" Type="http://schemas.openxmlformats.org/officeDocument/2006/relationships/hyperlink" Target="http://en.wikipedia.org/wiki/Adverb" TargetMode="External"/><Relationship Id="rId5" Type="http://schemas.openxmlformats.org/officeDocument/2006/relationships/hyperlink" Target="http://en.wikipedia.org/wiki/Adjective" TargetMode="External"/><Relationship Id="rId4" Type="http://schemas.openxmlformats.org/officeDocument/2006/relationships/hyperlink" Target="http://en.wikipedia.org/wiki/Verbs" TargetMode="Externa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8.png"/></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3" Type="http://schemas.openxmlformats.org/officeDocument/2006/relationships/image" Target="http://school.discoveryeducation.com/clipart/images/scooter-boy-color.gif" TargetMode="External"/><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http://gamesmuseum.uwaterloo.ca/Archives/Culin/Street1891/boy.jpg" TargetMode="External"/><Relationship Id="rId4" Type="http://schemas.openxmlformats.org/officeDocument/2006/relationships/image" Target="../media/image10.jpeg"/></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3" Type="http://schemas.openxmlformats.org/officeDocument/2006/relationships/image" Target="http://www.how-to-kiss.us/talking.jpg" TargetMode="External"/><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3048000"/>
          </a:xfrm>
        </p:spPr>
        <p:txBody>
          <a:bodyPr>
            <a:normAutofit fontScale="90000"/>
          </a:bodyPr>
          <a:lstStyle/>
          <a:p>
            <a:pPr algn="ctr"/>
            <a:br>
              <a:rPr lang="en-IN" dirty="0"/>
            </a:br>
            <a:br>
              <a:rPr lang="en-US" dirty="0">
                <a:latin typeface="Lucida Bright" panose="02040602050505020304" pitchFamily="18" charset="0"/>
              </a:rPr>
            </a:br>
            <a:r>
              <a:rPr lang="en-IN" b="1" dirty="0"/>
              <a:t>LINC 302: </a:t>
            </a:r>
            <a:br>
              <a:rPr lang="en-IN" b="1" dirty="0"/>
            </a:br>
            <a:r>
              <a:rPr lang="en-IN" b="1" dirty="0"/>
              <a:t>SEMANTICS AND PRAGMATICS</a:t>
            </a:r>
            <a:br>
              <a:rPr lang="en-IN" dirty="0"/>
            </a:br>
            <a:br>
              <a:rPr lang="en-US" dirty="0">
                <a:latin typeface="Lucida Bright" panose="02040602050505020304" pitchFamily="18" charset="0"/>
              </a:rPr>
            </a:br>
            <a:endParaRPr lang="en-US" dirty="0">
              <a:latin typeface="Lucida Bright" panose="02040602050505020304" pitchFamily="18" charset="0"/>
            </a:endParaRPr>
          </a:p>
        </p:txBody>
      </p:sp>
      <p:sp>
        <p:nvSpPr>
          <p:cNvPr id="3" name="Content Placeholder 2"/>
          <p:cNvSpPr>
            <a:spLocks noGrp="1"/>
          </p:cNvSpPr>
          <p:nvPr>
            <p:ph idx="1"/>
          </p:nvPr>
        </p:nvSpPr>
        <p:spPr>
          <a:xfrm>
            <a:off x="457200" y="3429000"/>
            <a:ext cx="8229600" cy="2743200"/>
          </a:xfrm>
        </p:spPr>
        <p:txBody>
          <a:bodyPr>
            <a:normAutofit/>
          </a:bodyPr>
          <a:lstStyle/>
          <a:p>
            <a:pPr marL="0" indent="0" algn="ctr">
              <a:buNone/>
            </a:pPr>
            <a:r>
              <a:rPr lang="en-US" b="1" dirty="0">
                <a:solidFill>
                  <a:schemeClr val="accent5">
                    <a:lumMod val="75000"/>
                  </a:schemeClr>
                </a:solidFill>
                <a:latin typeface="Lucida Bright" panose="02040602050505020304" pitchFamily="18" charset="0"/>
              </a:rPr>
              <a:t>Dr. P.CHANDRAMOHAN</a:t>
            </a:r>
          </a:p>
          <a:p>
            <a:pPr marL="0" indent="0" algn="ctr">
              <a:buNone/>
            </a:pPr>
            <a:r>
              <a:rPr lang="en-US" b="1" dirty="0">
                <a:solidFill>
                  <a:schemeClr val="accent5">
                    <a:lumMod val="75000"/>
                  </a:schemeClr>
                </a:solidFill>
                <a:latin typeface="Lucida Bright" panose="02040602050505020304" pitchFamily="18" charset="0"/>
              </a:rPr>
              <a:t>Associate Professor</a:t>
            </a:r>
          </a:p>
          <a:p>
            <a:pPr marL="0" indent="0" algn="ctr">
              <a:buNone/>
            </a:pPr>
            <a:r>
              <a:rPr lang="en-US" b="1" dirty="0">
                <a:solidFill>
                  <a:schemeClr val="accent5">
                    <a:lumMod val="75000"/>
                  </a:schemeClr>
                </a:solidFill>
                <a:latin typeface="Lucida Bright" panose="02040602050505020304" pitchFamily="18" charset="0"/>
              </a:rPr>
              <a:t>CAS in Linguistics</a:t>
            </a:r>
          </a:p>
          <a:p>
            <a:pPr marL="0" indent="0" algn="ctr">
              <a:buNone/>
            </a:pPr>
            <a:r>
              <a:rPr lang="en-US" b="1" dirty="0">
                <a:solidFill>
                  <a:schemeClr val="accent5">
                    <a:lumMod val="75000"/>
                  </a:schemeClr>
                </a:solidFill>
                <a:latin typeface="Lucida Bright" panose="02040602050505020304" pitchFamily="18" charset="0"/>
              </a:rPr>
              <a:t>Annamalai University</a:t>
            </a:r>
          </a:p>
          <a:p>
            <a:pPr marL="0" indent="0" algn="ctr">
              <a:buNone/>
            </a:pPr>
            <a:r>
              <a:rPr lang="en-US" b="1" dirty="0">
                <a:solidFill>
                  <a:schemeClr val="accent5">
                    <a:lumMod val="75000"/>
                  </a:schemeClr>
                </a:solidFill>
                <a:latin typeface="Lucida Bright" panose="02040602050505020304" pitchFamily="18" charset="0"/>
              </a:rPr>
              <a:t>chandruling@gmail.com</a:t>
            </a:r>
          </a:p>
          <a:p>
            <a:endParaRPr lang="en-US" dirty="0"/>
          </a:p>
        </p:txBody>
      </p:sp>
      <p:sp>
        <p:nvSpPr>
          <p:cNvPr id="5" name="Slide Number Placeholder 4">
            <a:extLst>
              <a:ext uri="{FF2B5EF4-FFF2-40B4-BE49-F238E27FC236}">
                <a16:creationId xmlns:a16="http://schemas.microsoft.com/office/drawing/2014/main" id="{DF2C2B92-92EB-4066-9C34-E3474E5BF484}"/>
              </a:ext>
            </a:extLst>
          </p:cNvPr>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3827949260"/>
      </p:ext>
    </p:extLst>
  </p:cSld>
  <p:clrMapOvr>
    <a:masterClrMapping/>
  </p:clrMapOvr>
  <p:transition spd="slow">
    <p:diamon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rmAutofit fontScale="90000"/>
          </a:bodyPr>
          <a:lstStyle/>
          <a:p>
            <a:pPr algn="ctr"/>
            <a:r>
              <a:rPr lang="en-AU" b="1" dirty="0"/>
              <a:t>Semantics in Philosophy</a:t>
            </a:r>
            <a:br>
              <a:rPr lang="en-US" dirty="0"/>
            </a:br>
            <a:endParaRPr lang="en-US" dirty="0"/>
          </a:p>
        </p:txBody>
      </p:sp>
      <p:sp>
        <p:nvSpPr>
          <p:cNvPr id="3" name="Content Placeholder 2"/>
          <p:cNvSpPr>
            <a:spLocks noGrp="1"/>
          </p:cNvSpPr>
          <p:nvPr>
            <p:ph idx="1"/>
          </p:nvPr>
        </p:nvSpPr>
        <p:spPr>
          <a:xfrm>
            <a:off x="0" y="1295400"/>
            <a:ext cx="9144000" cy="5562600"/>
          </a:xfrm>
        </p:spPr>
        <p:txBody>
          <a:bodyPr/>
          <a:lstStyle/>
          <a:p>
            <a:pPr marL="0" indent="0" algn="just">
              <a:buNone/>
            </a:pPr>
            <a:r>
              <a:rPr lang="en-AU" dirty="0"/>
              <a:t> </a:t>
            </a:r>
            <a:r>
              <a:rPr lang="en-US" dirty="0"/>
              <a:t>	</a:t>
            </a:r>
            <a:r>
              <a:rPr lang="en-AU" dirty="0"/>
              <a:t>Is basically questioned the meaning of linguistic philosophers in the relationship between speech, thought, reality, and nature. The general theory of meaning among other distinguished.</a:t>
            </a:r>
          </a:p>
          <a:p>
            <a:pPr marL="0" indent="0" algn="just">
              <a:buNone/>
            </a:pPr>
            <a:r>
              <a:rPr lang="en-AU" b="1" dirty="0"/>
              <a:t>Contextual Theory :</a:t>
            </a:r>
          </a:p>
          <a:p>
            <a:pPr marL="0" lvl="0" indent="0" algn="just">
              <a:buNone/>
            </a:pPr>
            <a:r>
              <a:rPr lang="en-AU" dirty="0"/>
              <a:t>	Contextual theory of meaning must have a basic or primary regardless of the context of new situations to get a secondary meaning. </a:t>
            </a:r>
          </a:p>
          <a:p>
            <a:pPr marL="0" lvl="0" indent="0" algn="just">
              <a:buNone/>
            </a:pPr>
            <a:r>
              <a:rPr lang="en-AU" b="1" dirty="0"/>
              <a:t>Conceptual theory:</a:t>
            </a:r>
            <a:r>
              <a:rPr lang="en-AU" dirty="0"/>
              <a:t> </a:t>
            </a:r>
          </a:p>
          <a:p>
            <a:pPr marL="0" indent="0" algn="just">
              <a:buNone/>
            </a:pPr>
            <a:r>
              <a:rPr lang="en-AU" dirty="0"/>
              <a:t>	-depends on the concept of language in speech, sentences, phrases, discourse </a:t>
            </a:r>
            <a:endParaRPr lang="en-US" dirty="0"/>
          </a:p>
          <a:p>
            <a:pPr marL="0" lvl="0" indent="0" algn="just">
              <a:buNone/>
            </a:pPr>
            <a:endParaRPr lang="en-US" dirty="0"/>
          </a:p>
          <a:p>
            <a:pPr marL="0" indent="0" algn="just">
              <a:buNone/>
            </a:pPr>
            <a:endParaRPr lang="en-US" dirty="0"/>
          </a:p>
          <a:p>
            <a:endParaRPr lang="en-US" dirty="0"/>
          </a:p>
        </p:txBody>
      </p:sp>
      <p:sp>
        <p:nvSpPr>
          <p:cNvPr id="4" name="Footer Placeholder 3">
            <a:extLst>
              <a:ext uri="{FF2B5EF4-FFF2-40B4-BE49-F238E27FC236}">
                <a16:creationId xmlns:a16="http://schemas.microsoft.com/office/drawing/2014/main" id="{6E407D32-8D36-4C55-94D1-9E41048E3201}"/>
              </a:ext>
            </a:extLst>
          </p:cNvPr>
          <p:cNvSpPr>
            <a:spLocks noGrp="1"/>
          </p:cNvSpPr>
          <p:nvPr>
            <p:ph type="ftr" sz="quarter" idx="11"/>
          </p:nvPr>
        </p:nvSpPr>
        <p:spPr/>
        <p:txBody>
          <a:bodyPr/>
          <a:lstStyle/>
          <a:p>
            <a:pPr algn="ctr"/>
            <a:r>
              <a:rPr lang="en-US" dirty="0" err="1"/>
              <a:t>Dr.P.Chandramohan</a:t>
            </a:r>
            <a:endParaRPr lang="en-US" dirty="0"/>
          </a:p>
        </p:txBody>
      </p:sp>
      <p:sp>
        <p:nvSpPr>
          <p:cNvPr id="5" name="Slide Number Placeholder 4">
            <a:extLst>
              <a:ext uri="{FF2B5EF4-FFF2-40B4-BE49-F238E27FC236}">
                <a16:creationId xmlns:a16="http://schemas.microsoft.com/office/drawing/2014/main" id="{F3D7D917-DE72-42B7-AF33-5F0DD0940374}"/>
              </a:ext>
            </a:extLst>
          </p:cNvPr>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2651553680"/>
      </p:ext>
    </p:extLst>
  </p:cSld>
  <p:clrMapOvr>
    <a:masterClrMapping/>
  </p:clrMapOvr>
  <p:transition spd="slow">
    <p:diamond/>
  </p:transition>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8BF56-32E9-4FC1-92C7-980681BC5072}"/>
              </a:ext>
            </a:extLst>
          </p:cNvPr>
          <p:cNvSpPr>
            <a:spLocks noGrp="1"/>
          </p:cNvSpPr>
          <p:nvPr>
            <p:ph type="title"/>
          </p:nvPr>
        </p:nvSpPr>
        <p:spPr>
          <a:xfrm>
            <a:off x="609600" y="16933"/>
            <a:ext cx="8229600" cy="1143000"/>
          </a:xfrm>
        </p:spPr>
        <p:txBody>
          <a:bodyPr>
            <a:normAutofit fontScale="90000"/>
          </a:bodyPr>
          <a:lstStyle/>
          <a:p>
            <a:pPr algn="ctr"/>
            <a:r>
              <a:rPr lang="en-US" dirty="0"/>
              <a:t>Safeguards against ambiguity – due to polysemy</a:t>
            </a:r>
            <a:endParaRPr lang="en-IN" dirty="0"/>
          </a:p>
        </p:txBody>
      </p:sp>
      <p:sp>
        <p:nvSpPr>
          <p:cNvPr id="3" name="Content Placeholder 2">
            <a:extLst>
              <a:ext uri="{FF2B5EF4-FFF2-40B4-BE49-F238E27FC236}">
                <a16:creationId xmlns:a16="http://schemas.microsoft.com/office/drawing/2014/main" id="{106375D2-4653-4E69-B3BA-4CA171E9BFB4}"/>
              </a:ext>
            </a:extLst>
          </p:cNvPr>
          <p:cNvSpPr>
            <a:spLocks noGrp="1"/>
          </p:cNvSpPr>
          <p:nvPr>
            <p:ph idx="1"/>
          </p:nvPr>
        </p:nvSpPr>
        <p:spPr>
          <a:xfrm>
            <a:off x="0" y="1159933"/>
            <a:ext cx="9144000" cy="5561542"/>
          </a:xfrm>
        </p:spPr>
        <p:txBody>
          <a:bodyPr/>
          <a:lstStyle/>
          <a:p>
            <a:pPr marL="514350" indent="-514350" algn="just">
              <a:buAutoNum type="arabicPeriod"/>
            </a:pPr>
            <a:r>
              <a:rPr lang="en-US" b="1" dirty="0">
                <a:solidFill>
                  <a:srgbClr val="FF0000"/>
                </a:solidFill>
              </a:rPr>
              <a:t>Context:</a:t>
            </a:r>
            <a:r>
              <a:rPr lang="en-US" dirty="0">
                <a:solidFill>
                  <a:srgbClr val="FF0000"/>
                </a:solidFill>
              </a:rPr>
              <a:t> </a:t>
            </a:r>
            <a:r>
              <a:rPr lang="en-US" dirty="0"/>
              <a:t>The context in which a word occurs is the basic safeguard against ambiguity. If the word has more than one meaning there will be no confusion as only one of them will be applicable in a given context. The preceding and or the following words may help the hearer to understand the word meaning without ambiguity. For example,</a:t>
            </a:r>
          </a:p>
          <a:p>
            <a:pPr marL="514350" indent="-514350" algn="just">
              <a:buNone/>
            </a:pPr>
            <a:r>
              <a:rPr lang="en-US" dirty="0"/>
              <a:t>	Board: “The teacher wrote the poem on the board”</a:t>
            </a:r>
          </a:p>
          <a:p>
            <a:pPr marL="1428750" lvl="3" indent="-514350" algn="just">
              <a:buAutoNum type="arabicPeriod"/>
            </a:pPr>
            <a:r>
              <a:rPr lang="en-US" dirty="0"/>
              <a:t> </a:t>
            </a:r>
            <a:r>
              <a:rPr lang="en-US" sz="2600" dirty="0"/>
              <a:t>“The board of directors of the company elected the chairman”</a:t>
            </a:r>
          </a:p>
          <a:p>
            <a:pPr marL="1428750" lvl="3" indent="-514350" algn="just">
              <a:buNone/>
            </a:pPr>
            <a:r>
              <a:rPr lang="en-US" sz="2600" dirty="0"/>
              <a:t>In the contextual words teacher, wrote and poem and directors, company and chairman make us to understand the word board depending upon the context.</a:t>
            </a:r>
            <a:endParaRPr lang="en-IN" sz="2600" dirty="0"/>
          </a:p>
          <a:p>
            <a:pPr marL="0" indent="0">
              <a:buNone/>
            </a:pPr>
            <a:endParaRPr lang="en-IN" dirty="0"/>
          </a:p>
        </p:txBody>
      </p:sp>
      <p:sp>
        <p:nvSpPr>
          <p:cNvPr id="4" name="Footer Placeholder 3">
            <a:extLst>
              <a:ext uri="{FF2B5EF4-FFF2-40B4-BE49-F238E27FC236}">
                <a16:creationId xmlns:a16="http://schemas.microsoft.com/office/drawing/2014/main" id="{D2F03F03-EDFC-40AE-A234-75A7CDCF66A0}"/>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38F36D01-827E-4B72-92F2-CE2CBD70BE6A}"/>
              </a:ext>
            </a:extLst>
          </p:cNvPr>
          <p:cNvSpPr>
            <a:spLocks noGrp="1"/>
          </p:cNvSpPr>
          <p:nvPr>
            <p:ph type="sldNum" sz="quarter" idx="12"/>
          </p:nvPr>
        </p:nvSpPr>
        <p:spPr/>
        <p:txBody>
          <a:bodyPr/>
          <a:lstStyle/>
          <a:p>
            <a:fld id="{B6F15528-21DE-4FAA-801E-634DDDAF4B2B}" type="slidenum">
              <a:rPr lang="en-US" smtClean="0"/>
              <a:pPr/>
              <a:t>100</a:t>
            </a:fld>
            <a:endParaRPr lang="en-US"/>
          </a:p>
        </p:txBody>
      </p:sp>
    </p:spTree>
    <p:extLst>
      <p:ext uri="{BB962C8B-B14F-4D97-AF65-F5344CB8AC3E}">
        <p14:creationId xmlns:p14="http://schemas.microsoft.com/office/powerpoint/2010/main" val="1153491205"/>
      </p:ext>
    </p:extLst>
  </p:cSld>
  <p:clrMapOvr>
    <a:masterClrMapping/>
  </p:clrMapOvr>
  <p:transition spd="slow">
    <p:diamond/>
  </p:transition>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B7819A-519F-4EF3-80A1-E3920CC74FAD}"/>
              </a:ext>
            </a:extLst>
          </p:cNvPr>
          <p:cNvSpPr>
            <a:spLocks noGrp="1"/>
          </p:cNvSpPr>
          <p:nvPr>
            <p:ph idx="1"/>
          </p:nvPr>
        </p:nvSpPr>
        <p:spPr>
          <a:xfrm>
            <a:off x="0" y="0"/>
            <a:ext cx="9144000" cy="6858000"/>
          </a:xfrm>
        </p:spPr>
        <p:txBody>
          <a:bodyPr>
            <a:normAutofit fontScale="92500"/>
          </a:bodyPr>
          <a:lstStyle/>
          <a:p>
            <a:pPr>
              <a:buNone/>
            </a:pPr>
            <a:r>
              <a:rPr lang="en-US" b="1" dirty="0">
                <a:solidFill>
                  <a:srgbClr val="FF0000"/>
                </a:solidFill>
              </a:rPr>
              <a:t>2.</a:t>
            </a:r>
            <a:r>
              <a:rPr lang="en-US" b="1" dirty="0"/>
              <a:t> </a:t>
            </a:r>
            <a:r>
              <a:rPr lang="en-US" b="1" dirty="0">
                <a:solidFill>
                  <a:srgbClr val="FF0000"/>
                </a:solidFill>
              </a:rPr>
              <a:t>Difference in inflection: </a:t>
            </a:r>
            <a:r>
              <a:rPr lang="en-US" dirty="0"/>
              <a:t>Different meanings of a polysemous word may be differentiated by difference in inflection i.e. the word will take one suffix marker in one meaning and another marker in another meaning. For instance, </a:t>
            </a:r>
          </a:p>
          <a:p>
            <a:pPr algn="just">
              <a:buNone/>
            </a:pPr>
            <a:r>
              <a:rPr lang="en-US" dirty="0"/>
              <a:t>		Brother 	1. ‘male person born of the same parents’</a:t>
            </a:r>
          </a:p>
          <a:p>
            <a:pPr algn="just">
              <a:buNone/>
            </a:pPr>
            <a:r>
              <a:rPr lang="en-US" dirty="0"/>
              <a:t>				2. ‘a male member of a religious group’</a:t>
            </a:r>
          </a:p>
          <a:p>
            <a:pPr algn="just">
              <a:buNone/>
            </a:pPr>
            <a:r>
              <a:rPr lang="en-US" dirty="0"/>
              <a:t>	For plural the first word comes with –s ; and the second word  comes with - </a:t>
            </a:r>
            <a:r>
              <a:rPr lang="en-US" dirty="0" err="1"/>
              <a:t>en</a:t>
            </a:r>
            <a:r>
              <a:rPr lang="en-US" dirty="0"/>
              <a:t>. i.e.</a:t>
            </a:r>
          </a:p>
          <a:p>
            <a:pPr algn="just">
              <a:buNone/>
            </a:pPr>
            <a:r>
              <a:rPr lang="en-US" dirty="0"/>
              <a:t>		Brothers and Brethren. </a:t>
            </a:r>
          </a:p>
          <a:p>
            <a:pPr algn="just">
              <a:buNone/>
            </a:pPr>
            <a:r>
              <a:rPr lang="en-US" b="1" dirty="0">
                <a:solidFill>
                  <a:srgbClr val="FF0000"/>
                </a:solidFill>
              </a:rPr>
              <a:t>3.</a:t>
            </a:r>
            <a:r>
              <a:rPr lang="en-US" dirty="0"/>
              <a:t> </a:t>
            </a:r>
            <a:r>
              <a:rPr lang="en-US" b="1" dirty="0">
                <a:solidFill>
                  <a:srgbClr val="FF0000"/>
                </a:solidFill>
              </a:rPr>
              <a:t>Word order: </a:t>
            </a:r>
            <a:r>
              <a:rPr lang="en-US" dirty="0"/>
              <a:t>Difference in word order will also help to differentiate two or more senses of the same word. The word ‘extraordinary has two meanings. </a:t>
            </a:r>
          </a:p>
          <a:p>
            <a:pPr algn="just">
              <a:buNone/>
            </a:pPr>
            <a:r>
              <a:rPr lang="en-US" dirty="0"/>
              <a:t>	1. not normal / unusual  - Extraordinary ambassador </a:t>
            </a:r>
          </a:p>
          <a:p>
            <a:pPr algn="just">
              <a:buNone/>
            </a:pPr>
            <a:r>
              <a:rPr lang="en-US" dirty="0"/>
              <a:t>	2. specially employed 	- Ambassador extraordinary </a:t>
            </a:r>
          </a:p>
          <a:p>
            <a:pPr algn="just">
              <a:buNone/>
            </a:pPr>
            <a:r>
              <a:rPr lang="en-US" dirty="0"/>
              <a:t>	</a:t>
            </a:r>
            <a:r>
              <a:rPr lang="en-US" dirty="0" err="1"/>
              <a:t>Kannit</a:t>
            </a:r>
            <a:r>
              <a:rPr lang="en-US" dirty="0"/>
              <a:t> </a:t>
            </a:r>
            <a:r>
              <a:rPr lang="en-US" dirty="0" err="1"/>
              <a:t>tamil</a:t>
            </a:r>
            <a:r>
              <a:rPr lang="en-US" dirty="0"/>
              <a:t> – ‘youthful virgin Tamil’</a:t>
            </a:r>
          </a:p>
          <a:p>
            <a:pPr algn="just">
              <a:buNone/>
            </a:pPr>
            <a:r>
              <a:rPr lang="en-US" dirty="0"/>
              <a:t>	</a:t>
            </a:r>
            <a:r>
              <a:rPr lang="en-US" dirty="0" err="1"/>
              <a:t>Tamilkkanni</a:t>
            </a:r>
            <a:r>
              <a:rPr lang="en-US" dirty="0"/>
              <a:t> – ‘Tamil maiden’ </a:t>
            </a:r>
          </a:p>
          <a:p>
            <a:pPr marL="0" indent="0">
              <a:buNone/>
            </a:pPr>
            <a:endParaRPr lang="en-IN" dirty="0"/>
          </a:p>
        </p:txBody>
      </p:sp>
      <p:sp>
        <p:nvSpPr>
          <p:cNvPr id="4" name="Footer Placeholder 3">
            <a:extLst>
              <a:ext uri="{FF2B5EF4-FFF2-40B4-BE49-F238E27FC236}">
                <a16:creationId xmlns:a16="http://schemas.microsoft.com/office/drawing/2014/main" id="{86AFCE62-3D66-40EB-9994-625E2AD16E71}"/>
              </a:ext>
            </a:extLst>
          </p:cNvPr>
          <p:cNvSpPr>
            <a:spLocks noGrp="1"/>
          </p:cNvSpPr>
          <p:nvPr>
            <p:ph type="ftr" sz="quarter" idx="11"/>
          </p:nvPr>
        </p:nvSpPr>
        <p:spPr/>
        <p:txBody>
          <a:bodyPr/>
          <a:lstStyle/>
          <a:p>
            <a:r>
              <a:rPr lang="en-US" dirty="0" err="1"/>
              <a:t>Dr.P.Chandramohan</a:t>
            </a:r>
            <a:endParaRPr lang="en-US" dirty="0"/>
          </a:p>
        </p:txBody>
      </p:sp>
      <p:sp>
        <p:nvSpPr>
          <p:cNvPr id="5" name="Slide Number Placeholder 4">
            <a:extLst>
              <a:ext uri="{FF2B5EF4-FFF2-40B4-BE49-F238E27FC236}">
                <a16:creationId xmlns:a16="http://schemas.microsoft.com/office/drawing/2014/main" id="{6C58E9C0-4D4E-49C8-8358-6FB92621DEDE}"/>
              </a:ext>
            </a:extLst>
          </p:cNvPr>
          <p:cNvSpPr>
            <a:spLocks noGrp="1"/>
          </p:cNvSpPr>
          <p:nvPr>
            <p:ph type="sldNum" sz="quarter" idx="12"/>
          </p:nvPr>
        </p:nvSpPr>
        <p:spPr/>
        <p:txBody>
          <a:bodyPr/>
          <a:lstStyle/>
          <a:p>
            <a:fld id="{B6F15528-21DE-4FAA-801E-634DDDAF4B2B}" type="slidenum">
              <a:rPr lang="en-US" smtClean="0"/>
              <a:pPr/>
              <a:t>101</a:t>
            </a:fld>
            <a:endParaRPr lang="en-US"/>
          </a:p>
        </p:txBody>
      </p:sp>
    </p:spTree>
    <p:extLst>
      <p:ext uri="{BB962C8B-B14F-4D97-AF65-F5344CB8AC3E}">
        <p14:creationId xmlns:p14="http://schemas.microsoft.com/office/powerpoint/2010/main" val="2243728947"/>
      </p:ext>
    </p:extLst>
  </p:cSld>
  <p:clrMapOvr>
    <a:masterClrMapping/>
  </p:clrMapOvr>
  <p:transition spd="slow">
    <p:diamond/>
  </p:transition>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D619E6-1DEB-4CFF-A493-F8EDC7A86753}"/>
              </a:ext>
            </a:extLst>
          </p:cNvPr>
          <p:cNvSpPr>
            <a:spLocks noGrp="1"/>
          </p:cNvSpPr>
          <p:nvPr>
            <p:ph idx="1"/>
          </p:nvPr>
        </p:nvSpPr>
        <p:spPr>
          <a:xfrm>
            <a:off x="0" y="-1"/>
            <a:ext cx="9144000" cy="6721475"/>
          </a:xfrm>
        </p:spPr>
        <p:txBody>
          <a:bodyPr>
            <a:normAutofit fontScale="70000" lnSpcReduction="20000"/>
          </a:bodyPr>
          <a:lstStyle/>
          <a:p>
            <a:pPr>
              <a:buNone/>
            </a:pPr>
            <a:r>
              <a:rPr lang="en-US" b="1" dirty="0">
                <a:solidFill>
                  <a:srgbClr val="FF0000"/>
                </a:solidFill>
              </a:rPr>
              <a:t>4. Difference in word class and inflection </a:t>
            </a:r>
          </a:p>
          <a:p>
            <a:pPr algn="just">
              <a:buNone/>
            </a:pPr>
            <a:r>
              <a:rPr lang="en-US" dirty="0"/>
              <a:t>		In a number of cases two or more homonyms belong to different word classes or parts of speech. This state automatically avoids ambiguity.</a:t>
            </a:r>
          </a:p>
          <a:p>
            <a:pPr algn="just">
              <a:buNone/>
            </a:pPr>
            <a:r>
              <a:rPr lang="en-US" dirty="0"/>
              <a:t>	Example: </a:t>
            </a:r>
            <a:r>
              <a:rPr lang="en-US" dirty="0" err="1"/>
              <a:t>nagar</a:t>
            </a:r>
            <a:r>
              <a:rPr lang="en-US" dirty="0"/>
              <a:t> (v) </a:t>
            </a:r>
            <a:r>
              <a:rPr lang="en-US" dirty="0" err="1"/>
              <a:t>nagarnta:n</a:t>
            </a:r>
            <a:r>
              <a:rPr lang="en-US" dirty="0"/>
              <a:t>; </a:t>
            </a:r>
            <a:r>
              <a:rPr lang="en-US" dirty="0" err="1"/>
              <a:t>nagarkiRa:n</a:t>
            </a:r>
            <a:r>
              <a:rPr lang="en-US" dirty="0"/>
              <a:t>; </a:t>
            </a:r>
            <a:r>
              <a:rPr lang="en-US" dirty="0" err="1"/>
              <a:t>nagarva:n</a:t>
            </a:r>
            <a:endParaRPr lang="en-US" dirty="0"/>
          </a:p>
          <a:p>
            <a:pPr algn="just">
              <a:buNone/>
            </a:pPr>
            <a:r>
              <a:rPr lang="en-US" dirty="0"/>
              <a:t>		         </a:t>
            </a:r>
            <a:r>
              <a:rPr lang="en-US" dirty="0" err="1"/>
              <a:t>nagar</a:t>
            </a:r>
            <a:r>
              <a:rPr lang="en-US" dirty="0"/>
              <a:t> (n) </a:t>
            </a:r>
            <a:r>
              <a:rPr lang="en-US" dirty="0" err="1"/>
              <a:t>nagarai</a:t>
            </a:r>
            <a:r>
              <a:rPr lang="en-US" dirty="0"/>
              <a:t>; </a:t>
            </a:r>
            <a:r>
              <a:rPr lang="en-US" dirty="0" err="1"/>
              <a:t>nagara:l</a:t>
            </a:r>
            <a:r>
              <a:rPr lang="en-US" dirty="0"/>
              <a:t>; </a:t>
            </a:r>
            <a:r>
              <a:rPr lang="en-US" dirty="0" err="1"/>
              <a:t>nagaruTan</a:t>
            </a:r>
            <a:r>
              <a:rPr lang="en-US" dirty="0"/>
              <a:t> etc.</a:t>
            </a:r>
          </a:p>
          <a:p>
            <a:pPr algn="just">
              <a:buNone/>
            </a:pPr>
            <a:r>
              <a:rPr lang="en-US" dirty="0"/>
              <a:t>		race 1 (n) competition, event, ethnic group</a:t>
            </a:r>
          </a:p>
          <a:p>
            <a:pPr algn="just">
              <a:buNone/>
            </a:pPr>
            <a:r>
              <a:rPr lang="en-US" dirty="0"/>
              <a:t>		race 2 (v)run</a:t>
            </a:r>
          </a:p>
          <a:p>
            <a:pPr algn="just">
              <a:buNone/>
            </a:pPr>
            <a:r>
              <a:rPr lang="en-US" dirty="0"/>
              <a:t>		point 1 (n) tip, aim, place</a:t>
            </a:r>
          </a:p>
          <a:p>
            <a:pPr algn="just">
              <a:buNone/>
            </a:pPr>
            <a:r>
              <a:rPr lang="en-US" dirty="0"/>
              <a:t>		point 2 (v) indicate</a:t>
            </a:r>
          </a:p>
          <a:p>
            <a:pPr algn="just">
              <a:buNone/>
            </a:pPr>
            <a:r>
              <a:rPr lang="en-US" dirty="0"/>
              <a:t>		fray 1 (n) discussion, conflict</a:t>
            </a:r>
          </a:p>
          <a:p>
            <a:pPr algn="just">
              <a:buNone/>
            </a:pPr>
            <a:r>
              <a:rPr lang="en-US" dirty="0"/>
              <a:t>		fray 2 (v) wear</a:t>
            </a:r>
          </a:p>
          <a:p>
            <a:pPr algn="just">
              <a:buNone/>
            </a:pPr>
            <a:r>
              <a:rPr lang="en-US" dirty="0"/>
              <a:t>		post 1 (n) job, pole</a:t>
            </a:r>
          </a:p>
          <a:p>
            <a:pPr algn="just">
              <a:buNone/>
            </a:pPr>
            <a:r>
              <a:rPr lang="en-US" dirty="0"/>
              <a:t>		post 2 (v) send</a:t>
            </a:r>
            <a:endParaRPr lang="en-IN" dirty="0"/>
          </a:p>
          <a:p>
            <a:pPr algn="just">
              <a:buNone/>
            </a:pPr>
            <a:endParaRPr lang="en-US" dirty="0"/>
          </a:p>
          <a:p>
            <a:pPr algn="just">
              <a:buNone/>
            </a:pPr>
            <a:r>
              <a:rPr lang="en-US" b="1" dirty="0">
                <a:solidFill>
                  <a:srgbClr val="FF0000"/>
                </a:solidFill>
              </a:rPr>
              <a:t>5. Formation of compounds and special phrases:</a:t>
            </a:r>
          </a:p>
          <a:p>
            <a:pPr algn="just">
              <a:lnSpc>
                <a:spcPct val="170000"/>
              </a:lnSpc>
              <a:buNone/>
            </a:pPr>
            <a:r>
              <a:rPr lang="en-US" dirty="0"/>
              <a:t>		</a:t>
            </a:r>
            <a:r>
              <a:rPr lang="en-US" dirty="0">
                <a:solidFill>
                  <a:schemeClr val="bg2">
                    <a:lumMod val="10000"/>
                  </a:schemeClr>
                </a:solidFill>
              </a:rPr>
              <a:t>Two homonyms forms are capable of occurring in identical contexts and thus cause ambiguity one of them is differentiated by the addition of attributes. In Tamil the word </a:t>
            </a:r>
            <a:r>
              <a:rPr lang="en-US" dirty="0" err="1">
                <a:solidFill>
                  <a:schemeClr val="bg2">
                    <a:lumMod val="10000"/>
                  </a:schemeClr>
                </a:solidFill>
              </a:rPr>
              <a:t>ve:nkai</a:t>
            </a:r>
            <a:r>
              <a:rPr lang="en-US" dirty="0">
                <a:solidFill>
                  <a:schemeClr val="bg2">
                    <a:lumMod val="10000"/>
                  </a:schemeClr>
                </a:solidFill>
              </a:rPr>
              <a:t> which has two meanings. 1. a tiger and 2. a tree.  In Tamil literature </a:t>
            </a:r>
            <a:r>
              <a:rPr lang="en-US" dirty="0" err="1">
                <a:solidFill>
                  <a:schemeClr val="bg2">
                    <a:lumMod val="10000"/>
                  </a:schemeClr>
                </a:solidFill>
              </a:rPr>
              <a:t>veenkai</a:t>
            </a:r>
            <a:r>
              <a:rPr lang="en-US" dirty="0">
                <a:solidFill>
                  <a:schemeClr val="bg2">
                    <a:lumMod val="10000"/>
                  </a:schemeClr>
                </a:solidFill>
              </a:rPr>
              <a:t> two is reoffered to as ‘</a:t>
            </a:r>
            <a:r>
              <a:rPr lang="en-US" dirty="0" err="1">
                <a:solidFill>
                  <a:schemeClr val="bg2">
                    <a:lumMod val="10000"/>
                  </a:schemeClr>
                </a:solidFill>
              </a:rPr>
              <a:t>pa:ya</a:t>
            </a:r>
            <a:r>
              <a:rPr lang="en-US" dirty="0">
                <a:solidFill>
                  <a:schemeClr val="bg2">
                    <a:lumMod val="10000"/>
                  </a:schemeClr>
                </a:solidFill>
              </a:rPr>
              <a:t>: </a:t>
            </a:r>
            <a:r>
              <a:rPr lang="en-US" dirty="0" err="1">
                <a:solidFill>
                  <a:schemeClr val="bg2">
                    <a:lumMod val="10000"/>
                  </a:schemeClr>
                </a:solidFill>
              </a:rPr>
              <a:t>ve:nkai</a:t>
            </a:r>
            <a:r>
              <a:rPr lang="en-US" dirty="0">
                <a:solidFill>
                  <a:schemeClr val="bg2">
                    <a:lumMod val="10000"/>
                  </a:schemeClr>
                </a:solidFill>
              </a:rPr>
              <a:t>’  which means the </a:t>
            </a:r>
            <a:r>
              <a:rPr lang="en-US" dirty="0" err="1">
                <a:solidFill>
                  <a:schemeClr val="bg2">
                    <a:lumMod val="10000"/>
                  </a:schemeClr>
                </a:solidFill>
              </a:rPr>
              <a:t>veenkai</a:t>
            </a:r>
            <a:r>
              <a:rPr lang="en-US" dirty="0">
                <a:solidFill>
                  <a:schemeClr val="bg2">
                    <a:lumMod val="10000"/>
                  </a:schemeClr>
                </a:solidFill>
              </a:rPr>
              <a:t> which will not leap/ jump. (Balasubramanian 1964)</a:t>
            </a:r>
            <a:endParaRPr lang="en-IN" dirty="0">
              <a:solidFill>
                <a:schemeClr val="bg2">
                  <a:lumMod val="10000"/>
                </a:schemeClr>
              </a:solidFill>
            </a:endParaRPr>
          </a:p>
          <a:p>
            <a:pPr marL="0" indent="0">
              <a:buNone/>
            </a:pPr>
            <a:endParaRPr lang="en-IN" dirty="0"/>
          </a:p>
        </p:txBody>
      </p:sp>
      <p:sp>
        <p:nvSpPr>
          <p:cNvPr id="4" name="Footer Placeholder 3">
            <a:extLst>
              <a:ext uri="{FF2B5EF4-FFF2-40B4-BE49-F238E27FC236}">
                <a16:creationId xmlns:a16="http://schemas.microsoft.com/office/drawing/2014/main" id="{A8CDCE05-A9DD-47EA-99E0-85D1AD3A6B9A}"/>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E704CA5A-28FA-4CFE-96A5-F7668B89FCBC}"/>
              </a:ext>
            </a:extLst>
          </p:cNvPr>
          <p:cNvSpPr>
            <a:spLocks noGrp="1"/>
          </p:cNvSpPr>
          <p:nvPr>
            <p:ph type="sldNum" sz="quarter" idx="12"/>
          </p:nvPr>
        </p:nvSpPr>
        <p:spPr/>
        <p:txBody>
          <a:bodyPr/>
          <a:lstStyle/>
          <a:p>
            <a:fld id="{B6F15528-21DE-4FAA-801E-634DDDAF4B2B}" type="slidenum">
              <a:rPr lang="en-US" smtClean="0"/>
              <a:pPr/>
              <a:t>102</a:t>
            </a:fld>
            <a:endParaRPr lang="en-US"/>
          </a:p>
        </p:txBody>
      </p:sp>
    </p:spTree>
    <p:extLst>
      <p:ext uri="{BB962C8B-B14F-4D97-AF65-F5344CB8AC3E}">
        <p14:creationId xmlns:p14="http://schemas.microsoft.com/office/powerpoint/2010/main" val="686399949"/>
      </p:ext>
    </p:extLst>
  </p:cSld>
  <p:clrMapOvr>
    <a:masterClrMapping/>
  </p:clrMapOvr>
  <p:transition spd="slow">
    <p:diamond/>
  </p:transition>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83329F-D10C-4B35-BEFB-D62131983160}"/>
              </a:ext>
            </a:extLst>
          </p:cNvPr>
          <p:cNvSpPr>
            <a:spLocks noGrp="1"/>
          </p:cNvSpPr>
          <p:nvPr>
            <p:ph idx="1"/>
          </p:nvPr>
        </p:nvSpPr>
        <p:spPr>
          <a:xfrm>
            <a:off x="0" y="136525"/>
            <a:ext cx="9144000" cy="6584950"/>
          </a:xfrm>
        </p:spPr>
        <p:txBody>
          <a:bodyPr>
            <a:normAutofit/>
          </a:bodyPr>
          <a:lstStyle/>
          <a:p>
            <a:pPr>
              <a:buNone/>
            </a:pPr>
            <a:r>
              <a:rPr lang="en-US" dirty="0"/>
              <a:t>6. Morphophonemic or sandhi alternation</a:t>
            </a:r>
          </a:p>
          <a:p>
            <a:pPr>
              <a:buNone/>
            </a:pPr>
            <a:r>
              <a:rPr lang="en-US" dirty="0"/>
              <a:t>		Difference in sandhi alternation when homophonous words join with other words helps to avoid ambiguity. </a:t>
            </a:r>
          </a:p>
          <a:p>
            <a:pPr>
              <a:buNone/>
            </a:pPr>
            <a:r>
              <a:rPr lang="en-US" dirty="0"/>
              <a:t>	Example:</a:t>
            </a:r>
          </a:p>
          <a:p>
            <a:pPr>
              <a:buNone/>
            </a:pPr>
            <a:r>
              <a:rPr lang="en-US" dirty="0"/>
              <a:t>		</a:t>
            </a:r>
            <a:r>
              <a:rPr lang="en-US" dirty="0" err="1"/>
              <a:t>palam</a:t>
            </a:r>
            <a:r>
              <a:rPr lang="en-US" dirty="0"/>
              <a:t> + </a:t>
            </a:r>
            <a:r>
              <a:rPr lang="en-US" dirty="0" err="1"/>
              <a:t>ca:Ru</a:t>
            </a:r>
            <a:r>
              <a:rPr lang="en-US" dirty="0"/>
              <a:t> – </a:t>
            </a:r>
            <a:r>
              <a:rPr lang="en-US" dirty="0" err="1"/>
              <a:t>palacca:Ru</a:t>
            </a:r>
            <a:r>
              <a:rPr lang="en-US" dirty="0"/>
              <a:t> ‘fruit juice’</a:t>
            </a:r>
          </a:p>
          <a:p>
            <a:pPr>
              <a:buNone/>
            </a:pPr>
            <a:r>
              <a:rPr lang="en-US" dirty="0"/>
              <a:t>		</a:t>
            </a:r>
            <a:r>
              <a:rPr lang="en-US" dirty="0" err="1"/>
              <a:t>palam</a:t>
            </a:r>
            <a:r>
              <a:rPr lang="en-US" dirty="0"/>
              <a:t> + </a:t>
            </a:r>
            <a:r>
              <a:rPr lang="en-US" dirty="0" err="1"/>
              <a:t>ca:Ru</a:t>
            </a:r>
            <a:r>
              <a:rPr lang="en-US" dirty="0"/>
              <a:t> – </a:t>
            </a:r>
            <a:r>
              <a:rPr lang="en-US" dirty="0" err="1"/>
              <a:t>palanca:Ru</a:t>
            </a:r>
            <a:r>
              <a:rPr lang="en-US" dirty="0"/>
              <a:t> ‘ old soup / juice.</a:t>
            </a:r>
            <a:endParaRPr lang="en-IN" dirty="0"/>
          </a:p>
          <a:p>
            <a:pPr marL="0" indent="0">
              <a:buNone/>
            </a:pPr>
            <a:r>
              <a:rPr lang="en-IN" dirty="0"/>
              <a:t>Reference:</a:t>
            </a:r>
          </a:p>
          <a:p>
            <a:pPr>
              <a:lnSpc>
                <a:spcPct val="150000"/>
              </a:lnSpc>
              <a:buFont typeface="Wingdings" panose="05000000000000000000" pitchFamily="2" charset="2"/>
              <a:buChar char="Ø"/>
            </a:pPr>
            <a:r>
              <a:rPr lang="en-IN" sz="2000" dirty="0"/>
              <a:t>Cruse, D.A. 1986, Lexical Semantics, Cambridge University Press, Cambridge.</a:t>
            </a:r>
          </a:p>
          <a:p>
            <a:pPr>
              <a:lnSpc>
                <a:spcPct val="150000"/>
              </a:lnSpc>
              <a:buFont typeface="Wingdings" panose="05000000000000000000" pitchFamily="2" charset="2"/>
              <a:buChar char="Ø"/>
            </a:pPr>
            <a:r>
              <a:rPr lang="en-IN" sz="2000" dirty="0"/>
              <a:t>Leech, G. 1981, Semantics, Penguin Books, England.</a:t>
            </a:r>
          </a:p>
          <a:p>
            <a:pPr>
              <a:lnSpc>
                <a:spcPct val="150000"/>
              </a:lnSpc>
              <a:buFont typeface="Wingdings" panose="05000000000000000000" pitchFamily="2" charset="2"/>
              <a:buChar char="Ø"/>
            </a:pPr>
            <a:r>
              <a:rPr lang="en-IN" sz="2000" dirty="0"/>
              <a:t>Palmer, F.R. 1981, Semantics, Cambridge University Press, Cambridge.</a:t>
            </a:r>
          </a:p>
          <a:p>
            <a:pPr>
              <a:lnSpc>
                <a:spcPct val="150000"/>
              </a:lnSpc>
              <a:buFont typeface="Wingdings" panose="05000000000000000000" pitchFamily="2" charset="2"/>
              <a:buChar char="Ø"/>
            </a:pPr>
            <a:r>
              <a:rPr lang="en-IN" sz="2000" dirty="0"/>
              <a:t>Kluwer. Saeed, John. 1997, Semantic. London: Blackwell. </a:t>
            </a:r>
          </a:p>
          <a:p>
            <a:pPr>
              <a:lnSpc>
                <a:spcPct val="150000"/>
              </a:lnSpc>
              <a:buFont typeface="Wingdings" panose="05000000000000000000" pitchFamily="2" charset="2"/>
              <a:buChar char="Ø"/>
            </a:pPr>
            <a:r>
              <a:rPr lang="en-IN" sz="2000" dirty="0"/>
              <a:t>Ullmann, S. 1962, Semantics: An Introduction to the science of meaning, Blackwell, Oxford. </a:t>
            </a:r>
          </a:p>
          <a:p>
            <a:pPr marL="0" indent="0">
              <a:buNone/>
            </a:pPr>
            <a:endParaRPr lang="en-IN" dirty="0"/>
          </a:p>
        </p:txBody>
      </p:sp>
      <p:sp>
        <p:nvSpPr>
          <p:cNvPr id="4" name="Footer Placeholder 3">
            <a:extLst>
              <a:ext uri="{FF2B5EF4-FFF2-40B4-BE49-F238E27FC236}">
                <a16:creationId xmlns:a16="http://schemas.microsoft.com/office/drawing/2014/main" id="{BBE842CF-BE27-4841-B0A2-B5649DED8196}"/>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52289507-EC48-4112-9E49-C849ADB88494}"/>
              </a:ext>
            </a:extLst>
          </p:cNvPr>
          <p:cNvSpPr>
            <a:spLocks noGrp="1"/>
          </p:cNvSpPr>
          <p:nvPr>
            <p:ph type="sldNum" sz="quarter" idx="12"/>
          </p:nvPr>
        </p:nvSpPr>
        <p:spPr/>
        <p:txBody>
          <a:bodyPr/>
          <a:lstStyle/>
          <a:p>
            <a:fld id="{B6F15528-21DE-4FAA-801E-634DDDAF4B2B}" type="slidenum">
              <a:rPr lang="en-US" smtClean="0"/>
              <a:pPr/>
              <a:t>103</a:t>
            </a:fld>
            <a:endParaRPr lang="en-US"/>
          </a:p>
        </p:txBody>
      </p:sp>
    </p:spTree>
    <p:extLst>
      <p:ext uri="{BB962C8B-B14F-4D97-AF65-F5344CB8AC3E}">
        <p14:creationId xmlns:p14="http://schemas.microsoft.com/office/powerpoint/2010/main" val="332640947"/>
      </p:ext>
    </p:extLst>
  </p:cSld>
  <p:clrMapOvr>
    <a:masterClrMapping/>
  </p:clrMapOvr>
  <p:transition spd="slow">
    <p:diamond/>
  </p:transition>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9CDA5-49DA-401D-9151-D270D98249DF}"/>
              </a:ext>
            </a:extLst>
          </p:cNvPr>
          <p:cNvSpPr>
            <a:spLocks noGrp="1"/>
          </p:cNvSpPr>
          <p:nvPr>
            <p:ph type="title"/>
          </p:nvPr>
        </p:nvSpPr>
        <p:spPr>
          <a:xfrm>
            <a:off x="0" y="0"/>
            <a:ext cx="9144000" cy="1847088"/>
          </a:xfrm>
        </p:spPr>
        <p:txBody>
          <a:bodyPr>
            <a:normAutofit/>
          </a:bodyPr>
          <a:lstStyle/>
          <a:p>
            <a:pPr algn="ctr"/>
            <a:r>
              <a:rPr lang="en-US" dirty="0"/>
              <a:t>Unit- III</a:t>
            </a:r>
            <a:br>
              <a:rPr lang="en-US" dirty="0"/>
            </a:br>
            <a:r>
              <a:rPr lang="en-US" dirty="0"/>
              <a:t>Structuralism in semantics </a:t>
            </a:r>
            <a:endParaRPr lang="en-IN" dirty="0"/>
          </a:p>
        </p:txBody>
      </p:sp>
      <p:sp>
        <p:nvSpPr>
          <p:cNvPr id="3" name="Content Placeholder 2">
            <a:extLst>
              <a:ext uri="{FF2B5EF4-FFF2-40B4-BE49-F238E27FC236}">
                <a16:creationId xmlns:a16="http://schemas.microsoft.com/office/drawing/2014/main" id="{A9297D7C-6169-4EA1-BDAA-641D16196DA3}"/>
              </a:ext>
            </a:extLst>
          </p:cNvPr>
          <p:cNvSpPr>
            <a:spLocks noGrp="1"/>
          </p:cNvSpPr>
          <p:nvPr>
            <p:ph idx="1"/>
          </p:nvPr>
        </p:nvSpPr>
        <p:spPr>
          <a:xfrm>
            <a:off x="0" y="1847087"/>
            <a:ext cx="9144000" cy="4874387"/>
          </a:xfrm>
        </p:spPr>
        <p:txBody>
          <a:bodyPr/>
          <a:lstStyle/>
          <a:p>
            <a:pPr marL="0" indent="0">
              <a:buNone/>
            </a:pPr>
            <a:r>
              <a:rPr lang="en-IN" dirty="0"/>
              <a:t>Introduction:</a:t>
            </a:r>
          </a:p>
          <a:p>
            <a:pPr marL="0" indent="0" algn="just">
              <a:lnSpc>
                <a:spcPct val="150000"/>
              </a:lnSpc>
              <a:buNone/>
            </a:pPr>
            <a:r>
              <a:rPr lang="en-IN" b="1" dirty="0"/>
              <a:t>Structural semantics</a:t>
            </a:r>
            <a:r>
              <a:rPr lang="en-IN" dirty="0"/>
              <a:t> </a:t>
            </a:r>
            <a:r>
              <a:rPr lang="en-IN" b="1" dirty="0"/>
              <a:t>is the study of relationships between the meanings of terms within a sentence, and how meaning can be composed from smaller elements. However, some critical theorists suggest that meaning is only divided into smaller structural units via its regulation in concrete social interactions; outside of these interactions language may become meaningless. </a:t>
            </a:r>
          </a:p>
          <a:p>
            <a:pPr marL="0" indent="0">
              <a:buNone/>
            </a:pPr>
            <a:endParaRPr lang="en-IN" dirty="0"/>
          </a:p>
        </p:txBody>
      </p:sp>
      <p:sp>
        <p:nvSpPr>
          <p:cNvPr id="4" name="Footer Placeholder 3">
            <a:extLst>
              <a:ext uri="{FF2B5EF4-FFF2-40B4-BE49-F238E27FC236}">
                <a16:creationId xmlns:a16="http://schemas.microsoft.com/office/drawing/2014/main" id="{52EB3982-8CE9-448B-9BF6-C959B1176F2B}"/>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329F18A3-C75D-4687-8850-E5F37AFD198C}"/>
              </a:ext>
            </a:extLst>
          </p:cNvPr>
          <p:cNvSpPr>
            <a:spLocks noGrp="1"/>
          </p:cNvSpPr>
          <p:nvPr>
            <p:ph type="sldNum" sz="quarter" idx="12"/>
          </p:nvPr>
        </p:nvSpPr>
        <p:spPr/>
        <p:txBody>
          <a:bodyPr/>
          <a:lstStyle/>
          <a:p>
            <a:fld id="{B6F15528-21DE-4FAA-801E-634DDDAF4B2B}" type="slidenum">
              <a:rPr lang="en-US" smtClean="0"/>
              <a:pPr/>
              <a:t>104</a:t>
            </a:fld>
            <a:endParaRPr lang="en-US"/>
          </a:p>
        </p:txBody>
      </p:sp>
    </p:spTree>
    <p:extLst>
      <p:ext uri="{BB962C8B-B14F-4D97-AF65-F5344CB8AC3E}">
        <p14:creationId xmlns:p14="http://schemas.microsoft.com/office/powerpoint/2010/main" val="1244676169"/>
      </p:ext>
    </p:extLst>
  </p:cSld>
  <p:clrMapOvr>
    <a:masterClrMapping/>
  </p:clrMapOvr>
  <p:transition spd="slow">
    <p:diamond/>
  </p:transition>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4C9A50-F352-4B1F-BA91-9AA0643ECB29}"/>
              </a:ext>
            </a:extLst>
          </p:cNvPr>
          <p:cNvSpPr>
            <a:spLocks noGrp="1"/>
          </p:cNvSpPr>
          <p:nvPr>
            <p:ph idx="1"/>
          </p:nvPr>
        </p:nvSpPr>
        <p:spPr>
          <a:xfrm>
            <a:off x="0" y="0"/>
            <a:ext cx="9144000" cy="6858000"/>
          </a:xfrm>
        </p:spPr>
        <p:txBody>
          <a:bodyPr>
            <a:normAutofit lnSpcReduction="10000"/>
          </a:bodyPr>
          <a:lstStyle/>
          <a:p>
            <a:pPr algn="just"/>
            <a:r>
              <a:rPr lang="en-IN" dirty="0"/>
              <a:t>Structural semantics is that branch that marked the modern linguistics movement started by </a:t>
            </a:r>
            <a:r>
              <a:rPr lang="en-IN" dirty="0">
                <a:hlinkClick r:id="rId2" tooltip="Ferdinand de Saussure">
                  <a:extLst>
                    <a:ext uri="{A12FA001-AC4F-418D-AE19-62706E023703}">
                      <ahyp:hlinkClr xmlns:ahyp="http://schemas.microsoft.com/office/drawing/2018/hyperlinkcolor" val="tx"/>
                    </a:ext>
                  </a:extLst>
                </a:hlinkClick>
              </a:rPr>
              <a:t>Ferdinand de Saussure</a:t>
            </a:r>
            <a:r>
              <a:rPr lang="en-IN" dirty="0"/>
              <a:t> at the break of the 20th century in his famous book titled A Course in General Linguistics). He posits that language is a system of inter-related units and structures and that every unit of language is related to the others within the same system.</a:t>
            </a:r>
          </a:p>
          <a:p>
            <a:pPr marL="0" indent="0" algn="just">
              <a:buNone/>
            </a:pPr>
            <a:endParaRPr lang="en-IN" dirty="0"/>
          </a:p>
          <a:p>
            <a:pPr algn="just"/>
            <a:r>
              <a:rPr lang="en-IN" dirty="0"/>
              <a:t>Structuralism is a very efficient aspect of Semantics as it explains the concordance in the meaning of certain words and utterances. The concept of sense relations as a means of semantic interpretation is a development of this theory as well. </a:t>
            </a:r>
          </a:p>
          <a:p>
            <a:pPr algn="just"/>
            <a:r>
              <a:rPr lang="en-IN" dirty="0"/>
              <a:t>Structuralism has revolutionized / developed semantics to its present state and it also aids to the correct understanding of other aspects of linguistics. The consequential fields of structuralism in linguistics are sense relations(both lexical and sentential) among others.</a:t>
            </a:r>
          </a:p>
          <a:p>
            <a:pPr algn="just"/>
            <a:endParaRPr lang="en-IN" dirty="0"/>
          </a:p>
          <a:p>
            <a:pPr marL="0" indent="0">
              <a:buNone/>
            </a:pPr>
            <a:endParaRPr lang="en-IN" dirty="0"/>
          </a:p>
        </p:txBody>
      </p:sp>
      <p:sp>
        <p:nvSpPr>
          <p:cNvPr id="4" name="Footer Placeholder 3">
            <a:extLst>
              <a:ext uri="{FF2B5EF4-FFF2-40B4-BE49-F238E27FC236}">
                <a16:creationId xmlns:a16="http://schemas.microsoft.com/office/drawing/2014/main" id="{2CCD64E9-7A81-43AA-92A4-C65ACC818CD7}"/>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015CCC80-9C4D-4BDB-B129-02C83238FAB9}"/>
              </a:ext>
            </a:extLst>
          </p:cNvPr>
          <p:cNvSpPr>
            <a:spLocks noGrp="1"/>
          </p:cNvSpPr>
          <p:nvPr>
            <p:ph type="sldNum" sz="quarter" idx="12"/>
          </p:nvPr>
        </p:nvSpPr>
        <p:spPr/>
        <p:txBody>
          <a:bodyPr/>
          <a:lstStyle/>
          <a:p>
            <a:fld id="{B6F15528-21DE-4FAA-801E-634DDDAF4B2B}" type="slidenum">
              <a:rPr lang="en-US" smtClean="0"/>
              <a:pPr/>
              <a:t>105</a:t>
            </a:fld>
            <a:endParaRPr lang="en-US"/>
          </a:p>
        </p:txBody>
      </p:sp>
    </p:spTree>
    <p:extLst>
      <p:ext uri="{BB962C8B-B14F-4D97-AF65-F5344CB8AC3E}">
        <p14:creationId xmlns:p14="http://schemas.microsoft.com/office/powerpoint/2010/main" val="721112495"/>
      </p:ext>
    </p:extLst>
  </p:cSld>
  <p:clrMapOvr>
    <a:masterClrMapping/>
  </p:clrMapOvr>
  <p:transition spd="slow">
    <p:diamond/>
  </p:transition>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28915B8-FEDD-488D-B55B-CA31F940F870}"/>
              </a:ext>
            </a:extLst>
          </p:cNvPr>
          <p:cNvSpPr>
            <a:spLocks noGrp="1"/>
          </p:cNvSpPr>
          <p:nvPr>
            <p:ph idx="1"/>
          </p:nvPr>
        </p:nvSpPr>
        <p:spPr>
          <a:xfrm>
            <a:off x="0" y="136525"/>
            <a:ext cx="9144000" cy="6721475"/>
          </a:xfrm>
        </p:spPr>
        <p:txBody>
          <a:bodyPr>
            <a:normAutofit/>
          </a:bodyPr>
          <a:lstStyle/>
          <a:p>
            <a:pPr marL="0" indent="0" algn="just">
              <a:buNone/>
            </a:pPr>
            <a:r>
              <a:rPr lang="en-US" i="1" dirty="0"/>
              <a:t>Linguistics</a:t>
            </a:r>
            <a:r>
              <a:rPr lang="en-US" dirty="0"/>
              <a:t> - the study of language…first used in mid - 19th century to distinguish from the traditional approach of philology. The differences were and are largely matters of attitude, emphasis, and purpose. Primarily philologists are concerned with historical development of languages as manifest in written texts and in the context of the associated literature and culture. The linguist gives priority to spoken languages and to the problems of analyzing them as they operate at a given point in time. The content of linguistics may be divided in terms of three dichotomies: synchronic vs. diachronic, theoretical vs. applied, micro-linguistics vs. macro-linguistics</a:t>
            </a:r>
            <a:endParaRPr lang="en-IN" dirty="0"/>
          </a:p>
          <a:p>
            <a:pPr marL="0" indent="0">
              <a:buNone/>
            </a:pPr>
            <a:endParaRPr lang="en-IN" dirty="0"/>
          </a:p>
        </p:txBody>
      </p:sp>
      <p:sp>
        <p:nvSpPr>
          <p:cNvPr id="4" name="Footer Placeholder 3">
            <a:extLst>
              <a:ext uri="{FF2B5EF4-FFF2-40B4-BE49-F238E27FC236}">
                <a16:creationId xmlns:a16="http://schemas.microsoft.com/office/drawing/2014/main" id="{58F27537-AD5A-4E16-85B9-19C25EDC5D00}"/>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2F98C8DD-F5C4-4CBB-B24C-781313461970}"/>
              </a:ext>
            </a:extLst>
          </p:cNvPr>
          <p:cNvSpPr>
            <a:spLocks noGrp="1"/>
          </p:cNvSpPr>
          <p:nvPr>
            <p:ph type="sldNum" sz="quarter" idx="12"/>
          </p:nvPr>
        </p:nvSpPr>
        <p:spPr/>
        <p:txBody>
          <a:bodyPr/>
          <a:lstStyle/>
          <a:p>
            <a:fld id="{B6F15528-21DE-4FAA-801E-634DDDAF4B2B}" type="slidenum">
              <a:rPr lang="en-US" smtClean="0"/>
              <a:pPr/>
              <a:t>106</a:t>
            </a:fld>
            <a:endParaRPr lang="en-US"/>
          </a:p>
        </p:txBody>
      </p:sp>
    </p:spTree>
    <p:extLst>
      <p:ext uri="{BB962C8B-B14F-4D97-AF65-F5344CB8AC3E}">
        <p14:creationId xmlns:p14="http://schemas.microsoft.com/office/powerpoint/2010/main" val="1769594123"/>
      </p:ext>
    </p:extLst>
  </p:cSld>
  <p:clrMapOvr>
    <a:masterClrMapping/>
  </p:clrMapOvr>
  <p:transition spd="slow">
    <p:diamond/>
  </p:transition>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B252F-97A0-4A17-A665-65E3DE843D07}"/>
              </a:ext>
            </a:extLst>
          </p:cNvPr>
          <p:cNvSpPr>
            <a:spLocks noGrp="1"/>
          </p:cNvSpPr>
          <p:nvPr>
            <p:ph type="title"/>
          </p:nvPr>
        </p:nvSpPr>
        <p:spPr>
          <a:xfrm>
            <a:off x="0" y="0"/>
            <a:ext cx="9144000" cy="1847088"/>
          </a:xfrm>
        </p:spPr>
        <p:txBody>
          <a:bodyPr>
            <a:normAutofit/>
          </a:bodyPr>
          <a:lstStyle/>
          <a:p>
            <a:pPr algn="ctr"/>
            <a:r>
              <a:rPr lang="en-US" sz="5400" b="1" dirty="0"/>
              <a:t>THE 20</a:t>
            </a:r>
            <a:r>
              <a:rPr lang="en-US" sz="5400" b="1" baseline="30000" dirty="0"/>
              <a:t>TH</a:t>
            </a:r>
            <a:r>
              <a:rPr lang="en-US" sz="5400" b="1" dirty="0"/>
              <a:t> CENTURY</a:t>
            </a:r>
            <a:br>
              <a:rPr lang="en-IN" sz="5400" b="1" dirty="0"/>
            </a:br>
            <a:r>
              <a:rPr lang="en-US" sz="5400" b="1" dirty="0"/>
              <a:t>Structuralism</a:t>
            </a:r>
            <a:endParaRPr lang="en-IN" dirty="0"/>
          </a:p>
        </p:txBody>
      </p:sp>
      <p:sp>
        <p:nvSpPr>
          <p:cNvPr id="3" name="Content Placeholder 2">
            <a:extLst>
              <a:ext uri="{FF2B5EF4-FFF2-40B4-BE49-F238E27FC236}">
                <a16:creationId xmlns:a16="http://schemas.microsoft.com/office/drawing/2014/main" id="{99AAA305-34A5-4EAC-A94A-0BCA39EDD847}"/>
              </a:ext>
            </a:extLst>
          </p:cNvPr>
          <p:cNvSpPr>
            <a:spLocks noGrp="1"/>
          </p:cNvSpPr>
          <p:nvPr>
            <p:ph idx="1"/>
          </p:nvPr>
        </p:nvSpPr>
        <p:spPr>
          <a:xfrm>
            <a:off x="0" y="1847088"/>
            <a:ext cx="9144000" cy="5010912"/>
          </a:xfrm>
        </p:spPr>
        <p:txBody>
          <a:bodyPr/>
          <a:lstStyle/>
          <a:p>
            <a:pPr>
              <a:buNone/>
            </a:pPr>
            <a:r>
              <a:rPr lang="en-US" b="1" dirty="0"/>
              <a:t>Structural linguistics in Europe</a:t>
            </a:r>
            <a:endParaRPr lang="en-IN" b="1" dirty="0"/>
          </a:p>
          <a:p>
            <a:pPr algn="just">
              <a:buNone/>
            </a:pPr>
            <a:r>
              <a:rPr lang="en-US" dirty="0"/>
              <a:t>	The general structural principles with respect to synchronic linguistics had been applied 40 years before [1879] by Saussure himself in a reconstruction of the Indo-European vowel system. Saussure’s structuralism can be summed as two dichotomies [1] langue versus parole and [2] form versus substance. Langue is the totality of regularities and patterns of formation that </a:t>
            </a:r>
            <a:r>
              <a:rPr lang="en-US" i="1" dirty="0"/>
              <a:t>underlie [motivate]</a:t>
            </a:r>
            <a:r>
              <a:rPr lang="en-US" dirty="0"/>
              <a:t> the utterances; by parole means the actual utterances. Two utterances can be identical in form that is in principle independent of the variant substance or “raw material.”</a:t>
            </a:r>
            <a:endParaRPr lang="en-IN" dirty="0"/>
          </a:p>
          <a:p>
            <a:pPr marL="0" indent="0">
              <a:buNone/>
            </a:pPr>
            <a:endParaRPr lang="en-IN" dirty="0"/>
          </a:p>
        </p:txBody>
      </p:sp>
      <p:sp>
        <p:nvSpPr>
          <p:cNvPr id="4" name="Footer Placeholder 3">
            <a:extLst>
              <a:ext uri="{FF2B5EF4-FFF2-40B4-BE49-F238E27FC236}">
                <a16:creationId xmlns:a16="http://schemas.microsoft.com/office/drawing/2014/main" id="{C08D355F-17DB-408A-A293-1CAC39498C4F}"/>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F7253710-1F7C-4A6B-928E-717C7C1D0E99}"/>
              </a:ext>
            </a:extLst>
          </p:cNvPr>
          <p:cNvSpPr>
            <a:spLocks noGrp="1"/>
          </p:cNvSpPr>
          <p:nvPr>
            <p:ph type="sldNum" sz="quarter" idx="12"/>
          </p:nvPr>
        </p:nvSpPr>
        <p:spPr/>
        <p:txBody>
          <a:bodyPr/>
          <a:lstStyle/>
          <a:p>
            <a:fld id="{B6F15528-21DE-4FAA-801E-634DDDAF4B2B}" type="slidenum">
              <a:rPr lang="en-US" smtClean="0"/>
              <a:pPr/>
              <a:t>107</a:t>
            </a:fld>
            <a:endParaRPr lang="en-US"/>
          </a:p>
        </p:txBody>
      </p:sp>
    </p:spTree>
    <p:extLst>
      <p:ext uri="{BB962C8B-B14F-4D97-AF65-F5344CB8AC3E}">
        <p14:creationId xmlns:p14="http://schemas.microsoft.com/office/powerpoint/2010/main" val="2619954152"/>
      </p:ext>
    </p:extLst>
  </p:cSld>
  <p:clrMapOvr>
    <a:masterClrMapping/>
  </p:clrMapOvr>
  <p:transition spd="slow">
    <p:diamond/>
  </p:transition>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65D8EF-BD4E-483E-941E-0E196D76FBFB}"/>
              </a:ext>
            </a:extLst>
          </p:cNvPr>
          <p:cNvSpPr>
            <a:spLocks noGrp="1"/>
          </p:cNvSpPr>
          <p:nvPr>
            <p:ph idx="1"/>
          </p:nvPr>
        </p:nvSpPr>
        <p:spPr>
          <a:xfrm>
            <a:off x="0" y="0"/>
            <a:ext cx="9144000" cy="6858000"/>
          </a:xfrm>
        </p:spPr>
        <p:txBody>
          <a:bodyPr/>
          <a:lstStyle/>
          <a:p>
            <a:pPr marL="0" indent="0" algn="just">
              <a:buNone/>
            </a:pPr>
            <a:r>
              <a:rPr lang="en-US" dirty="0"/>
              <a:t>	“Structuralism,” in the European sense is the view that there is an abstract relational structure underlying and different from actual utterances and that this is the primary object of study for the linguist.</a:t>
            </a:r>
          </a:p>
          <a:p>
            <a:pPr algn="just">
              <a:buNone/>
            </a:pPr>
            <a:r>
              <a:rPr lang="en-US" dirty="0"/>
              <a:t>	Fernand de </a:t>
            </a:r>
            <a:r>
              <a:rPr lang="en-US" dirty="0" err="1"/>
              <a:t>saussure</a:t>
            </a:r>
            <a:r>
              <a:rPr lang="en-US" dirty="0"/>
              <a:t> developed structural linguistics, which is the application of principle of structuralism in the last and first quarters of 19</a:t>
            </a:r>
            <a:r>
              <a:rPr lang="en-US" baseline="30000" dirty="0"/>
              <a:t>th</a:t>
            </a:r>
            <a:r>
              <a:rPr lang="en-US" dirty="0"/>
              <a:t> and 20</a:t>
            </a:r>
            <a:r>
              <a:rPr lang="en-US" baseline="30000" dirty="0"/>
              <a:t>th</a:t>
            </a:r>
            <a:r>
              <a:rPr lang="en-US" dirty="0"/>
              <a:t> century in Europe. </a:t>
            </a:r>
          </a:p>
          <a:p>
            <a:pPr algn="just">
              <a:buNone/>
            </a:pPr>
            <a:endParaRPr lang="en-US" dirty="0"/>
          </a:p>
          <a:p>
            <a:pPr algn="just">
              <a:buNone/>
            </a:pPr>
            <a:r>
              <a:rPr lang="en-US" dirty="0"/>
              <a:t>	Leonard Bloomfield and his followers founded structural linguistics in USA first half of the 20</a:t>
            </a:r>
            <a:r>
              <a:rPr lang="en-US" baseline="30000" dirty="0"/>
              <a:t>th</a:t>
            </a:r>
            <a:r>
              <a:rPr lang="en-US" dirty="0"/>
              <a:t> century and it developed into post Bloomfieldian structuralism.</a:t>
            </a:r>
          </a:p>
          <a:p>
            <a:pPr algn="just">
              <a:buNone/>
            </a:pPr>
            <a:r>
              <a:rPr lang="en-US" dirty="0"/>
              <a:t> </a:t>
            </a:r>
          </a:p>
          <a:p>
            <a:pPr algn="just">
              <a:buNone/>
            </a:pPr>
            <a:r>
              <a:rPr lang="en-US" dirty="0"/>
              <a:t>	Both approaches have lot of differences in their aims and methods.</a:t>
            </a:r>
          </a:p>
          <a:p>
            <a:pPr marL="0" indent="0">
              <a:buNone/>
            </a:pPr>
            <a:endParaRPr lang="en-IN" dirty="0"/>
          </a:p>
        </p:txBody>
      </p:sp>
      <p:sp>
        <p:nvSpPr>
          <p:cNvPr id="4" name="Footer Placeholder 3">
            <a:extLst>
              <a:ext uri="{FF2B5EF4-FFF2-40B4-BE49-F238E27FC236}">
                <a16:creationId xmlns:a16="http://schemas.microsoft.com/office/drawing/2014/main" id="{DBE0C898-34CD-4F38-9765-B26680197B93}"/>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F87E19D9-7FDB-462F-B78F-85A6EBC28BB2}"/>
              </a:ext>
            </a:extLst>
          </p:cNvPr>
          <p:cNvSpPr>
            <a:spLocks noGrp="1"/>
          </p:cNvSpPr>
          <p:nvPr>
            <p:ph type="sldNum" sz="quarter" idx="12"/>
          </p:nvPr>
        </p:nvSpPr>
        <p:spPr/>
        <p:txBody>
          <a:bodyPr/>
          <a:lstStyle/>
          <a:p>
            <a:fld id="{B6F15528-21DE-4FAA-801E-634DDDAF4B2B}" type="slidenum">
              <a:rPr lang="en-US" smtClean="0"/>
              <a:pPr/>
              <a:t>108</a:t>
            </a:fld>
            <a:endParaRPr lang="en-US"/>
          </a:p>
        </p:txBody>
      </p:sp>
    </p:spTree>
    <p:extLst>
      <p:ext uri="{BB962C8B-B14F-4D97-AF65-F5344CB8AC3E}">
        <p14:creationId xmlns:p14="http://schemas.microsoft.com/office/powerpoint/2010/main" val="3530622113"/>
      </p:ext>
    </p:extLst>
  </p:cSld>
  <p:clrMapOvr>
    <a:masterClrMapping/>
  </p:clrMapOvr>
  <p:transition spd="slow">
    <p:diamond/>
  </p:transition>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113101B-9C32-4983-BDFC-80AA629FC5D5}"/>
              </a:ext>
            </a:extLst>
          </p:cNvPr>
          <p:cNvSpPr>
            <a:spLocks noGrp="1"/>
          </p:cNvSpPr>
          <p:nvPr>
            <p:ph idx="1"/>
          </p:nvPr>
        </p:nvSpPr>
        <p:spPr>
          <a:xfrm>
            <a:off x="0" y="-1"/>
            <a:ext cx="9144000" cy="6721475"/>
          </a:xfrm>
        </p:spPr>
        <p:txBody>
          <a:bodyPr/>
          <a:lstStyle/>
          <a:p>
            <a:pPr algn="just">
              <a:buNone/>
            </a:pPr>
            <a:r>
              <a:rPr lang="en-US" dirty="0"/>
              <a:t>	</a:t>
            </a:r>
            <a:r>
              <a:rPr lang="en-US" dirty="0" err="1"/>
              <a:t>Saussurrean</a:t>
            </a:r>
            <a:r>
              <a:rPr lang="en-US" dirty="0"/>
              <a:t> structuralism has similarities with generative grammar developed by American linguist Noam Chomsky and give more importance to semantics.</a:t>
            </a:r>
          </a:p>
          <a:p>
            <a:pPr algn="just">
              <a:buNone/>
            </a:pPr>
            <a:r>
              <a:rPr lang="en-US" dirty="0"/>
              <a:t>	Post Bloomfieldian structuralism completely neglected semantics.</a:t>
            </a:r>
          </a:p>
          <a:p>
            <a:pPr algn="just">
              <a:buNone/>
            </a:pPr>
            <a:endParaRPr lang="en-US" dirty="0"/>
          </a:p>
          <a:p>
            <a:pPr algn="just">
              <a:buNone/>
            </a:pPr>
            <a:r>
              <a:rPr lang="en-IN" dirty="0"/>
              <a:t>Two important points: </a:t>
            </a:r>
          </a:p>
          <a:p>
            <a:pPr algn="just">
              <a:buNone/>
            </a:pPr>
            <a:endParaRPr lang="en-IN" dirty="0"/>
          </a:p>
          <a:p>
            <a:pPr algn="just">
              <a:buNone/>
            </a:pPr>
            <a:r>
              <a:rPr lang="en-IN" dirty="0"/>
              <a:t>[1] The structural approach is not restricted to synchronic      </a:t>
            </a:r>
          </a:p>
          <a:p>
            <a:pPr algn="just">
              <a:buNone/>
            </a:pPr>
            <a:r>
              <a:rPr lang="en-IN" dirty="0"/>
              <a:t> 	linguistics; and </a:t>
            </a:r>
          </a:p>
          <a:p>
            <a:pPr algn="just">
              <a:buNone/>
            </a:pPr>
            <a:r>
              <a:rPr lang="en-IN" dirty="0"/>
              <a:t>[2] the study of meaning, as well as the study of phonology and grammar, can be structural in orientation. </a:t>
            </a:r>
          </a:p>
          <a:p>
            <a:pPr algn="just">
              <a:buNone/>
            </a:pPr>
            <a:endParaRPr lang="en-IN" dirty="0"/>
          </a:p>
          <a:p>
            <a:pPr marL="0" indent="0">
              <a:buNone/>
            </a:pPr>
            <a:endParaRPr lang="en-IN" dirty="0"/>
          </a:p>
        </p:txBody>
      </p:sp>
      <p:sp>
        <p:nvSpPr>
          <p:cNvPr id="4" name="Footer Placeholder 3">
            <a:extLst>
              <a:ext uri="{FF2B5EF4-FFF2-40B4-BE49-F238E27FC236}">
                <a16:creationId xmlns:a16="http://schemas.microsoft.com/office/drawing/2014/main" id="{AAAE0378-B61B-46D4-A0A4-1228B4539760}"/>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CFB8954A-6AD9-42E6-A968-835D2DDF5050}"/>
              </a:ext>
            </a:extLst>
          </p:cNvPr>
          <p:cNvSpPr>
            <a:spLocks noGrp="1"/>
          </p:cNvSpPr>
          <p:nvPr>
            <p:ph type="sldNum" sz="quarter" idx="12"/>
          </p:nvPr>
        </p:nvSpPr>
        <p:spPr/>
        <p:txBody>
          <a:bodyPr/>
          <a:lstStyle/>
          <a:p>
            <a:fld id="{B6F15528-21DE-4FAA-801E-634DDDAF4B2B}" type="slidenum">
              <a:rPr lang="en-US" smtClean="0"/>
              <a:pPr/>
              <a:t>109</a:t>
            </a:fld>
            <a:endParaRPr lang="en-US"/>
          </a:p>
        </p:txBody>
      </p:sp>
    </p:spTree>
    <p:extLst>
      <p:ext uri="{BB962C8B-B14F-4D97-AF65-F5344CB8AC3E}">
        <p14:creationId xmlns:p14="http://schemas.microsoft.com/office/powerpoint/2010/main" val="3474389320"/>
      </p:ext>
    </p:extLst>
  </p:cSld>
  <p:clrMapOvr>
    <a:masterClrMapping/>
  </p:clrMapOvr>
  <p:transition spd="slow">
    <p:diamon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buNone/>
            </a:pPr>
            <a:r>
              <a:rPr lang="en-AU" b="1" dirty="0"/>
              <a:t>Theory formalism</a:t>
            </a:r>
            <a:r>
              <a:rPr lang="en-AU" dirty="0"/>
              <a:t>:</a:t>
            </a:r>
          </a:p>
          <a:p>
            <a:pPr marL="0" indent="0" algn="just">
              <a:buNone/>
            </a:pPr>
            <a:br>
              <a:rPr lang="en-AU" dirty="0"/>
            </a:br>
            <a:r>
              <a:rPr lang="en-AU" dirty="0"/>
              <a:t>	Formalist theory is more powerful on the discussion of text features, particularly those properties which language is used rather than the creation of context and context acceptance. </a:t>
            </a:r>
          </a:p>
          <a:p>
            <a:pPr marL="0" indent="0">
              <a:buNone/>
            </a:pPr>
            <a:r>
              <a:rPr lang="en-IN" b="1" dirty="0"/>
              <a:t>Communication Theory </a:t>
            </a:r>
            <a:r>
              <a:rPr lang="en-US" dirty="0"/>
              <a:t>:</a:t>
            </a:r>
          </a:p>
          <a:p>
            <a:pPr marL="0" indent="0">
              <a:buNone/>
            </a:pPr>
            <a:endParaRPr lang="en-US" dirty="0"/>
          </a:p>
          <a:p>
            <a:pPr marL="0" indent="0" algn="just">
              <a:buNone/>
            </a:pPr>
            <a:r>
              <a:rPr lang="en-IN" dirty="0"/>
              <a:t>	Communication system carries information; it should have minimum redundancy (parts of the message that can be removed without removing any information) and minimum noise (anything that interferes with transmission). The human speaker, unlike the comm. system, doesn't merely transmit the message; he also creates it.</a:t>
            </a:r>
            <a:endParaRPr lang="en-US" dirty="0"/>
          </a:p>
          <a:p>
            <a:pPr marL="0" indent="0" algn="just">
              <a:buNone/>
            </a:pPr>
            <a:endParaRPr lang="en-US" dirty="0"/>
          </a:p>
          <a:p>
            <a:endParaRPr lang="en-US" dirty="0"/>
          </a:p>
        </p:txBody>
      </p:sp>
      <p:sp>
        <p:nvSpPr>
          <p:cNvPr id="2" name="Footer Placeholder 1">
            <a:extLst>
              <a:ext uri="{FF2B5EF4-FFF2-40B4-BE49-F238E27FC236}">
                <a16:creationId xmlns:a16="http://schemas.microsoft.com/office/drawing/2014/main" id="{DF8F8020-FB38-4C68-9A01-DD62633936AA}"/>
              </a:ext>
            </a:extLst>
          </p:cNvPr>
          <p:cNvSpPr>
            <a:spLocks noGrp="1"/>
          </p:cNvSpPr>
          <p:nvPr>
            <p:ph type="ftr" sz="quarter" idx="11"/>
          </p:nvPr>
        </p:nvSpPr>
        <p:spPr/>
        <p:txBody>
          <a:bodyPr/>
          <a:lstStyle/>
          <a:p>
            <a:pPr algn="ctr"/>
            <a:r>
              <a:rPr lang="en-US" dirty="0" err="1"/>
              <a:t>Dr.P.Chandramohan</a:t>
            </a:r>
            <a:endParaRPr lang="en-US" dirty="0"/>
          </a:p>
        </p:txBody>
      </p:sp>
      <p:sp>
        <p:nvSpPr>
          <p:cNvPr id="4" name="Slide Number Placeholder 3">
            <a:extLst>
              <a:ext uri="{FF2B5EF4-FFF2-40B4-BE49-F238E27FC236}">
                <a16:creationId xmlns:a16="http://schemas.microsoft.com/office/drawing/2014/main" id="{0B0790B8-0B33-482E-A3EE-D2C6D93F5C9B}"/>
              </a:ext>
            </a:extLst>
          </p:cNvPr>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2736785351"/>
      </p:ext>
    </p:extLst>
  </p:cSld>
  <p:clrMapOvr>
    <a:masterClrMapping/>
  </p:clrMapOvr>
  <p:transition spd="slow">
    <p:diamond/>
  </p:transition>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4F8AB3-0889-418F-98A2-4D580E2AA54A}"/>
              </a:ext>
            </a:extLst>
          </p:cNvPr>
          <p:cNvSpPr>
            <a:spLocks noGrp="1"/>
          </p:cNvSpPr>
          <p:nvPr>
            <p:ph idx="1"/>
          </p:nvPr>
        </p:nvSpPr>
        <p:spPr>
          <a:xfrm>
            <a:off x="0" y="-1"/>
            <a:ext cx="9144000" cy="6721475"/>
          </a:xfrm>
        </p:spPr>
        <p:txBody>
          <a:bodyPr>
            <a:normAutofit/>
          </a:bodyPr>
          <a:lstStyle/>
          <a:p>
            <a:pPr algn="just">
              <a:buNone/>
            </a:pPr>
            <a:r>
              <a:rPr lang="en-IN" dirty="0"/>
              <a:t>	In both cases “structuralism” is opposed to “atomism” in the European literature. ironically, Saussure, even with the structural orientation of his early work in the historical and comparative field, maintained that, whereas synchronic linguistics should deal with the structure of a language system at a given point in time, diachronic linguistics should be concerned with the historical development of isolated elements--it should be atomistic. </a:t>
            </a:r>
          </a:p>
          <a:p>
            <a:pPr algn="just">
              <a:buNone/>
            </a:pPr>
            <a:endParaRPr lang="en-IN" dirty="0"/>
          </a:p>
          <a:p>
            <a:pPr algn="just">
              <a:buNone/>
            </a:pPr>
            <a:r>
              <a:rPr lang="en-IN" dirty="0"/>
              <a:t>	This point was not generally accepted, and scholars soon began to apply structural concepts to the diachronic study of languages. The most important of the various schools of structural linguistics to be found in Europe in the first half of the 20th century have included the Prague school.</a:t>
            </a:r>
          </a:p>
          <a:p>
            <a:pPr marL="0" indent="0">
              <a:buNone/>
            </a:pPr>
            <a:endParaRPr lang="en-IN" dirty="0"/>
          </a:p>
        </p:txBody>
      </p:sp>
      <p:sp>
        <p:nvSpPr>
          <p:cNvPr id="4" name="Footer Placeholder 3">
            <a:extLst>
              <a:ext uri="{FF2B5EF4-FFF2-40B4-BE49-F238E27FC236}">
                <a16:creationId xmlns:a16="http://schemas.microsoft.com/office/drawing/2014/main" id="{F6E50203-2047-4FF7-BB5F-48061344F536}"/>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DF38A433-51D5-446C-8EAB-DC52AC8D254A}"/>
              </a:ext>
            </a:extLst>
          </p:cNvPr>
          <p:cNvSpPr>
            <a:spLocks noGrp="1"/>
          </p:cNvSpPr>
          <p:nvPr>
            <p:ph type="sldNum" sz="quarter" idx="12"/>
          </p:nvPr>
        </p:nvSpPr>
        <p:spPr/>
        <p:txBody>
          <a:bodyPr/>
          <a:lstStyle/>
          <a:p>
            <a:fld id="{B6F15528-21DE-4FAA-801E-634DDDAF4B2B}" type="slidenum">
              <a:rPr lang="en-US" smtClean="0"/>
              <a:pPr/>
              <a:t>110</a:t>
            </a:fld>
            <a:endParaRPr lang="en-US"/>
          </a:p>
        </p:txBody>
      </p:sp>
    </p:spTree>
    <p:extLst>
      <p:ext uri="{BB962C8B-B14F-4D97-AF65-F5344CB8AC3E}">
        <p14:creationId xmlns:p14="http://schemas.microsoft.com/office/powerpoint/2010/main" val="2088139562"/>
      </p:ext>
    </p:extLst>
  </p:cSld>
  <p:clrMapOvr>
    <a:masterClrMapping/>
  </p:clrMapOvr>
  <p:transition spd="slow">
    <p:diamond/>
  </p:transition>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6963B-4E4C-48EC-9914-3E521FC867A7}"/>
              </a:ext>
            </a:extLst>
          </p:cNvPr>
          <p:cNvSpPr>
            <a:spLocks noGrp="1"/>
          </p:cNvSpPr>
          <p:nvPr>
            <p:ph type="title"/>
          </p:nvPr>
        </p:nvSpPr>
        <p:spPr>
          <a:xfrm>
            <a:off x="457200" y="0"/>
            <a:ext cx="8229600" cy="1143000"/>
          </a:xfrm>
        </p:spPr>
        <p:txBody>
          <a:bodyPr/>
          <a:lstStyle/>
          <a:p>
            <a:r>
              <a:rPr lang="en-IN" dirty="0"/>
              <a:t>Structural linguistics in America</a:t>
            </a:r>
          </a:p>
        </p:txBody>
      </p:sp>
      <p:sp>
        <p:nvSpPr>
          <p:cNvPr id="3" name="Content Placeholder 2">
            <a:extLst>
              <a:ext uri="{FF2B5EF4-FFF2-40B4-BE49-F238E27FC236}">
                <a16:creationId xmlns:a16="http://schemas.microsoft.com/office/drawing/2014/main" id="{DB997821-FA08-401C-AB95-E17EA3E21A9F}"/>
              </a:ext>
            </a:extLst>
          </p:cNvPr>
          <p:cNvSpPr>
            <a:spLocks noGrp="1"/>
          </p:cNvSpPr>
          <p:nvPr>
            <p:ph idx="1"/>
          </p:nvPr>
        </p:nvSpPr>
        <p:spPr>
          <a:xfrm>
            <a:off x="152400" y="1142999"/>
            <a:ext cx="8991600" cy="5578475"/>
          </a:xfrm>
        </p:spPr>
        <p:txBody>
          <a:bodyPr/>
          <a:lstStyle/>
          <a:p>
            <a:pPr marL="0" indent="0" algn="just">
              <a:buNone/>
            </a:pPr>
            <a:r>
              <a:rPr lang="en-IN" dirty="0"/>
              <a:t>Regarding each language as a coherent and integrated system, European </a:t>
            </a:r>
            <a:r>
              <a:rPr lang="en-IN" i="1" dirty="0"/>
              <a:t>and</a:t>
            </a:r>
            <a:r>
              <a:rPr lang="en-IN" dirty="0"/>
              <a:t> American linguists of this period tended to emphasize structural uniqueness of individual languages. This was further emphasized in America due to the hundreds of indigenous American Indian languages never previously described - many spoken by a handful of speakers and likely to become extinct and, if not recorded, permanently inaccessible. So linguists such as Franz Boas [1858 - 1942], also an anthropologist were less concerned a general theory of the structure of language than they were with prescribing sound principles for the analysis of unfamiliar languages.</a:t>
            </a:r>
          </a:p>
        </p:txBody>
      </p:sp>
      <p:sp>
        <p:nvSpPr>
          <p:cNvPr id="4" name="Footer Placeholder 3">
            <a:extLst>
              <a:ext uri="{FF2B5EF4-FFF2-40B4-BE49-F238E27FC236}">
                <a16:creationId xmlns:a16="http://schemas.microsoft.com/office/drawing/2014/main" id="{9F6436C9-9660-42E8-A00D-5BE76A015F86}"/>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3F7AFFE7-C388-4EFB-8F45-373CFC157CD4}"/>
              </a:ext>
            </a:extLst>
          </p:cNvPr>
          <p:cNvSpPr>
            <a:spLocks noGrp="1"/>
          </p:cNvSpPr>
          <p:nvPr>
            <p:ph type="sldNum" sz="quarter" idx="12"/>
          </p:nvPr>
        </p:nvSpPr>
        <p:spPr/>
        <p:txBody>
          <a:bodyPr/>
          <a:lstStyle/>
          <a:p>
            <a:fld id="{B6F15528-21DE-4FAA-801E-634DDDAF4B2B}" type="slidenum">
              <a:rPr lang="en-US" smtClean="0"/>
              <a:pPr/>
              <a:t>111</a:t>
            </a:fld>
            <a:endParaRPr lang="en-US"/>
          </a:p>
        </p:txBody>
      </p:sp>
    </p:spTree>
    <p:extLst>
      <p:ext uri="{BB962C8B-B14F-4D97-AF65-F5344CB8AC3E}">
        <p14:creationId xmlns:p14="http://schemas.microsoft.com/office/powerpoint/2010/main" val="206026976"/>
      </p:ext>
    </p:extLst>
  </p:cSld>
  <p:clrMapOvr>
    <a:masterClrMapping/>
  </p:clrMapOvr>
  <p:transition spd="slow">
    <p:diamond/>
  </p:transition>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952E3C-447D-45EF-928D-2C1568633142}"/>
              </a:ext>
            </a:extLst>
          </p:cNvPr>
          <p:cNvSpPr>
            <a:spLocks noGrp="1"/>
          </p:cNvSpPr>
          <p:nvPr>
            <p:ph idx="1"/>
          </p:nvPr>
        </p:nvSpPr>
        <p:spPr>
          <a:xfrm>
            <a:off x="0" y="136525"/>
            <a:ext cx="9144000" cy="6721475"/>
          </a:xfrm>
        </p:spPr>
        <p:txBody>
          <a:bodyPr>
            <a:normAutofit/>
          </a:bodyPr>
          <a:lstStyle/>
          <a:p>
            <a:pPr marL="0" indent="0" algn="just">
              <a:lnSpc>
                <a:spcPct val="150000"/>
              </a:lnSpc>
              <a:buNone/>
            </a:pPr>
            <a:r>
              <a:rPr lang="en-US" dirty="0"/>
              <a:t>Bloomfield prepared the way for the later phase - the most distinctive expression of American “</a:t>
            </a:r>
            <a:r>
              <a:rPr lang="en-US" dirty="0" err="1"/>
              <a:t>structuralism.”In</a:t>
            </a:r>
            <a:r>
              <a:rPr lang="en-US" dirty="0"/>
              <a:t> 1933 he published a drastically revised version with the new title </a:t>
            </a:r>
            <a:r>
              <a:rPr lang="en-US" i="1" dirty="0"/>
              <a:t>Language</a:t>
            </a:r>
            <a:r>
              <a:rPr lang="en-US" dirty="0"/>
              <a:t> - that dominated the field for 30 years. Bloomfield explicitly adopted a behaviorist approach to the study of language…including a behaviorist theory of semantics in which meaning is the relationship between stimulus [motivation] and verbal [spoken] response. One of the most characteristic features of “post-Bloomfieldian” American structuralism was the almost complete neglect of semantics.</a:t>
            </a:r>
            <a:endParaRPr lang="en-IN" dirty="0"/>
          </a:p>
          <a:p>
            <a:pPr marL="0" indent="0">
              <a:buNone/>
            </a:pPr>
            <a:endParaRPr lang="en-IN" dirty="0"/>
          </a:p>
        </p:txBody>
      </p:sp>
      <p:sp>
        <p:nvSpPr>
          <p:cNvPr id="4" name="Footer Placeholder 3">
            <a:extLst>
              <a:ext uri="{FF2B5EF4-FFF2-40B4-BE49-F238E27FC236}">
                <a16:creationId xmlns:a16="http://schemas.microsoft.com/office/drawing/2014/main" id="{078FEA1F-CAC6-448F-9764-65BDAA3CB35A}"/>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7812A3DD-677E-4812-81B4-20BDD749FBDC}"/>
              </a:ext>
            </a:extLst>
          </p:cNvPr>
          <p:cNvSpPr>
            <a:spLocks noGrp="1"/>
          </p:cNvSpPr>
          <p:nvPr>
            <p:ph type="sldNum" sz="quarter" idx="12"/>
          </p:nvPr>
        </p:nvSpPr>
        <p:spPr/>
        <p:txBody>
          <a:bodyPr/>
          <a:lstStyle/>
          <a:p>
            <a:fld id="{B6F15528-21DE-4FAA-801E-634DDDAF4B2B}" type="slidenum">
              <a:rPr lang="en-US" smtClean="0"/>
              <a:pPr/>
              <a:t>112</a:t>
            </a:fld>
            <a:endParaRPr lang="en-US"/>
          </a:p>
        </p:txBody>
      </p:sp>
    </p:spTree>
    <p:extLst>
      <p:ext uri="{BB962C8B-B14F-4D97-AF65-F5344CB8AC3E}">
        <p14:creationId xmlns:p14="http://schemas.microsoft.com/office/powerpoint/2010/main" val="1289992189"/>
      </p:ext>
    </p:extLst>
  </p:cSld>
  <p:clrMapOvr>
    <a:masterClrMapping/>
  </p:clrMapOvr>
  <p:transition spd="slow">
    <p:diamond/>
  </p:transition>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784284-C51F-4D32-AD63-504BD14FD3D4}"/>
              </a:ext>
            </a:extLst>
          </p:cNvPr>
          <p:cNvSpPr>
            <a:spLocks noGrp="1"/>
          </p:cNvSpPr>
          <p:nvPr>
            <p:ph idx="1"/>
          </p:nvPr>
        </p:nvSpPr>
        <p:spPr>
          <a:xfrm>
            <a:off x="0" y="-152401"/>
            <a:ext cx="9296400" cy="6873875"/>
          </a:xfrm>
        </p:spPr>
        <p:txBody>
          <a:bodyPr>
            <a:normAutofit fontScale="92500" lnSpcReduction="20000"/>
          </a:bodyPr>
          <a:lstStyle/>
          <a:p>
            <a:pPr algn="just">
              <a:buNone/>
            </a:pPr>
            <a:r>
              <a:rPr lang="en-US" dirty="0"/>
              <a:t>The principles of structuralism is that every linguistic item has its place in a system and its function, or value derives from the relations which it contracts with other units in this system. This can be from phonology, grammar and semantics.</a:t>
            </a:r>
          </a:p>
          <a:p>
            <a:pPr algn="just">
              <a:lnSpc>
                <a:spcPct val="120000"/>
              </a:lnSpc>
              <a:buNone/>
            </a:pPr>
            <a:endParaRPr lang="en-US" sz="1400" dirty="0"/>
          </a:p>
          <a:p>
            <a:pPr algn="just">
              <a:buNone/>
            </a:pPr>
            <a:r>
              <a:rPr lang="en-US" dirty="0"/>
              <a:t>	Phonology: Phonemes are the basic units of the expression system which differentiate or keep utterances apart. </a:t>
            </a:r>
          </a:p>
          <a:p>
            <a:pPr algn="just">
              <a:buNone/>
            </a:pPr>
            <a:endParaRPr lang="en-US" sz="1400" dirty="0"/>
          </a:p>
          <a:p>
            <a:pPr algn="just">
              <a:buNone/>
            </a:pPr>
            <a:r>
              <a:rPr lang="en-US" dirty="0"/>
              <a:t>	We have six stop phoneme in English viz., /p/,/b/, /t/,/d/, /k/, /g/. Here we see that the phoneme /p/ of English is the member of six member stop system contrasting on two dimensions viz., point of articulation (bilabial, dental, velar) and voiced, voiceless dichotomy. </a:t>
            </a:r>
          </a:p>
          <a:p>
            <a:pPr algn="just">
              <a:buNone/>
            </a:pPr>
            <a:endParaRPr lang="en-US" sz="1300" dirty="0"/>
          </a:p>
          <a:p>
            <a:pPr algn="just">
              <a:buNone/>
            </a:pPr>
            <a:r>
              <a:rPr lang="en-US" dirty="0"/>
              <a:t>	In Tamil there are five phonemes contrasting in the single dimension of point of articulation. Though, the voiced stops b, d, j, g are found in Tamil they are not contrastive as their occurrences are restricted to post-nasal positions.</a:t>
            </a:r>
          </a:p>
          <a:p>
            <a:pPr algn="just">
              <a:buNone/>
            </a:pPr>
            <a:endParaRPr lang="en-US" sz="1500" dirty="0"/>
          </a:p>
          <a:p>
            <a:pPr algn="just">
              <a:buNone/>
            </a:pPr>
            <a:r>
              <a:rPr lang="en-US" dirty="0"/>
              <a:t>	In Hindi there are twenty stop system contrasting with three dimensions viz., five points of articulation, voicing – voiceless dichotomy and aspiration.  </a:t>
            </a:r>
            <a:endParaRPr lang="en-IN" dirty="0"/>
          </a:p>
          <a:p>
            <a:pPr marL="0" indent="0">
              <a:buNone/>
            </a:pPr>
            <a:endParaRPr lang="en-IN" dirty="0"/>
          </a:p>
        </p:txBody>
      </p:sp>
      <p:sp>
        <p:nvSpPr>
          <p:cNvPr id="4" name="Footer Placeholder 3">
            <a:extLst>
              <a:ext uri="{FF2B5EF4-FFF2-40B4-BE49-F238E27FC236}">
                <a16:creationId xmlns:a16="http://schemas.microsoft.com/office/drawing/2014/main" id="{A57EFCB9-774C-4114-873D-38ED6794A4D6}"/>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ECEC6F82-1C1E-44CD-8ECB-390A0ABAA8E5}"/>
              </a:ext>
            </a:extLst>
          </p:cNvPr>
          <p:cNvSpPr>
            <a:spLocks noGrp="1"/>
          </p:cNvSpPr>
          <p:nvPr>
            <p:ph type="sldNum" sz="quarter" idx="12"/>
          </p:nvPr>
        </p:nvSpPr>
        <p:spPr/>
        <p:txBody>
          <a:bodyPr/>
          <a:lstStyle/>
          <a:p>
            <a:fld id="{B6F15528-21DE-4FAA-801E-634DDDAF4B2B}" type="slidenum">
              <a:rPr lang="en-US" smtClean="0"/>
              <a:pPr/>
              <a:t>113</a:t>
            </a:fld>
            <a:endParaRPr lang="en-US"/>
          </a:p>
        </p:txBody>
      </p:sp>
    </p:spTree>
    <p:extLst>
      <p:ext uri="{BB962C8B-B14F-4D97-AF65-F5344CB8AC3E}">
        <p14:creationId xmlns:p14="http://schemas.microsoft.com/office/powerpoint/2010/main" val="2490031483"/>
      </p:ext>
    </p:extLst>
  </p:cSld>
  <p:clrMapOvr>
    <a:masterClrMapping/>
  </p:clrMapOvr>
  <p:transition spd="slow">
    <p:diamond/>
  </p:transition>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E203AC-6873-4B27-A6CB-DBC4D963CE6F}"/>
              </a:ext>
            </a:extLst>
          </p:cNvPr>
          <p:cNvSpPr>
            <a:spLocks noGrp="1"/>
          </p:cNvSpPr>
          <p:nvPr>
            <p:ph idx="1"/>
          </p:nvPr>
        </p:nvSpPr>
        <p:spPr>
          <a:xfrm>
            <a:off x="0" y="-1"/>
            <a:ext cx="9144000" cy="6721475"/>
          </a:xfrm>
        </p:spPr>
        <p:txBody>
          <a:bodyPr/>
          <a:lstStyle/>
          <a:p>
            <a:pPr marL="0" indent="0" algn="ctr">
              <a:buNone/>
            </a:pPr>
            <a:r>
              <a:rPr lang="en-US" dirty="0"/>
              <a:t>Stop Phonological system</a:t>
            </a:r>
          </a:p>
          <a:p>
            <a:pPr marL="0" indent="0">
              <a:buNone/>
            </a:pPr>
            <a:r>
              <a:rPr lang="en-US" dirty="0"/>
              <a:t>Tamil</a:t>
            </a:r>
          </a:p>
          <a:p>
            <a:pPr marL="0" indent="0">
              <a:buNone/>
            </a:pPr>
            <a:endParaRPr lang="en-US" dirty="0"/>
          </a:p>
          <a:p>
            <a:pPr marL="0" indent="0">
              <a:buNone/>
            </a:pPr>
            <a:endParaRPr lang="en-US" dirty="0"/>
          </a:p>
          <a:p>
            <a:pPr marL="0" indent="0">
              <a:buNone/>
            </a:pPr>
            <a:endParaRPr lang="en-US" dirty="0"/>
          </a:p>
          <a:p>
            <a:pPr marL="0" indent="0">
              <a:buNone/>
            </a:pPr>
            <a:r>
              <a:rPr lang="en-US" dirty="0"/>
              <a:t>English</a:t>
            </a:r>
          </a:p>
          <a:p>
            <a:pPr marL="0" indent="0">
              <a:buNone/>
            </a:pPr>
            <a:endParaRPr lang="en-US" dirty="0"/>
          </a:p>
          <a:p>
            <a:pPr marL="0" indent="0">
              <a:buNone/>
            </a:pPr>
            <a:endParaRPr lang="en-IN" dirty="0"/>
          </a:p>
        </p:txBody>
      </p:sp>
      <p:sp>
        <p:nvSpPr>
          <p:cNvPr id="4" name="Footer Placeholder 3">
            <a:extLst>
              <a:ext uri="{FF2B5EF4-FFF2-40B4-BE49-F238E27FC236}">
                <a16:creationId xmlns:a16="http://schemas.microsoft.com/office/drawing/2014/main" id="{D6FA4543-3F13-4BF4-89E8-5C54A4F62EA4}"/>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F5EFB64D-DE65-424A-A358-027CD28E86A0}"/>
              </a:ext>
            </a:extLst>
          </p:cNvPr>
          <p:cNvSpPr>
            <a:spLocks noGrp="1"/>
          </p:cNvSpPr>
          <p:nvPr>
            <p:ph type="sldNum" sz="quarter" idx="12"/>
          </p:nvPr>
        </p:nvSpPr>
        <p:spPr/>
        <p:txBody>
          <a:bodyPr/>
          <a:lstStyle/>
          <a:p>
            <a:fld id="{B6F15528-21DE-4FAA-801E-634DDDAF4B2B}" type="slidenum">
              <a:rPr lang="en-US" smtClean="0"/>
              <a:pPr/>
              <a:t>114</a:t>
            </a:fld>
            <a:endParaRPr lang="en-US"/>
          </a:p>
        </p:txBody>
      </p:sp>
      <p:graphicFrame>
        <p:nvGraphicFramePr>
          <p:cNvPr id="6" name="Table 6">
            <a:extLst>
              <a:ext uri="{FF2B5EF4-FFF2-40B4-BE49-F238E27FC236}">
                <a16:creationId xmlns:a16="http://schemas.microsoft.com/office/drawing/2014/main" id="{3B479084-091B-49D9-835F-35889759AF3F}"/>
              </a:ext>
            </a:extLst>
          </p:cNvPr>
          <p:cNvGraphicFramePr>
            <a:graphicFrameLocks noGrp="1"/>
          </p:cNvGraphicFramePr>
          <p:nvPr>
            <p:extLst>
              <p:ext uri="{D42A27DB-BD31-4B8C-83A1-F6EECF244321}">
                <p14:modId xmlns:p14="http://schemas.microsoft.com/office/powerpoint/2010/main" val="4101558698"/>
              </p:ext>
            </p:extLst>
          </p:nvPr>
        </p:nvGraphicFramePr>
        <p:xfrm>
          <a:off x="152400" y="914400"/>
          <a:ext cx="8839200" cy="1224280"/>
        </p:xfrm>
        <a:graphic>
          <a:graphicData uri="http://schemas.openxmlformats.org/drawingml/2006/table">
            <a:tbl>
              <a:tblPr firstRow="1" bandRow="1">
                <a:tableStyleId>{5C22544A-7EE6-4342-B048-85BDC9FD1C3A}</a:tableStyleId>
              </a:tblPr>
              <a:tblGrid>
                <a:gridCol w="1473200">
                  <a:extLst>
                    <a:ext uri="{9D8B030D-6E8A-4147-A177-3AD203B41FA5}">
                      <a16:colId xmlns:a16="http://schemas.microsoft.com/office/drawing/2014/main" val="1419512093"/>
                    </a:ext>
                  </a:extLst>
                </a:gridCol>
                <a:gridCol w="1473200">
                  <a:extLst>
                    <a:ext uri="{9D8B030D-6E8A-4147-A177-3AD203B41FA5}">
                      <a16:colId xmlns:a16="http://schemas.microsoft.com/office/drawing/2014/main" val="359762494"/>
                    </a:ext>
                  </a:extLst>
                </a:gridCol>
                <a:gridCol w="1473200">
                  <a:extLst>
                    <a:ext uri="{9D8B030D-6E8A-4147-A177-3AD203B41FA5}">
                      <a16:colId xmlns:a16="http://schemas.microsoft.com/office/drawing/2014/main" val="1325505565"/>
                    </a:ext>
                  </a:extLst>
                </a:gridCol>
                <a:gridCol w="1473200">
                  <a:extLst>
                    <a:ext uri="{9D8B030D-6E8A-4147-A177-3AD203B41FA5}">
                      <a16:colId xmlns:a16="http://schemas.microsoft.com/office/drawing/2014/main" val="2415286776"/>
                    </a:ext>
                  </a:extLst>
                </a:gridCol>
                <a:gridCol w="1473200">
                  <a:extLst>
                    <a:ext uri="{9D8B030D-6E8A-4147-A177-3AD203B41FA5}">
                      <a16:colId xmlns:a16="http://schemas.microsoft.com/office/drawing/2014/main" val="1673885071"/>
                    </a:ext>
                  </a:extLst>
                </a:gridCol>
                <a:gridCol w="1473200">
                  <a:extLst>
                    <a:ext uri="{9D8B030D-6E8A-4147-A177-3AD203B41FA5}">
                      <a16:colId xmlns:a16="http://schemas.microsoft.com/office/drawing/2014/main" val="55871137"/>
                    </a:ext>
                  </a:extLst>
                </a:gridCol>
              </a:tblGrid>
              <a:tr h="612140">
                <a:tc>
                  <a:txBody>
                    <a:bodyPr/>
                    <a:lstStyle/>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Labial</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Dental</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Retroflex</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Palatal</a:t>
                      </a:r>
                      <a:endParaRPr lang="en-IN" dirty="0"/>
                    </a:p>
                  </a:txBody>
                  <a:tcPr/>
                </a:tc>
                <a:tc>
                  <a:txBody>
                    <a:bodyPr/>
                    <a:lstStyle/>
                    <a:p>
                      <a:r>
                        <a:rPr lang="en-US" dirty="0"/>
                        <a:t>Velar</a:t>
                      </a:r>
                      <a:endParaRPr lang="en-IN" dirty="0"/>
                    </a:p>
                  </a:txBody>
                  <a:tcPr/>
                </a:tc>
                <a:extLst>
                  <a:ext uri="{0D108BD9-81ED-4DB2-BD59-A6C34878D82A}">
                    <a16:rowId xmlns:a16="http://schemas.microsoft.com/office/drawing/2014/main" val="3670347152"/>
                  </a:ext>
                </a:extLst>
              </a:tr>
              <a:tr h="612140">
                <a:tc>
                  <a:txBody>
                    <a:bodyPr/>
                    <a:lstStyle/>
                    <a:p>
                      <a:r>
                        <a:rPr lang="en-US" dirty="0"/>
                        <a:t>Voiceless</a:t>
                      </a:r>
                      <a:endParaRPr lang="en-IN" dirty="0"/>
                    </a:p>
                  </a:txBody>
                  <a:tcPr/>
                </a:tc>
                <a:tc>
                  <a:txBody>
                    <a:bodyPr/>
                    <a:lstStyle/>
                    <a:p>
                      <a:pPr algn="ctr"/>
                      <a:r>
                        <a:rPr lang="en-US" dirty="0"/>
                        <a:t>p</a:t>
                      </a:r>
                      <a:endParaRPr lang="en-IN" dirty="0"/>
                    </a:p>
                  </a:txBody>
                  <a:tcPr/>
                </a:tc>
                <a:tc>
                  <a:txBody>
                    <a:bodyPr/>
                    <a:lstStyle/>
                    <a:p>
                      <a:pPr algn="ctr"/>
                      <a:r>
                        <a:rPr lang="en-US" dirty="0"/>
                        <a:t>t</a:t>
                      </a:r>
                      <a:endParaRPr lang="en-IN" dirty="0"/>
                    </a:p>
                  </a:txBody>
                  <a:tcPr/>
                </a:tc>
                <a:tc>
                  <a:txBody>
                    <a:bodyPr/>
                    <a:lstStyle/>
                    <a:p>
                      <a:pPr algn="ctr"/>
                      <a:r>
                        <a:rPr lang="en-US" dirty="0"/>
                        <a:t>T</a:t>
                      </a:r>
                      <a:endParaRPr lang="en-IN" dirty="0"/>
                    </a:p>
                  </a:txBody>
                  <a:tcPr/>
                </a:tc>
                <a:tc>
                  <a:txBody>
                    <a:bodyPr/>
                    <a:lstStyle/>
                    <a:p>
                      <a:pPr algn="ctr"/>
                      <a:r>
                        <a:rPr lang="en-US" dirty="0"/>
                        <a:t>c</a:t>
                      </a:r>
                      <a:endParaRPr lang="en-IN" dirty="0"/>
                    </a:p>
                  </a:txBody>
                  <a:tcPr/>
                </a:tc>
                <a:tc>
                  <a:txBody>
                    <a:bodyPr/>
                    <a:lstStyle/>
                    <a:p>
                      <a:pPr algn="ctr"/>
                      <a:r>
                        <a:rPr lang="en-US" dirty="0"/>
                        <a:t>k</a:t>
                      </a:r>
                      <a:endParaRPr lang="en-IN" dirty="0"/>
                    </a:p>
                  </a:txBody>
                  <a:tcPr/>
                </a:tc>
                <a:extLst>
                  <a:ext uri="{0D108BD9-81ED-4DB2-BD59-A6C34878D82A}">
                    <a16:rowId xmlns:a16="http://schemas.microsoft.com/office/drawing/2014/main" val="639877064"/>
                  </a:ext>
                </a:extLst>
              </a:tr>
            </a:tbl>
          </a:graphicData>
        </a:graphic>
      </p:graphicFrame>
      <p:graphicFrame>
        <p:nvGraphicFramePr>
          <p:cNvPr id="8" name="Table 8">
            <a:extLst>
              <a:ext uri="{FF2B5EF4-FFF2-40B4-BE49-F238E27FC236}">
                <a16:creationId xmlns:a16="http://schemas.microsoft.com/office/drawing/2014/main" id="{2BD31765-5A86-48CE-A580-A33133C9C100}"/>
              </a:ext>
            </a:extLst>
          </p:cNvPr>
          <p:cNvGraphicFramePr>
            <a:graphicFrameLocks noGrp="1"/>
          </p:cNvGraphicFramePr>
          <p:nvPr>
            <p:extLst>
              <p:ext uri="{D42A27DB-BD31-4B8C-83A1-F6EECF244321}">
                <p14:modId xmlns:p14="http://schemas.microsoft.com/office/powerpoint/2010/main" val="1432709986"/>
              </p:ext>
            </p:extLst>
          </p:nvPr>
        </p:nvGraphicFramePr>
        <p:xfrm>
          <a:off x="203200" y="2989896"/>
          <a:ext cx="8839200" cy="2144556"/>
        </p:xfrm>
        <a:graphic>
          <a:graphicData uri="http://schemas.openxmlformats.org/drawingml/2006/table">
            <a:tbl>
              <a:tblPr firstRow="1" bandRow="1">
                <a:tableStyleId>{5C22544A-7EE6-4342-B048-85BDC9FD1C3A}</a:tableStyleId>
              </a:tblPr>
              <a:tblGrid>
                <a:gridCol w="1473200">
                  <a:extLst>
                    <a:ext uri="{9D8B030D-6E8A-4147-A177-3AD203B41FA5}">
                      <a16:colId xmlns:a16="http://schemas.microsoft.com/office/drawing/2014/main" val="4111514216"/>
                    </a:ext>
                  </a:extLst>
                </a:gridCol>
                <a:gridCol w="1473200">
                  <a:extLst>
                    <a:ext uri="{9D8B030D-6E8A-4147-A177-3AD203B41FA5}">
                      <a16:colId xmlns:a16="http://schemas.microsoft.com/office/drawing/2014/main" val="983923569"/>
                    </a:ext>
                  </a:extLst>
                </a:gridCol>
                <a:gridCol w="1473200">
                  <a:extLst>
                    <a:ext uri="{9D8B030D-6E8A-4147-A177-3AD203B41FA5}">
                      <a16:colId xmlns:a16="http://schemas.microsoft.com/office/drawing/2014/main" val="2828553130"/>
                    </a:ext>
                  </a:extLst>
                </a:gridCol>
                <a:gridCol w="1473200">
                  <a:extLst>
                    <a:ext uri="{9D8B030D-6E8A-4147-A177-3AD203B41FA5}">
                      <a16:colId xmlns:a16="http://schemas.microsoft.com/office/drawing/2014/main" val="805063509"/>
                    </a:ext>
                  </a:extLst>
                </a:gridCol>
                <a:gridCol w="1473200">
                  <a:extLst>
                    <a:ext uri="{9D8B030D-6E8A-4147-A177-3AD203B41FA5}">
                      <a16:colId xmlns:a16="http://schemas.microsoft.com/office/drawing/2014/main" val="3996416784"/>
                    </a:ext>
                  </a:extLst>
                </a:gridCol>
                <a:gridCol w="1473200">
                  <a:extLst>
                    <a:ext uri="{9D8B030D-6E8A-4147-A177-3AD203B41FA5}">
                      <a16:colId xmlns:a16="http://schemas.microsoft.com/office/drawing/2014/main" val="1240066325"/>
                    </a:ext>
                  </a:extLst>
                </a:gridCol>
              </a:tblGrid>
              <a:tr h="714852">
                <a:tc>
                  <a:txBody>
                    <a:bodyPr/>
                    <a:lstStyle/>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Labial</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Dental</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Retroflex</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Palatal</a:t>
                      </a:r>
                      <a:endParaRPr lang="en-IN" dirty="0"/>
                    </a:p>
                  </a:txBody>
                  <a:tcPr/>
                </a:tc>
                <a:tc>
                  <a:txBody>
                    <a:bodyPr/>
                    <a:lstStyle/>
                    <a:p>
                      <a:r>
                        <a:rPr lang="en-US" dirty="0"/>
                        <a:t>Velar</a:t>
                      </a:r>
                      <a:endParaRPr lang="en-IN" dirty="0"/>
                    </a:p>
                  </a:txBody>
                  <a:tcPr/>
                </a:tc>
                <a:extLst>
                  <a:ext uri="{0D108BD9-81ED-4DB2-BD59-A6C34878D82A}">
                    <a16:rowId xmlns:a16="http://schemas.microsoft.com/office/drawing/2014/main" val="995201746"/>
                  </a:ext>
                </a:extLst>
              </a:tr>
              <a:tr h="714852">
                <a:tc>
                  <a:txBody>
                    <a:bodyPr/>
                    <a:lstStyle/>
                    <a:p>
                      <a:r>
                        <a:rPr lang="en-US" dirty="0"/>
                        <a:t>Voiceless</a:t>
                      </a:r>
                      <a:endParaRPr lang="en-IN" dirty="0"/>
                    </a:p>
                  </a:txBody>
                  <a:tcPr/>
                </a:tc>
                <a:tc>
                  <a:txBody>
                    <a:bodyPr/>
                    <a:lstStyle/>
                    <a:p>
                      <a:pPr algn="ctr"/>
                      <a:r>
                        <a:rPr lang="en-US" dirty="0"/>
                        <a:t>p</a:t>
                      </a:r>
                      <a:endParaRPr lang="en-IN" dirty="0"/>
                    </a:p>
                  </a:txBody>
                  <a:tcPr/>
                </a:tc>
                <a:tc>
                  <a:txBody>
                    <a:bodyPr/>
                    <a:lstStyle/>
                    <a:p>
                      <a:pPr algn="ctr"/>
                      <a:r>
                        <a:rPr lang="en-US" dirty="0"/>
                        <a:t>t</a:t>
                      </a:r>
                      <a:endParaRPr lang="en-IN" dirty="0"/>
                    </a:p>
                  </a:txBody>
                  <a:tcPr/>
                </a:tc>
                <a:tc>
                  <a:txBody>
                    <a:bodyPr/>
                    <a:lstStyle/>
                    <a:p>
                      <a:pPr algn="ctr"/>
                      <a:r>
                        <a:rPr lang="en-US" dirty="0"/>
                        <a:t>T</a:t>
                      </a:r>
                      <a:endParaRPr lang="en-IN" dirty="0"/>
                    </a:p>
                  </a:txBody>
                  <a:tcPr/>
                </a:tc>
                <a:tc>
                  <a:txBody>
                    <a:bodyPr/>
                    <a:lstStyle/>
                    <a:p>
                      <a:pPr algn="ctr"/>
                      <a:endParaRPr lang="en-IN" dirty="0"/>
                    </a:p>
                  </a:txBody>
                  <a:tcPr/>
                </a:tc>
                <a:tc>
                  <a:txBody>
                    <a:bodyPr/>
                    <a:lstStyle/>
                    <a:p>
                      <a:pPr algn="ctr"/>
                      <a:r>
                        <a:rPr lang="en-US" dirty="0"/>
                        <a:t>k</a:t>
                      </a:r>
                      <a:endParaRPr lang="en-IN" dirty="0"/>
                    </a:p>
                  </a:txBody>
                  <a:tcPr/>
                </a:tc>
                <a:extLst>
                  <a:ext uri="{0D108BD9-81ED-4DB2-BD59-A6C34878D82A}">
                    <a16:rowId xmlns:a16="http://schemas.microsoft.com/office/drawing/2014/main" val="1705248186"/>
                  </a:ext>
                </a:extLst>
              </a:tr>
              <a:tr h="714852">
                <a:tc>
                  <a:txBody>
                    <a:bodyPr/>
                    <a:lstStyle/>
                    <a:p>
                      <a:r>
                        <a:rPr lang="en-US" dirty="0"/>
                        <a:t>Voiced</a:t>
                      </a:r>
                      <a:endParaRPr lang="en-IN" dirty="0"/>
                    </a:p>
                  </a:txBody>
                  <a:tcPr/>
                </a:tc>
                <a:tc>
                  <a:txBody>
                    <a:bodyPr/>
                    <a:lstStyle/>
                    <a:p>
                      <a:pPr algn="ctr"/>
                      <a:r>
                        <a:rPr lang="en-US" dirty="0"/>
                        <a:t>b</a:t>
                      </a:r>
                      <a:endParaRPr lang="en-IN" dirty="0"/>
                    </a:p>
                  </a:txBody>
                  <a:tcPr/>
                </a:tc>
                <a:tc>
                  <a:txBody>
                    <a:bodyPr/>
                    <a:lstStyle/>
                    <a:p>
                      <a:pPr algn="ctr"/>
                      <a:r>
                        <a:rPr lang="en-US" dirty="0"/>
                        <a:t>d</a:t>
                      </a:r>
                      <a:endParaRPr lang="en-IN" dirty="0"/>
                    </a:p>
                  </a:txBody>
                  <a:tcPr/>
                </a:tc>
                <a:tc>
                  <a:txBody>
                    <a:bodyPr/>
                    <a:lstStyle/>
                    <a:p>
                      <a:pPr algn="ctr"/>
                      <a:endParaRPr lang="en-IN" dirty="0"/>
                    </a:p>
                  </a:txBody>
                  <a:tcPr/>
                </a:tc>
                <a:tc>
                  <a:txBody>
                    <a:bodyPr/>
                    <a:lstStyle/>
                    <a:p>
                      <a:pPr algn="ctr"/>
                      <a:endParaRPr lang="en-IN" dirty="0"/>
                    </a:p>
                  </a:txBody>
                  <a:tcPr/>
                </a:tc>
                <a:tc>
                  <a:txBody>
                    <a:bodyPr/>
                    <a:lstStyle/>
                    <a:p>
                      <a:pPr algn="ctr"/>
                      <a:r>
                        <a:rPr lang="en-US" dirty="0"/>
                        <a:t>g</a:t>
                      </a:r>
                      <a:endParaRPr lang="en-IN" dirty="0"/>
                    </a:p>
                  </a:txBody>
                  <a:tcPr/>
                </a:tc>
                <a:extLst>
                  <a:ext uri="{0D108BD9-81ED-4DB2-BD59-A6C34878D82A}">
                    <a16:rowId xmlns:a16="http://schemas.microsoft.com/office/drawing/2014/main" val="785377242"/>
                  </a:ext>
                </a:extLst>
              </a:tr>
            </a:tbl>
          </a:graphicData>
        </a:graphic>
      </p:graphicFrame>
    </p:spTree>
    <p:extLst>
      <p:ext uri="{BB962C8B-B14F-4D97-AF65-F5344CB8AC3E}">
        <p14:creationId xmlns:p14="http://schemas.microsoft.com/office/powerpoint/2010/main" val="2826253257"/>
      </p:ext>
    </p:extLst>
  </p:cSld>
  <p:clrMapOvr>
    <a:masterClrMapping/>
  </p:clrMapOvr>
  <p:transition spd="slow">
    <p:diamond/>
  </p:transition>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0F3F1C-F9B6-424F-8DE9-320AE28ECADC}"/>
              </a:ext>
            </a:extLst>
          </p:cNvPr>
          <p:cNvSpPr>
            <a:spLocks noGrp="1"/>
          </p:cNvSpPr>
          <p:nvPr>
            <p:ph idx="1"/>
          </p:nvPr>
        </p:nvSpPr>
        <p:spPr>
          <a:xfrm>
            <a:off x="0" y="0"/>
            <a:ext cx="9144000" cy="6858000"/>
          </a:xfrm>
        </p:spPr>
        <p:txBody>
          <a:bodyPr/>
          <a:lstStyle/>
          <a:p>
            <a:pPr marL="0" indent="0">
              <a:buNone/>
            </a:pPr>
            <a:r>
              <a:rPr lang="en-IN" dirty="0"/>
              <a:t>Hindi</a:t>
            </a:r>
          </a:p>
          <a:p>
            <a:pPr marL="0" indent="0">
              <a:buNone/>
            </a:pPr>
            <a:endParaRPr lang="en-IN" dirty="0"/>
          </a:p>
        </p:txBody>
      </p:sp>
      <p:sp>
        <p:nvSpPr>
          <p:cNvPr id="4" name="Footer Placeholder 3">
            <a:extLst>
              <a:ext uri="{FF2B5EF4-FFF2-40B4-BE49-F238E27FC236}">
                <a16:creationId xmlns:a16="http://schemas.microsoft.com/office/drawing/2014/main" id="{A10FCF84-0D46-42ED-B4FE-AE47D3439A4F}"/>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4680CE15-78D0-4DA8-9631-59551A239779}"/>
              </a:ext>
            </a:extLst>
          </p:cNvPr>
          <p:cNvSpPr>
            <a:spLocks noGrp="1"/>
          </p:cNvSpPr>
          <p:nvPr>
            <p:ph type="sldNum" sz="quarter" idx="12"/>
          </p:nvPr>
        </p:nvSpPr>
        <p:spPr/>
        <p:txBody>
          <a:bodyPr/>
          <a:lstStyle/>
          <a:p>
            <a:fld id="{B6F15528-21DE-4FAA-801E-634DDDAF4B2B}" type="slidenum">
              <a:rPr lang="en-US" smtClean="0"/>
              <a:pPr/>
              <a:t>115</a:t>
            </a:fld>
            <a:endParaRPr lang="en-US"/>
          </a:p>
        </p:txBody>
      </p:sp>
      <p:graphicFrame>
        <p:nvGraphicFramePr>
          <p:cNvPr id="6" name="Table 6">
            <a:extLst>
              <a:ext uri="{FF2B5EF4-FFF2-40B4-BE49-F238E27FC236}">
                <a16:creationId xmlns:a16="http://schemas.microsoft.com/office/drawing/2014/main" id="{526FE370-9473-446A-8ECB-63D10CF92ED4}"/>
              </a:ext>
            </a:extLst>
          </p:cNvPr>
          <p:cNvGraphicFramePr>
            <a:graphicFrameLocks noGrp="1"/>
          </p:cNvGraphicFramePr>
          <p:nvPr>
            <p:extLst>
              <p:ext uri="{D42A27DB-BD31-4B8C-83A1-F6EECF244321}">
                <p14:modId xmlns:p14="http://schemas.microsoft.com/office/powerpoint/2010/main" val="3032244154"/>
              </p:ext>
            </p:extLst>
          </p:nvPr>
        </p:nvGraphicFramePr>
        <p:xfrm>
          <a:off x="152400" y="685800"/>
          <a:ext cx="8991600" cy="4038600"/>
        </p:xfrm>
        <a:graphic>
          <a:graphicData uri="http://schemas.openxmlformats.org/drawingml/2006/table">
            <a:tbl>
              <a:tblPr firstRow="1" bandRow="1">
                <a:tableStyleId>{5C22544A-7EE6-4342-B048-85BDC9FD1C3A}</a:tableStyleId>
              </a:tblPr>
              <a:tblGrid>
                <a:gridCol w="1498600">
                  <a:extLst>
                    <a:ext uri="{9D8B030D-6E8A-4147-A177-3AD203B41FA5}">
                      <a16:colId xmlns:a16="http://schemas.microsoft.com/office/drawing/2014/main" val="914713433"/>
                    </a:ext>
                  </a:extLst>
                </a:gridCol>
                <a:gridCol w="1498600">
                  <a:extLst>
                    <a:ext uri="{9D8B030D-6E8A-4147-A177-3AD203B41FA5}">
                      <a16:colId xmlns:a16="http://schemas.microsoft.com/office/drawing/2014/main" val="1325359213"/>
                    </a:ext>
                  </a:extLst>
                </a:gridCol>
                <a:gridCol w="1498600">
                  <a:extLst>
                    <a:ext uri="{9D8B030D-6E8A-4147-A177-3AD203B41FA5}">
                      <a16:colId xmlns:a16="http://schemas.microsoft.com/office/drawing/2014/main" val="1592360800"/>
                    </a:ext>
                  </a:extLst>
                </a:gridCol>
                <a:gridCol w="1498600">
                  <a:extLst>
                    <a:ext uri="{9D8B030D-6E8A-4147-A177-3AD203B41FA5}">
                      <a16:colId xmlns:a16="http://schemas.microsoft.com/office/drawing/2014/main" val="1560874155"/>
                    </a:ext>
                  </a:extLst>
                </a:gridCol>
                <a:gridCol w="1498600">
                  <a:extLst>
                    <a:ext uri="{9D8B030D-6E8A-4147-A177-3AD203B41FA5}">
                      <a16:colId xmlns:a16="http://schemas.microsoft.com/office/drawing/2014/main" val="4042953869"/>
                    </a:ext>
                  </a:extLst>
                </a:gridCol>
                <a:gridCol w="1498600">
                  <a:extLst>
                    <a:ext uri="{9D8B030D-6E8A-4147-A177-3AD203B41FA5}">
                      <a16:colId xmlns:a16="http://schemas.microsoft.com/office/drawing/2014/main" val="4009691307"/>
                    </a:ext>
                  </a:extLst>
                </a:gridCol>
              </a:tblGrid>
              <a:tr h="1009650">
                <a:tc>
                  <a:txBody>
                    <a:bodyPr/>
                    <a:lstStyle/>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Labial</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Dental</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Retroflex</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Palatal</a:t>
                      </a:r>
                      <a:endParaRPr lang="en-IN" dirty="0"/>
                    </a:p>
                  </a:txBody>
                  <a:tcPr/>
                </a:tc>
                <a:tc>
                  <a:txBody>
                    <a:bodyPr/>
                    <a:lstStyle/>
                    <a:p>
                      <a:r>
                        <a:rPr lang="en-US" dirty="0"/>
                        <a:t>Velar</a:t>
                      </a:r>
                      <a:endParaRPr lang="en-IN" dirty="0"/>
                    </a:p>
                  </a:txBody>
                  <a:tcPr/>
                </a:tc>
                <a:extLst>
                  <a:ext uri="{0D108BD9-81ED-4DB2-BD59-A6C34878D82A}">
                    <a16:rowId xmlns:a16="http://schemas.microsoft.com/office/drawing/2014/main" val="2025893952"/>
                  </a:ext>
                </a:extLst>
              </a:tr>
              <a:tr h="1009650">
                <a:tc>
                  <a:txBody>
                    <a:bodyPr/>
                    <a:lstStyle/>
                    <a:p>
                      <a:r>
                        <a:rPr lang="en-US" dirty="0"/>
                        <a:t>Voiceless</a:t>
                      </a:r>
                      <a:endParaRPr lang="en-IN" dirty="0"/>
                    </a:p>
                  </a:txBody>
                  <a:tcPr/>
                </a:tc>
                <a:tc>
                  <a:txBody>
                    <a:bodyPr/>
                    <a:lstStyle/>
                    <a:p>
                      <a:pPr algn="ctr"/>
                      <a:r>
                        <a:rPr lang="en-US" dirty="0"/>
                        <a:t>p</a:t>
                      </a:r>
                      <a:endParaRPr lang="en-IN" dirty="0"/>
                    </a:p>
                  </a:txBody>
                  <a:tcPr/>
                </a:tc>
                <a:tc>
                  <a:txBody>
                    <a:bodyPr/>
                    <a:lstStyle/>
                    <a:p>
                      <a:pPr algn="ctr"/>
                      <a:r>
                        <a:rPr lang="en-US" dirty="0"/>
                        <a:t>t</a:t>
                      </a:r>
                      <a:endParaRPr lang="en-IN" dirty="0"/>
                    </a:p>
                  </a:txBody>
                  <a:tcPr/>
                </a:tc>
                <a:tc>
                  <a:txBody>
                    <a:bodyPr/>
                    <a:lstStyle/>
                    <a:p>
                      <a:pPr algn="ctr"/>
                      <a:r>
                        <a:rPr lang="en-US" dirty="0"/>
                        <a:t>T</a:t>
                      </a:r>
                      <a:endParaRPr lang="en-IN" dirty="0"/>
                    </a:p>
                  </a:txBody>
                  <a:tcPr/>
                </a:tc>
                <a:tc>
                  <a:txBody>
                    <a:bodyPr/>
                    <a:lstStyle/>
                    <a:p>
                      <a:pPr algn="ctr"/>
                      <a:r>
                        <a:rPr lang="en-US" dirty="0"/>
                        <a:t>c</a:t>
                      </a:r>
                      <a:endParaRPr lang="en-IN" dirty="0"/>
                    </a:p>
                  </a:txBody>
                  <a:tcPr/>
                </a:tc>
                <a:tc>
                  <a:txBody>
                    <a:bodyPr/>
                    <a:lstStyle/>
                    <a:p>
                      <a:pPr algn="ctr"/>
                      <a:r>
                        <a:rPr lang="en-US" dirty="0"/>
                        <a:t>k</a:t>
                      </a:r>
                      <a:endParaRPr lang="en-IN" dirty="0"/>
                    </a:p>
                  </a:txBody>
                  <a:tcPr/>
                </a:tc>
                <a:extLst>
                  <a:ext uri="{0D108BD9-81ED-4DB2-BD59-A6C34878D82A}">
                    <a16:rowId xmlns:a16="http://schemas.microsoft.com/office/drawing/2014/main" val="2483479720"/>
                  </a:ext>
                </a:extLst>
              </a:tr>
              <a:tr h="1009650">
                <a:tc>
                  <a:txBody>
                    <a:bodyPr/>
                    <a:lstStyle/>
                    <a:p>
                      <a:r>
                        <a:rPr lang="en-US" dirty="0"/>
                        <a:t>Voiceless</a:t>
                      </a:r>
                      <a:r>
                        <a:rPr lang="en-US" baseline="0" dirty="0"/>
                        <a:t> aspirated</a:t>
                      </a:r>
                      <a:endParaRPr lang="en-IN" dirty="0"/>
                    </a:p>
                  </a:txBody>
                  <a:tcPr/>
                </a:tc>
                <a:tc>
                  <a:txBody>
                    <a:bodyPr/>
                    <a:lstStyle/>
                    <a:p>
                      <a:pPr algn="ctr"/>
                      <a:r>
                        <a:rPr lang="en-US" dirty="0" err="1"/>
                        <a:t>p</a:t>
                      </a:r>
                      <a:r>
                        <a:rPr lang="en-US" dirty="0" err="1">
                          <a:latin typeface="Times New Roman"/>
                          <a:cs typeface="Times New Roman"/>
                        </a:rPr>
                        <a:t>ʰ</a:t>
                      </a:r>
                      <a:endParaRPr lang="en-IN" dirty="0"/>
                    </a:p>
                  </a:txBody>
                  <a:tcPr/>
                </a:tc>
                <a:tc>
                  <a:txBody>
                    <a:bodyPr/>
                    <a:lstStyle/>
                    <a:p>
                      <a:pPr algn="ctr"/>
                      <a:r>
                        <a:rPr lang="en-US" dirty="0" err="1"/>
                        <a:t>t</a:t>
                      </a:r>
                      <a:r>
                        <a:rPr lang="en-US" dirty="0" err="1">
                          <a:latin typeface="Times New Roman"/>
                          <a:cs typeface="Times New Roman"/>
                        </a:rPr>
                        <a:t>ʰ</a:t>
                      </a:r>
                      <a:endParaRPr lang="en-IN" dirty="0"/>
                    </a:p>
                  </a:txBody>
                  <a:tcPr/>
                </a:tc>
                <a:tc>
                  <a:txBody>
                    <a:bodyPr/>
                    <a:lstStyle/>
                    <a:p>
                      <a:pPr algn="ctr"/>
                      <a:r>
                        <a:rPr lang="en-US" dirty="0" err="1"/>
                        <a:t>T</a:t>
                      </a:r>
                      <a:r>
                        <a:rPr lang="en-US" dirty="0" err="1">
                          <a:latin typeface="Times New Roman"/>
                          <a:cs typeface="Times New Roman"/>
                        </a:rPr>
                        <a:t>ʰ</a:t>
                      </a:r>
                      <a:endParaRPr lang="en-IN" dirty="0"/>
                    </a:p>
                  </a:txBody>
                  <a:tcPr/>
                </a:tc>
                <a:tc>
                  <a:txBody>
                    <a:bodyPr/>
                    <a:lstStyle/>
                    <a:p>
                      <a:pPr algn="ctr"/>
                      <a:r>
                        <a:rPr lang="en-US" dirty="0" err="1"/>
                        <a:t>c</a:t>
                      </a:r>
                      <a:r>
                        <a:rPr lang="en-US" dirty="0" err="1">
                          <a:latin typeface="Times New Roman"/>
                          <a:cs typeface="Times New Roman"/>
                        </a:rPr>
                        <a:t>ʰ</a:t>
                      </a:r>
                      <a:endParaRPr lang="en-IN" dirty="0"/>
                    </a:p>
                  </a:txBody>
                  <a:tcPr/>
                </a:tc>
                <a:tc>
                  <a:txBody>
                    <a:bodyPr/>
                    <a:lstStyle/>
                    <a:p>
                      <a:pPr algn="ctr"/>
                      <a:r>
                        <a:rPr lang="en-US" dirty="0" err="1"/>
                        <a:t>g</a:t>
                      </a:r>
                      <a:r>
                        <a:rPr lang="en-US" dirty="0" err="1">
                          <a:latin typeface="Times New Roman"/>
                          <a:cs typeface="Times New Roman"/>
                        </a:rPr>
                        <a:t>ʰ</a:t>
                      </a:r>
                      <a:endParaRPr lang="en-IN" dirty="0"/>
                    </a:p>
                  </a:txBody>
                  <a:tcPr/>
                </a:tc>
                <a:extLst>
                  <a:ext uri="{0D108BD9-81ED-4DB2-BD59-A6C34878D82A}">
                    <a16:rowId xmlns:a16="http://schemas.microsoft.com/office/drawing/2014/main" val="802636862"/>
                  </a:ext>
                </a:extLst>
              </a:tr>
              <a:tr h="1009650">
                <a:tc>
                  <a:txBody>
                    <a:bodyPr/>
                    <a:lstStyle/>
                    <a:p>
                      <a:r>
                        <a:rPr lang="en-US" dirty="0"/>
                        <a:t>Voiced</a:t>
                      </a:r>
                      <a:endParaRPr lang="en-IN" dirty="0"/>
                    </a:p>
                  </a:txBody>
                  <a:tcPr/>
                </a:tc>
                <a:tc>
                  <a:txBody>
                    <a:bodyPr/>
                    <a:lstStyle/>
                    <a:p>
                      <a:pPr algn="ctr"/>
                      <a:r>
                        <a:rPr lang="en-US" dirty="0"/>
                        <a:t>b</a:t>
                      </a:r>
                      <a:endParaRPr lang="en-IN" dirty="0"/>
                    </a:p>
                  </a:txBody>
                  <a:tcPr/>
                </a:tc>
                <a:tc>
                  <a:txBody>
                    <a:bodyPr/>
                    <a:lstStyle/>
                    <a:p>
                      <a:pPr algn="ctr"/>
                      <a:r>
                        <a:rPr lang="en-US" dirty="0"/>
                        <a:t>d</a:t>
                      </a:r>
                      <a:endParaRPr lang="en-IN" dirty="0"/>
                    </a:p>
                  </a:txBody>
                  <a:tcPr/>
                </a:tc>
                <a:tc>
                  <a:txBody>
                    <a:bodyPr/>
                    <a:lstStyle/>
                    <a:p>
                      <a:pPr algn="ctr"/>
                      <a:r>
                        <a:rPr lang="en-US" dirty="0"/>
                        <a:t>D</a:t>
                      </a:r>
                      <a:endParaRPr lang="en-IN" dirty="0"/>
                    </a:p>
                  </a:txBody>
                  <a:tcPr/>
                </a:tc>
                <a:tc>
                  <a:txBody>
                    <a:bodyPr/>
                    <a:lstStyle/>
                    <a:p>
                      <a:pPr algn="ctr"/>
                      <a:r>
                        <a:rPr lang="en-US" dirty="0"/>
                        <a:t>j</a:t>
                      </a:r>
                      <a:endParaRPr lang="en-IN" dirty="0"/>
                    </a:p>
                  </a:txBody>
                  <a:tcPr/>
                </a:tc>
                <a:tc>
                  <a:txBody>
                    <a:bodyPr/>
                    <a:lstStyle/>
                    <a:p>
                      <a:pPr algn="ctr"/>
                      <a:r>
                        <a:rPr lang="en-US" dirty="0"/>
                        <a:t>g</a:t>
                      </a:r>
                      <a:endParaRPr lang="en-IN" dirty="0"/>
                    </a:p>
                  </a:txBody>
                  <a:tcPr/>
                </a:tc>
                <a:extLst>
                  <a:ext uri="{0D108BD9-81ED-4DB2-BD59-A6C34878D82A}">
                    <a16:rowId xmlns:a16="http://schemas.microsoft.com/office/drawing/2014/main" val="4155072295"/>
                  </a:ext>
                </a:extLst>
              </a:tr>
            </a:tbl>
          </a:graphicData>
        </a:graphic>
      </p:graphicFrame>
    </p:spTree>
    <p:extLst>
      <p:ext uri="{BB962C8B-B14F-4D97-AF65-F5344CB8AC3E}">
        <p14:creationId xmlns:p14="http://schemas.microsoft.com/office/powerpoint/2010/main" val="4240573082"/>
      </p:ext>
    </p:extLst>
  </p:cSld>
  <p:clrMapOvr>
    <a:masterClrMapping/>
  </p:clrMapOvr>
  <p:transition spd="slow">
    <p:diamond/>
  </p:transition>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C5E41-2472-4078-AE57-2B8FB19A1603}"/>
              </a:ext>
            </a:extLst>
          </p:cNvPr>
          <p:cNvSpPr>
            <a:spLocks noGrp="1"/>
          </p:cNvSpPr>
          <p:nvPr>
            <p:ph type="title"/>
          </p:nvPr>
        </p:nvSpPr>
        <p:spPr>
          <a:xfrm>
            <a:off x="0" y="0"/>
            <a:ext cx="9144000" cy="1847088"/>
          </a:xfrm>
        </p:spPr>
        <p:txBody>
          <a:bodyPr>
            <a:normAutofit/>
          </a:bodyPr>
          <a:lstStyle/>
          <a:p>
            <a:pPr algn="ctr"/>
            <a:r>
              <a:rPr lang="en-US" dirty="0"/>
              <a:t>Ferdinand de Saussure's principles of structuralism </a:t>
            </a:r>
            <a:endParaRPr lang="en-IN" dirty="0"/>
          </a:p>
        </p:txBody>
      </p:sp>
      <p:sp>
        <p:nvSpPr>
          <p:cNvPr id="3" name="Content Placeholder 2">
            <a:extLst>
              <a:ext uri="{FF2B5EF4-FFF2-40B4-BE49-F238E27FC236}">
                <a16:creationId xmlns:a16="http://schemas.microsoft.com/office/drawing/2014/main" id="{F22CDE79-F318-458B-9391-EFA659D05B4D}"/>
              </a:ext>
            </a:extLst>
          </p:cNvPr>
          <p:cNvSpPr>
            <a:spLocks noGrp="1"/>
          </p:cNvSpPr>
          <p:nvPr>
            <p:ph idx="1"/>
          </p:nvPr>
        </p:nvSpPr>
        <p:spPr>
          <a:xfrm>
            <a:off x="0" y="1847087"/>
            <a:ext cx="9144000" cy="4874387"/>
          </a:xfrm>
        </p:spPr>
        <p:txBody>
          <a:bodyPr/>
          <a:lstStyle/>
          <a:p>
            <a:pPr algn="just"/>
            <a:r>
              <a:rPr lang="en-US" dirty="0"/>
              <a:t>Saussure's structuralism has as its basis four dichotomic distinctions which have been of great importance in the development of the nature of language.</a:t>
            </a:r>
          </a:p>
          <a:p>
            <a:pPr marL="0" indent="0" algn="just">
              <a:buNone/>
            </a:pPr>
            <a:endParaRPr lang="en-US" dirty="0"/>
          </a:p>
          <a:p>
            <a:pPr lvl="2" algn="just">
              <a:buFont typeface="Wingdings" pitchFamily="2" charset="2"/>
              <a:buChar char="q"/>
            </a:pPr>
            <a:r>
              <a:rPr lang="en-US" dirty="0"/>
              <a:t>Langue and Parole</a:t>
            </a:r>
          </a:p>
          <a:p>
            <a:pPr lvl="2" algn="just">
              <a:buFont typeface="Wingdings" pitchFamily="2" charset="2"/>
              <a:buChar char="q"/>
            </a:pPr>
            <a:r>
              <a:rPr lang="en-US" dirty="0"/>
              <a:t>Substance and Form</a:t>
            </a:r>
          </a:p>
          <a:p>
            <a:pPr lvl="2" algn="just">
              <a:buFont typeface="Wingdings" pitchFamily="2" charset="2"/>
              <a:buChar char="q"/>
            </a:pPr>
            <a:r>
              <a:rPr lang="en-US" dirty="0"/>
              <a:t>Synchronic and Diachronic</a:t>
            </a:r>
          </a:p>
          <a:p>
            <a:pPr lvl="2" algn="just">
              <a:buFont typeface="Wingdings" pitchFamily="2" charset="2"/>
              <a:buChar char="q"/>
            </a:pPr>
            <a:r>
              <a:rPr lang="en-US" dirty="0"/>
              <a:t>Paradigmatic and Syntagmatic relation</a:t>
            </a:r>
          </a:p>
          <a:p>
            <a:pPr marL="0" indent="0">
              <a:buNone/>
            </a:pPr>
            <a:endParaRPr lang="en-IN" dirty="0"/>
          </a:p>
        </p:txBody>
      </p:sp>
      <p:sp>
        <p:nvSpPr>
          <p:cNvPr id="4" name="Footer Placeholder 3">
            <a:extLst>
              <a:ext uri="{FF2B5EF4-FFF2-40B4-BE49-F238E27FC236}">
                <a16:creationId xmlns:a16="http://schemas.microsoft.com/office/drawing/2014/main" id="{DFD84C26-E10E-467A-B843-725EB3640580}"/>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02A85D92-211C-410D-B244-CFAC3871C0A9}"/>
              </a:ext>
            </a:extLst>
          </p:cNvPr>
          <p:cNvSpPr>
            <a:spLocks noGrp="1"/>
          </p:cNvSpPr>
          <p:nvPr>
            <p:ph type="sldNum" sz="quarter" idx="12"/>
          </p:nvPr>
        </p:nvSpPr>
        <p:spPr/>
        <p:txBody>
          <a:bodyPr/>
          <a:lstStyle/>
          <a:p>
            <a:fld id="{B6F15528-21DE-4FAA-801E-634DDDAF4B2B}" type="slidenum">
              <a:rPr lang="en-US" smtClean="0"/>
              <a:pPr/>
              <a:t>116</a:t>
            </a:fld>
            <a:endParaRPr lang="en-US"/>
          </a:p>
        </p:txBody>
      </p:sp>
    </p:spTree>
    <p:extLst>
      <p:ext uri="{BB962C8B-B14F-4D97-AF65-F5344CB8AC3E}">
        <p14:creationId xmlns:p14="http://schemas.microsoft.com/office/powerpoint/2010/main" val="3160431623"/>
      </p:ext>
    </p:extLst>
  </p:cSld>
  <p:clrMapOvr>
    <a:masterClrMapping/>
  </p:clrMapOvr>
  <p:transition spd="slow">
    <p:diamond/>
  </p:transition>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74C63-5EA3-4CC8-853D-267F6BCEA46A}"/>
              </a:ext>
            </a:extLst>
          </p:cNvPr>
          <p:cNvSpPr>
            <a:spLocks noGrp="1"/>
          </p:cNvSpPr>
          <p:nvPr>
            <p:ph type="title"/>
          </p:nvPr>
        </p:nvSpPr>
        <p:spPr>
          <a:xfrm>
            <a:off x="457200" y="0"/>
            <a:ext cx="8229600" cy="1143000"/>
          </a:xfrm>
        </p:spPr>
        <p:txBody>
          <a:bodyPr/>
          <a:lstStyle/>
          <a:p>
            <a:pPr algn="ctr"/>
            <a:r>
              <a:rPr lang="en-US" dirty="0"/>
              <a:t>Langue and Parole</a:t>
            </a:r>
            <a:endParaRPr lang="en-IN" dirty="0"/>
          </a:p>
        </p:txBody>
      </p:sp>
      <p:sp>
        <p:nvSpPr>
          <p:cNvPr id="3" name="Content Placeholder 2">
            <a:extLst>
              <a:ext uri="{FF2B5EF4-FFF2-40B4-BE49-F238E27FC236}">
                <a16:creationId xmlns:a16="http://schemas.microsoft.com/office/drawing/2014/main" id="{E219C81E-8490-41F9-B2A3-DA5017E39ADD}"/>
              </a:ext>
            </a:extLst>
          </p:cNvPr>
          <p:cNvSpPr>
            <a:spLocks noGrp="1"/>
          </p:cNvSpPr>
          <p:nvPr>
            <p:ph idx="1"/>
          </p:nvPr>
        </p:nvSpPr>
        <p:spPr>
          <a:xfrm>
            <a:off x="152400" y="1142999"/>
            <a:ext cx="8991600" cy="5578475"/>
          </a:xfrm>
        </p:spPr>
        <p:txBody>
          <a:bodyPr/>
          <a:lstStyle/>
          <a:p>
            <a:pPr>
              <a:buFont typeface="Wingdings" pitchFamily="2" charset="2"/>
              <a:buChar char="Ø"/>
            </a:pPr>
            <a:r>
              <a:rPr lang="en-US" dirty="0"/>
              <a:t>Langue is the language system and parole is the language </a:t>
            </a:r>
            <a:r>
              <a:rPr lang="en-US" dirty="0" err="1"/>
              <a:t>behaviour</a:t>
            </a:r>
            <a:r>
              <a:rPr lang="en-US" dirty="0"/>
              <a:t>, which underlies the language </a:t>
            </a:r>
            <a:r>
              <a:rPr lang="en-US" dirty="0" err="1"/>
              <a:t>behaviour</a:t>
            </a:r>
            <a:r>
              <a:rPr lang="en-US" dirty="0"/>
              <a:t> of a particular language community.  </a:t>
            </a:r>
          </a:p>
          <a:p>
            <a:pPr algn="just">
              <a:buFont typeface="Wingdings" pitchFamily="2" charset="2"/>
              <a:buChar char="Ø"/>
            </a:pPr>
            <a:r>
              <a:rPr lang="en-US" dirty="0"/>
              <a:t>Langue or language system is that part of the language which is common to all the speakers.</a:t>
            </a:r>
          </a:p>
          <a:p>
            <a:pPr algn="just">
              <a:buFont typeface="Wingdings" pitchFamily="2" charset="2"/>
              <a:buChar char="Ø"/>
            </a:pPr>
            <a:r>
              <a:rPr lang="en-US" dirty="0"/>
              <a:t>Parole is what the speakers make use of when they use the language drawing from the system.</a:t>
            </a:r>
          </a:p>
          <a:p>
            <a:pPr algn="just">
              <a:buFont typeface="Wingdings" pitchFamily="2" charset="2"/>
              <a:buChar char="Ø"/>
            </a:pPr>
            <a:r>
              <a:rPr lang="en-US" dirty="0"/>
              <a:t>Parole may show difference from speaker to speaker or even with in the speech of the same speaker.</a:t>
            </a:r>
          </a:p>
          <a:p>
            <a:pPr algn="just">
              <a:buFont typeface="Wingdings" pitchFamily="2" charset="2"/>
              <a:buChar char="Ø"/>
            </a:pPr>
            <a:r>
              <a:rPr lang="en-US" dirty="0"/>
              <a:t>Langue is abstract (theoretical) – Parole is concrete (real). </a:t>
            </a:r>
          </a:p>
          <a:p>
            <a:pPr marL="0" indent="0">
              <a:buNone/>
            </a:pPr>
            <a:endParaRPr lang="en-IN" dirty="0"/>
          </a:p>
        </p:txBody>
      </p:sp>
      <p:sp>
        <p:nvSpPr>
          <p:cNvPr id="4" name="Footer Placeholder 3">
            <a:extLst>
              <a:ext uri="{FF2B5EF4-FFF2-40B4-BE49-F238E27FC236}">
                <a16:creationId xmlns:a16="http://schemas.microsoft.com/office/drawing/2014/main" id="{F29B614F-DF10-46E2-89B3-E48466810559}"/>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64AC0B82-72B7-4238-9DBE-D33F95721F91}"/>
              </a:ext>
            </a:extLst>
          </p:cNvPr>
          <p:cNvSpPr>
            <a:spLocks noGrp="1"/>
          </p:cNvSpPr>
          <p:nvPr>
            <p:ph type="sldNum" sz="quarter" idx="12"/>
          </p:nvPr>
        </p:nvSpPr>
        <p:spPr/>
        <p:txBody>
          <a:bodyPr/>
          <a:lstStyle/>
          <a:p>
            <a:fld id="{B6F15528-21DE-4FAA-801E-634DDDAF4B2B}" type="slidenum">
              <a:rPr lang="en-US" smtClean="0"/>
              <a:pPr/>
              <a:t>117</a:t>
            </a:fld>
            <a:endParaRPr lang="en-US"/>
          </a:p>
        </p:txBody>
      </p:sp>
    </p:spTree>
    <p:extLst>
      <p:ext uri="{BB962C8B-B14F-4D97-AF65-F5344CB8AC3E}">
        <p14:creationId xmlns:p14="http://schemas.microsoft.com/office/powerpoint/2010/main" val="3001351237"/>
      </p:ext>
    </p:extLst>
  </p:cSld>
  <p:clrMapOvr>
    <a:masterClrMapping/>
  </p:clrMapOvr>
  <p:transition spd="slow">
    <p:diamond/>
  </p:transition>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9ACC8-DC25-4FBF-B8A6-FDCC87D968BB}"/>
              </a:ext>
            </a:extLst>
          </p:cNvPr>
          <p:cNvSpPr>
            <a:spLocks noGrp="1"/>
          </p:cNvSpPr>
          <p:nvPr>
            <p:ph type="title"/>
          </p:nvPr>
        </p:nvSpPr>
        <p:spPr>
          <a:xfrm>
            <a:off x="457200" y="-8467"/>
            <a:ext cx="8229600" cy="1143000"/>
          </a:xfrm>
        </p:spPr>
        <p:txBody>
          <a:bodyPr/>
          <a:lstStyle/>
          <a:p>
            <a:pPr algn="ctr"/>
            <a:r>
              <a:rPr lang="en-US" dirty="0"/>
              <a:t>Substance and Form</a:t>
            </a:r>
            <a:endParaRPr lang="en-IN" dirty="0"/>
          </a:p>
        </p:txBody>
      </p:sp>
      <p:sp>
        <p:nvSpPr>
          <p:cNvPr id="3" name="Content Placeholder 2">
            <a:extLst>
              <a:ext uri="{FF2B5EF4-FFF2-40B4-BE49-F238E27FC236}">
                <a16:creationId xmlns:a16="http://schemas.microsoft.com/office/drawing/2014/main" id="{1F8A827B-7ED9-4379-8CC7-C4C8C954E79B}"/>
              </a:ext>
            </a:extLst>
          </p:cNvPr>
          <p:cNvSpPr>
            <a:spLocks noGrp="1"/>
          </p:cNvSpPr>
          <p:nvPr>
            <p:ph idx="1"/>
          </p:nvPr>
        </p:nvSpPr>
        <p:spPr>
          <a:xfrm>
            <a:off x="152400" y="1134533"/>
            <a:ext cx="8991600" cy="5586942"/>
          </a:xfrm>
        </p:spPr>
        <p:txBody>
          <a:bodyPr>
            <a:normAutofit fontScale="92500"/>
          </a:bodyPr>
          <a:lstStyle/>
          <a:p>
            <a:pPr algn="just">
              <a:lnSpc>
                <a:spcPct val="150000"/>
              </a:lnSpc>
            </a:pPr>
            <a:r>
              <a:rPr lang="en-US" dirty="0"/>
              <a:t>Substance is the material or matter which forms the basis for giving some form or structure. Languages result from the imposition of structure on two kinds of substance viz., sound and thought. The phonological composition of a word – form is a complex of phonemes, each of which as we have seen derives its essence and its existence from the structure imposed by the language – system upon the continuum (substance</a:t>
            </a:r>
            <a:r>
              <a:rPr lang="en-IN" dirty="0"/>
              <a:t>) of sound. </a:t>
            </a:r>
            <a:r>
              <a:rPr lang="en-US" dirty="0"/>
              <a:t>For example to take a traditional concept a block of stone is the substance to which a sculpture given a shape or form. </a:t>
            </a:r>
            <a:endParaRPr lang="en-IN" dirty="0"/>
          </a:p>
          <a:p>
            <a:endParaRPr lang="en-IN" dirty="0"/>
          </a:p>
        </p:txBody>
      </p:sp>
      <p:sp>
        <p:nvSpPr>
          <p:cNvPr id="4" name="Footer Placeholder 3">
            <a:extLst>
              <a:ext uri="{FF2B5EF4-FFF2-40B4-BE49-F238E27FC236}">
                <a16:creationId xmlns:a16="http://schemas.microsoft.com/office/drawing/2014/main" id="{2DF2423C-D5C7-4CF5-B82A-56EA1BE04824}"/>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076EF2C6-7A67-4F03-888C-4D7173610BD4}"/>
              </a:ext>
            </a:extLst>
          </p:cNvPr>
          <p:cNvSpPr>
            <a:spLocks noGrp="1"/>
          </p:cNvSpPr>
          <p:nvPr>
            <p:ph type="sldNum" sz="quarter" idx="12"/>
          </p:nvPr>
        </p:nvSpPr>
        <p:spPr/>
        <p:txBody>
          <a:bodyPr/>
          <a:lstStyle/>
          <a:p>
            <a:fld id="{B6F15528-21DE-4FAA-801E-634DDDAF4B2B}" type="slidenum">
              <a:rPr lang="en-US" smtClean="0"/>
              <a:pPr/>
              <a:t>118</a:t>
            </a:fld>
            <a:endParaRPr lang="en-US"/>
          </a:p>
        </p:txBody>
      </p:sp>
    </p:spTree>
    <p:extLst>
      <p:ext uri="{BB962C8B-B14F-4D97-AF65-F5344CB8AC3E}">
        <p14:creationId xmlns:p14="http://schemas.microsoft.com/office/powerpoint/2010/main" val="1219800247"/>
      </p:ext>
    </p:extLst>
  </p:cSld>
  <p:clrMapOvr>
    <a:masterClrMapping/>
  </p:clrMapOvr>
  <p:transition spd="slow">
    <p:diamond/>
  </p:transition>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407A8-CB92-4520-AF6F-9435F6D496DB}"/>
              </a:ext>
            </a:extLst>
          </p:cNvPr>
          <p:cNvSpPr>
            <a:spLocks noGrp="1"/>
          </p:cNvSpPr>
          <p:nvPr>
            <p:ph type="title"/>
          </p:nvPr>
        </p:nvSpPr>
        <p:spPr>
          <a:xfrm>
            <a:off x="609600" y="-38100"/>
            <a:ext cx="8229600" cy="1143000"/>
          </a:xfrm>
        </p:spPr>
        <p:txBody>
          <a:bodyPr/>
          <a:lstStyle/>
          <a:p>
            <a:r>
              <a:rPr lang="en-US" dirty="0"/>
              <a:t>Synchronic and Diachronic </a:t>
            </a:r>
            <a:endParaRPr lang="en-IN" dirty="0"/>
          </a:p>
        </p:txBody>
      </p:sp>
      <p:sp>
        <p:nvSpPr>
          <p:cNvPr id="3" name="Content Placeholder 2">
            <a:extLst>
              <a:ext uri="{FF2B5EF4-FFF2-40B4-BE49-F238E27FC236}">
                <a16:creationId xmlns:a16="http://schemas.microsoft.com/office/drawing/2014/main" id="{5B1B7DB0-4967-4203-AEE1-44BEDE48CAC0}"/>
              </a:ext>
            </a:extLst>
          </p:cNvPr>
          <p:cNvSpPr>
            <a:spLocks noGrp="1"/>
          </p:cNvSpPr>
          <p:nvPr>
            <p:ph idx="1"/>
          </p:nvPr>
        </p:nvSpPr>
        <p:spPr>
          <a:xfrm>
            <a:off x="152400" y="1104899"/>
            <a:ext cx="8991600" cy="5616575"/>
          </a:xfrm>
        </p:spPr>
        <p:txBody>
          <a:bodyPr>
            <a:normAutofit fontScale="92500"/>
          </a:bodyPr>
          <a:lstStyle/>
          <a:p>
            <a:pPr algn="just">
              <a:buFont typeface="Wingdings" pitchFamily="2" charset="2"/>
              <a:buChar char="Ø"/>
            </a:pPr>
            <a:r>
              <a:rPr lang="en-US" dirty="0"/>
              <a:t>Saussure  stated that descriptive linguistics and historical linguistics are the broad areas of linguistics in which we should give more importance to study the descriptive features. If we have descriptive study of a language in two different periods, it is easy to explain the history and historical development.  </a:t>
            </a:r>
          </a:p>
          <a:p>
            <a:pPr>
              <a:buFont typeface="Wingdings" pitchFamily="2" charset="2"/>
              <a:buChar char="Ø"/>
            </a:pPr>
            <a:r>
              <a:rPr lang="en-US" dirty="0"/>
              <a:t>These distinctions are concerned with the analysis or study of languages. </a:t>
            </a:r>
          </a:p>
          <a:p>
            <a:pPr algn="just">
              <a:buFont typeface="Wingdings" pitchFamily="2" charset="2"/>
              <a:buChar char="Ø"/>
            </a:pPr>
            <a:r>
              <a:rPr lang="en-US" dirty="0"/>
              <a:t>Synchronic analysis of language is the investigation of a language as is exists or as it existed at a certain time. </a:t>
            </a:r>
          </a:p>
          <a:p>
            <a:pPr algn="just">
              <a:buFont typeface="Wingdings" pitchFamily="2" charset="2"/>
              <a:buChar char="Ø"/>
            </a:pPr>
            <a:r>
              <a:rPr lang="en-US" dirty="0"/>
              <a:t>The diachronic analysis of a language is concerned with the study of changes in the language between two given points in time. The diachronic study of is done by comparing synchronic descriptions of a language as it was spoken in different periods. </a:t>
            </a:r>
            <a:endParaRPr lang="en-IN" dirty="0"/>
          </a:p>
          <a:p>
            <a:pPr marL="0" indent="0">
              <a:buNone/>
            </a:pPr>
            <a:endParaRPr lang="en-IN" dirty="0"/>
          </a:p>
        </p:txBody>
      </p:sp>
      <p:sp>
        <p:nvSpPr>
          <p:cNvPr id="4" name="Footer Placeholder 3">
            <a:extLst>
              <a:ext uri="{FF2B5EF4-FFF2-40B4-BE49-F238E27FC236}">
                <a16:creationId xmlns:a16="http://schemas.microsoft.com/office/drawing/2014/main" id="{A13CCEEA-C105-47D2-BBC9-6D79BA59EFED}"/>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84D3B029-1C0B-49CD-B02D-1132EE83883D}"/>
              </a:ext>
            </a:extLst>
          </p:cNvPr>
          <p:cNvSpPr>
            <a:spLocks noGrp="1"/>
          </p:cNvSpPr>
          <p:nvPr>
            <p:ph type="sldNum" sz="quarter" idx="12"/>
          </p:nvPr>
        </p:nvSpPr>
        <p:spPr/>
        <p:txBody>
          <a:bodyPr/>
          <a:lstStyle/>
          <a:p>
            <a:fld id="{B6F15528-21DE-4FAA-801E-634DDDAF4B2B}" type="slidenum">
              <a:rPr lang="en-US" smtClean="0"/>
              <a:pPr/>
              <a:t>119</a:t>
            </a:fld>
            <a:endParaRPr lang="en-US"/>
          </a:p>
        </p:txBody>
      </p:sp>
    </p:spTree>
    <p:extLst>
      <p:ext uri="{BB962C8B-B14F-4D97-AF65-F5344CB8AC3E}">
        <p14:creationId xmlns:p14="http://schemas.microsoft.com/office/powerpoint/2010/main" val="3608466574"/>
      </p:ext>
    </p:extLst>
  </p:cSld>
  <p:clrMapOvr>
    <a:masterClrMapping/>
  </p:clrMapOvr>
  <p:transition spd="slow">
    <p:diamon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E9404-A155-4CDD-9AF4-A077D67B00B4}"/>
              </a:ext>
            </a:extLst>
          </p:cNvPr>
          <p:cNvSpPr>
            <a:spLocks noGrp="1"/>
          </p:cNvSpPr>
          <p:nvPr>
            <p:ph type="title"/>
          </p:nvPr>
        </p:nvSpPr>
        <p:spPr>
          <a:xfrm>
            <a:off x="152400" y="0"/>
            <a:ext cx="8534400" cy="1524000"/>
          </a:xfrm>
        </p:spPr>
        <p:txBody>
          <a:bodyPr>
            <a:normAutofit fontScale="90000"/>
          </a:bodyPr>
          <a:lstStyle/>
          <a:p>
            <a:pPr algn="ctr"/>
            <a:r>
              <a:rPr lang="en-IN" b="1" dirty="0"/>
              <a:t>Meaning</a:t>
            </a:r>
            <a:br>
              <a:rPr lang="en-IN" dirty="0"/>
            </a:br>
            <a:endParaRPr lang="en-IN" dirty="0"/>
          </a:p>
        </p:txBody>
      </p:sp>
      <p:sp>
        <p:nvSpPr>
          <p:cNvPr id="3" name="Content Placeholder 2">
            <a:extLst>
              <a:ext uri="{FF2B5EF4-FFF2-40B4-BE49-F238E27FC236}">
                <a16:creationId xmlns:a16="http://schemas.microsoft.com/office/drawing/2014/main" id="{E5BCA95C-44C5-4801-8569-DF921CCF8EA0}"/>
              </a:ext>
            </a:extLst>
          </p:cNvPr>
          <p:cNvSpPr>
            <a:spLocks noGrp="1"/>
          </p:cNvSpPr>
          <p:nvPr>
            <p:ph idx="1"/>
          </p:nvPr>
        </p:nvSpPr>
        <p:spPr>
          <a:xfrm>
            <a:off x="0" y="1524000"/>
            <a:ext cx="9144000" cy="4832350"/>
          </a:xfrm>
        </p:spPr>
        <p:txBody>
          <a:bodyPr/>
          <a:lstStyle/>
          <a:p>
            <a:pPr algn="just">
              <a:lnSpc>
                <a:spcPct val="150000"/>
              </a:lnSpc>
            </a:pPr>
            <a:r>
              <a:rPr lang="en-IN" dirty="0"/>
              <a:t>		The meaning of (1923) L.K. Ogden and I.A. Richards made an attempt to define meaning. When we use the word ‘mean’ we use it indifferent ways. I mean to do this a way of expression our intention. ‘The red signal means stop” is a way of indicating what the red signal signifies.  Ogden  and Richards give the following list of some definitions of “meaning” meaning can be any of the following.</a:t>
            </a:r>
          </a:p>
          <a:p>
            <a:endParaRPr lang="en-IN" dirty="0"/>
          </a:p>
        </p:txBody>
      </p:sp>
      <p:sp>
        <p:nvSpPr>
          <p:cNvPr id="4" name="Footer Placeholder 3">
            <a:extLst>
              <a:ext uri="{FF2B5EF4-FFF2-40B4-BE49-F238E27FC236}">
                <a16:creationId xmlns:a16="http://schemas.microsoft.com/office/drawing/2014/main" id="{7F00F319-DBAA-4334-A3BE-C90A3C09A780}"/>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3F08F9FB-7860-4A82-BE0D-8B4257CF0536}"/>
              </a:ext>
            </a:extLst>
          </p:cNvPr>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604071816"/>
      </p:ext>
    </p:extLst>
  </p:cSld>
  <p:clrMapOvr>
    <a:masterClrMapping/>
  </p:clrMapOvr>
  <p:transition spd="slow">
    <p:diamond/>
  </p:transition>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11284-A151-49CF-B813-E52FF12AF1E0}"/>
              </a:ext>
            </a:extLst>
          </p:cNvPr>
          <p:cNvSpPr>
            <a:spLocks noGrp="1"/>
          </p:cNvSpPr>
          <p:nvPr>
            <p:ph type="title"/>
          </p:nvPr>
        </p:nvSpPr>
        <p:spPr>
          <a:xfrm>
            <a:off x="0" y="0"/>
            <a:ext cx="9144000" cy="1847088"/>
          </a:xfrm>
        </p:spPr>
        <p:txBody>
          <a:bodyPr>
            <a:normAutofit/>
          </a:bodyPr>
          <a:lstStyle/>
          <a:p>
            <a:pPr algn="ctr"/>
            <a:r>
              <a:rPr lang="en-US" dirty="0"/>
              <a:t>Paradigmatic and Syntagmatic relation</a:t>
            </a:r>
            <a:endParaRPr lang="en-IN" dirty="0"/>
          </a:p>
        </p:txBody>
      </p:sp>
      <p:sp>
        <p:nvSpPr>
          <p:cNvPr id="3" name="Content Placeholder 2">
            <a:extLst>
              <a:ext uri="{FF2B5EF4-FFF2-40B4-BE49-F238E27FC236}">
                <a16:creationId xmlns:a16="http://schemas.microsoft.com/office/drawing/2014/main" id="{AF533BBA-72D9-4992-99DA-673FE91A779A}"/>
              </a:ext>
            </a:extLst>
          </p:cNvPr>
          <p:cNvSpPr>
            <a:spLocks noGrp="1"/>
          </p:cNvSpPr>
          <p:nvPr>
            <p:ph idx="1"/>
          </p:nvPr>
        </p:nvSpPr>
        <p:spPr>
          <a:xfrm>
            <a:off x="0" y="1752599"/>
            <a:ext cx="9144000" cy="4968875"/>
          </a:xfrm>
        </p:spPr>
        <p:txBody>
          <a:bodyPr/>
          <a:lstStyle/>
          <a:p>
            <a:pPr algn="just">
              <a:buFont typeface="Wingdings" pitchFamily="2" charset="2"/>
              <a:buChar char="Ø"/>
            </a:pPr>
            <a:r>
              <a:rPr lang="en-US" dirty="0"/>
              <a:t>Language consist of sign system. The sign systems are meaningful when it used in an utterance. The utterance meaning is concrete depending upon the relationship between the word in a sentence. These relationships are of two kinds viz., paradigmatic and syntagmatic. </a:t>
            </a:r>
          </a:p>
          <a:p>
            <a:pPr algn="just">
              <a:buFont typeface="Wingdings" pitchFamily="2" charset="2"/>
              <a:buChar char="Ø"/>
            </a:pPr>
            <a:r>
              <a:rPr lang="en-US" dirty="0"/>
              <a:t>The syntagmatic relations which a unit contracts are those which it contracts by virtue of its combination with other units of the same level. </a:t>
            </a:r>
          </a:p>
          <a:p>
            <a:endParaRPr lang="en-IN" dirty="0"/>
          </a:p>
        </p:txBody>
      </p:sp>
      <p:sp>
        <p:nvSpPr>
          <p:cNvPr id="4" name="Footer Placeholder 3">
            <a:extLst>
              <a:ext uri="{FF2B5EF4-FFF2-40B4-BE49-F238E27FC236}">
                <a16:creationId xmlns:a16="http://schemas.microsoft.com/office/drawing/2014/main" id="{32DB42E7-98BD-4488-ACFD-A87290C26628}"/>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E3AFBFC4-8F49-4E1C-A304-E0580A77CB32}"/>
              </a:ext>
            </a:extLst>
          </p:cNvPr>
          <p:cNvSpPr>
            <a:spLocks noGrp="1"/>
          </p:cNvSpPr>
          <p:nvPr>
            <p:ph type="sldNum" sz="quarter" idx="12"/>
          </p:nvPr>
        </p:nvSpPr>
        <p:spPr/>
        <p:txBody>
          <a:bodyPr/>
          <a:lstStyle/>
          <a:p>
            <a:fld id="{B6F15528-21DE-4FAA-801E-634DDDAF4B2B}" type="slidenum">
              <a:rPr lang="en-US" smtClean="0"/>
              <a:pPr/>
              <a:t>120</a:t>
            </a:fld>
            <a:endParaRPr lang="en-US"/>
          </a:p>
        </p:txBody>
      </p:sp>
    </p:spTree>
    <p:extLst>
      <p:ext uri="{BB962C8B-B14F-4D97-AF65-F5344CB8AC3E}">
        <p14:creationId xmlns:p14="http://schemas.microsoft.com/office/powerpoint/2010/main" val="2297411793"/>
      </p:ext>
    </p:extLst>
  </p:cSld>
  <p:clrMapOvr>
    <a:masterClrMapping/>
  </p:clrMapOvr>
  <p:transition spd="slow">
    <p:diamond/>
  </p:transition>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5C83E8-2C5D-4903-9299-F816434270B2}"/>
              </a:ext>
            </a:extLst>
          </p:cNvPr>
          <p:cNvSpPr>
            <a:spLocks noGrp="1"/>
          </p:cNvSpPr>
          <p:nvPr>
            <p:ph idx="1"/>
          </p:nvPr>
        </p:nvSpPr>
        <p:spPr>
          <a:xfrm>
            <a:off x="0" y="-1"/>
            <a:ext cx="9144000" cy="6721475"/>
          </a:xfrm>
        </p:spPr>
        <p:txBody>
          <a:bodyPr>
            <a:normAutofit/>
          </a:bodyPr>
          <a:lstStyle/>
          <a:p>
            <a:pPr algn="just">
              <a:buNone/>
            </a:pPr>
            <a:r>
              <a:rPr lang="en-US" dirty="0"/>
              <a:t>Example: </a:t>
            </a:r>
            <a:r>
              <a:rPr lang="en-US" dirty="0" err="1"/>
              <a:t>ni:la</a:t>
            </a:r>
            <a:r>
              <a:rPr lang="en-US" dirty="0"/>
              <a:t> </a:t>
            </a:r>
            <a:r>
              <a:rPr lang="en-US" dirty="0" err="1"/>
              <a:t>va:nam</a:t>
            </a:r>
            <a:r>
              <a:rPr lang="en-US" dirty="0"/>
              <a:t> “blue sky’</a:t>
            </a:r>
          </a:p>
          <a:p>
            <a:pPr algn="just">
              <a:buNone/>
            </a:pPr>
            <a:r>
              <a:rPr lang="en-US" dirty="0"/>
              <a:t>   		      The young man</a:t>
            </a:r>
          </a:p>
          <a:p>
            <a:pPr algn="just">
              <a:buNone/>
            </a:pPr>
            <a:r>
              <a:rPr lang="en-US" dirty="0"/>
              <a:t>		     </a:t>
            </a:r>
            <a:r>
              <a:rPr lang="en-US" dirty="0" err="1"/>
              <a:t>paTi</a:t>
            </a:r>
            <a:r>
              <a:rPr lang="en-US" dirty="0"/>
              <a:t>; </a:t>
            </a:r>
            <a:r>
              <a:rPr lang="en-US" dirty="0" err="1"/>
              <a:t>aTi</a:t>
            </a:r>
            <a:r>
              <a:rPr lang="en-US" dirty="0"/>
              <a:t>; </a:t>
            </a:r>
            <a:r>
              <a:rPr lang="en-US" dirty="0" err="1"/>
              <a:t>iTi</a:t>
            </a:r>
            <a:r>
              <a:rPr lang="en-US" dirty="0"/>
              <a:t>; </a:t>
            </a:r>
            <a:r>
              <a:rPr lang="en-US" dirty="0" err="1"/>
              <a:t>kaTi</a:t>
            </a:r>
            <a:r>
              <a:rPr lang="en-US" dirty="0"/>
              <a:t>; - Rhyming words which are 	  	     phonetically related.</a:t>
            </a:r>
          </a:p>
          <a:p>
            <a:pPr algn="just">
              <a:buNone/>
            </a:pPr>
            <a:r>
              <a:rPr lang="en-US" dirty="0"/>
              <a:t>		    </a:t>
            </a:r>
            <a:r>
              <a:rPr lang="en-US" dirty="0" err="1"/>
              <a:t>paTi</a:t>
            </a:r>
            <a:r>
              <a:rPr lang="en-US" dirty="0"/>
              <a:t>; </a:t>
            </a:r>
            <a:r>
              <a:rPr lang="en-US" dirty="0" err="1"/>
              <a:t>paTippu</a:t>
            </a:r>
            <a:r>
              <a:rPr lang="en-US" dirty="0"/>
              <a:t>; </a:t>
            </a:r>
            <a:r>
              <a:rPr lang="en-US" dirty="0" err="1"/>
              <a:t>paTitta</a:t>
            </a:r>
            <a:r>
              <a:rPr lang="en-US" dirty="0"/>
              <a:t>; </a:t>
            </a:r>
            <a:r>
              <a:rPr lang="en-US" dirty="0" err="1"/>
              <a:t>paTikkiRa</a:t>
            </a:r>
            <a:r>
              <a:rPr lang="en-US" dirty="0"/>
              <a:t> – Morphologically  </a:t>
            </a:r>
          </a:p>
          <a:p>
            <a:pPr algn="just">
              <a:buNone/>
            </a:pPr>
            <a:r>
              <a:rPr lang="en-US" dirty="0"/>
              <a:t>		    related.</a:t>
            </a:r>
          </a:p>
          <a:p>
            <a:pPr algn="just">
              <a:buNone/>
            </a:pPr>
            <a:r>
              <a:rPr lang="en-US" dirty="0"/>
              <a:t>		    </a:t>
            </a:r>
            <a:r>
              <a:rPr lang="en-US" dirty="0" err="1"/>
              <a:t>kalvi</a:t>
            </a:r>
            <a:r>
              <a:rPr lang="en-US" dirty="0"/>
              <a:t>; a:ciriyar; </a:t>
            </a:r>
            <a:r>
              <a:rPr lang="en-US" dirty="0" err="1"/>
              <a:t>puttakam</a:t>
            </a:r>
            <a:r>
              <a:rPr lang="en-US" dirty="0"/>
              <a:t>; </a:t>
            </a:r>
            <a:r>
              <a:rPr lang="en-US" dirty="0" err="1"/>
              <a:t>ma:Navar</a:t>
            </a:r>
            <a:r>
              <a:rPr lang="en-US" dirty="0"/>
              <a:t> – semantically related.</a:t>
            </a:r>
          </a:p>
          <a:p>
            <a:pPr algn="just">
              <a:buNone/>
            </a:pPr>
            <a:r>
              <a:rPr lang="en-US" dirty="0"/>
              <a:t>	These are the words which are centralized by the word </a:t>
            </a:r>
            <a:r>
              <a:rPr lang="en-US" dirty="0" err="1"/>
              <a:t>paTi</a:t>
            </a:r>
            <a:r>
              <a:rPr lang="en-US" dirty="0"/>
              <a:t>. This is the language sign which will help to frame the sentences and denote the word meaning depending upon the language structure. </a:t>
            </a:r>
            <a:endParaRPr lang="en-IN" dirty="0"/>
          </a:p>
          <a:p>
            <a:pPr marL="0" indent="0">
              <a:buNone/>
            </a:pPr>
            <a:endParaRPr lang="en-IN" dirty="0"/>
          </a:p>
        </p:txBody>
      </p:sp>
      <p:sp>
        <p:nvSpPr>
          <p:cNvPr id="4" name="Footer Placeholder 3">
            <a:extLst>
              <a:ext uri="{FF2B5EF4-FFF2-40B4-BE49-F238E27FC236}">
                <a16:creationId xmlns:a16="http://schemas.microsoft.com/office/drawing/2014/main" id="{59644D7F-C2E6-4C6F-8977-0977C5E243B7}"/>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38B5B23C-95C7-486A-96A2-D4ACB2492B5D}"/>
              </a:ext>
            </a:extLst>
          </p:cNvPr>
          <p:cNvSpPr>
            <a:spLocks noGrp="1"/>
          </p:cNvSpPr>
          <p:nvPr>
            <p:ph type="sldNum" sz="quarter" idx="12"/>
          </p:nvPr>
        </p:nvSpPr>
        <p:spPr/>
        <p:txBody>
          <a:bodyPr/>
          <a:lstStyle/>
          <a:p>
            <a:fld id="{B6F15528-21DE-4FAA-801E-634DDDAF4B2B}" type="slidenum">
              <a:rPr lang="en-US" smtClean="0"/>
              <a:pPr/>
              <a:t>121</a:t>
            </a:fld>
            <a:endParaRPr lang="en-US"/>
          </a:p>
        </p:txBody>
      </p:sp>
    </p:spTree>
    <p:extLst>
      <p:ext uri="{BB962C8B-B14F-4D97-AF65-F5344CB8AC3E}">
        <p14:creationId xmlns:p14="http://schemas.microsoft.com/office/powerpoint/2010/main" val="3683672046"/>
      </p:ext>
    </p:extLst>
  </p:cSld>
  <p:clrMapOvr>
    <a:masterClrMapping/>
  </p:clrMapOvr>
  <p:transition spd="slow">
    <p:diamond/>
  </p:transition>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A90F-A9B4-4CDC-90DB-24B14DC677DE}"/>
              </a:ext>
            </a:extLst>
          </p:cNvPr>
          <p:cNvSpPr>
            <a:spLocks noGrp="1"/>
          </p:cNvSpPr>
          <p:nvPr>
            <p:ph type="title"/>
          </p:nvPr>
        </p:nvSpPr>
        <p:spPr>
          <a:xfrm>
            <a:off x="482600" y="0"/>
            <a:ext cx="8229600" cy="1143000"/>
          </a:xfrm>
        </p:spPr>
        <p:txBody>
          <a:bodyPr/>
          <a:lstStyle/>
          <a:p>
            <a:pPr algn="ctr"/>
            <a:r>
              <a:rPr lang="en-US" dirty="0"/>
              <a:t>John Lyons sense relations</a:t>
            </a:r>
            <a:endParaRPr lang="en-IN" dirty="0"/>
          </a:p>
        </p:txBody>
      </p:sp>
      <p:sp>
        <p:nvSpPr>
          <p:cNvPr id="3" name="Content Placeholder 2">
            <a:extLst>
              <a:ext uri="{FF2B5EF4-FFF2-40B4-BE49-F238E27FC236}">
                <a16:creationId xmlns:a16="http://schemas.microsoft.com/office/drawing/2014/main" id="{A61BD727-E1EF-4E1A-9744-C382511F2C38}"/>
              </a:ext>
            </a:extLst>
          </p:cNvPr>
          <p:cNvSpPr>
            <a:spLocks noGrp="1"/>
          </p:cNvSpPr>
          <p:nvPr>
            <p:ph idx="1"/>
          </p:nvPr>
        </p:nvSpPr>
        <p:spPr>
          <a:xfrm>
            <a:off x="0" y="1142999"/>
            <a:ext cx="9144000" cy="5578475"/>
          </a:xfrm>
        </p:spPr>
        <p:txBody>
          <a:bodyPr>
            <a:normAutofit fontScale="92500" lnSpcReduction="10000"/>
          </a:bodyPr>
          <a:lstStyle/>
          <a:p>
            <a:pPr algn="just">
              <a:buFont typeface="Wingdings" pitchFamily="2" charset="2"/>
              <a:buChar char="v"/>
            </a:pPr>
            <a:r>
              <a:rPr lang="en-US" dirty="0"/>
              <a:t>John Lyons (1968) proposes to define semantic structure in terms of sense relations utilizing the paradigmatic and syntagmatic relations.</a:t>
            </a:r>
          </a:p>
          <a:p>
            <a:pPr algn="just">
              <a:buFont typeface="Wingdings" pitchFamily="2" charset="2"/>
              <a:buChar char="v"/>
            </a:pPr>
            <a:r>
              <a:rPr lang="en-US" dirty="0"/>
              <a:t>He defines the sense of word as “its place in a system of relationships which it contracts with other words in the vocabulary”.  Unlike reference, sense never carries with it any presupposition about the existence of the objects and properties outside the vocabulary of a language.</a:t>
            </a:r>
          </a:p>
          <a:p>
            <a:pPr algn="just">
              <a:buNone/>
            </a:pPr>
            <a:r>
              <a:rPr lang="en-US" dirty="0"/>
              <a:t>	Example: 	-It is the morning star</a:t>
            </a:r>
          </a:p>
          <a:p>
            <a:pPr algn="just">
              <a:buNone/>
            </a:pPr>
            <a:r>
              <a:rPr lang="en-US" dirty="0"/>
              <a:t>			- It is the evening star</a:t>
            </a:r>
          </a:p>
          <a:p>
            <a:pPr algn="just">
              <a:buNone/>
            </a:pPr>
            <a:r>
              <a:rPr lang="en-US" dirty="0"/>
              <a:t>	The words morning star and evening star have the same reference, i.e. they refer to the planet Venus, but differ in their sense. Planet Venus is called morning star when it appears in the morning. It is called evening star when it appears in west in the evening.</a:t>
            </a:r>
          </a:p>
          <a:p>
            <a:pPr algn="just">
              <a:buNone/>
            </a:pPr>
            <a:r>
              <a:rPr lang="en-US" dirty="0"/>
              <a:t>	</a:t>
            </a:r>
            <a:r>
              <a:rPr lang="en-US" dirty="0" err="1"/>
              <a:t>Karikaalan</a:t>
            </a:r>
            <a:r>
              <a:rPr lang="en-US" dirty="0"/>
              <a:t> </a:t>
            </a:r>
            <a:r>
              <a:rPr lang="en-US" dirty="0" err="1"/>
              <a:t>oru</a:t>
            </a:r>
            <a:r>
              <a:rPr lang="en-US" dirty="0"/>
              <a:t> </a:t>
            </a:r>
            <a:r>
              <a:rPr lang="en-US" dirty="0" err="1"/>
              <a:t>choola</a:t>
            </a:r>
            <a:r>
              <a:rPr lang="en-US" dirty="0"/>
              <a:t> mannan ‘</a:t>
            </a:r>
            <a:r>
              <a:rPr lang="en-US" dirty="0" err="1"/>
              <a:t>Karikalan</a:t>
            </a:r>
            <a:r>
              <a:rPr lang="en-US" dirty="0"/>
              <a:t> is a </a:t>
            </a:r>
            <a:r>
              <a:rPr lang="en-US" dirty="0" err="1"/>
              <a:t>choola</a:t>
            </a:r>
            <a:r>
              <a:rPr lang="en-US" dirty="0"/>
              <a:t> king’ </a:t>
            </a:r>
          </a:p>
          <a:p>
            <a:pPr marL="0" indent="0">
              <a:buNone/>
            </a:pPr>
            <a:endParaRPr lang="en-IN" dirty="0"/>
          </a:p>
        </p:txBody>
      </p:sp>
      <p:sp>
        <p:nvSpPr>
          <p:cNvPr id="4" name="Footer Placeholder 3">
            <a:extLst>
              <a:ext uri="{FF2B5EF4-FFF2-40B4-BE49-F238E27FC236}">
                <a16:creationId xmlns:a16="http://schemas.microsoft.com/office/drawing/2014/main" id="{F1AA63D5-0AD5-4550-B195-B76960A8BCD2}"/>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96A1729D-ADA4-4C74-A63D-CA79D2AB3D81}"/>
              </a:ext>
            </a:extLst>
          </p:cNvPr>
          <p:cNvSpPr>
            <a:spLocks noGrp="1"/>
          </p:cNvSpPr>
          <p:nvPr>
            <p:ph type="sldNum" sz="quarter" idx="12"/>
          </p:nvPr>
        </p:nvSpPr>
        <p:spPr/>
        <p:txBody>
          <a:bodyPr/>
          <a:lstStyle/>
          <a:p>
            <a:fld id="{B6F15528-21DE-4FAA-801E-634DDDAF4B2B}" type="slidenum">
              <a:rPr lang="en-US" smtClean="0"/>
              <a:pPr/>
              <a:t>122</a:t>
            </a:fld>
            <a:endParaRPr lang="en-US"/>
          </a:p>
        </p:txBody>
      </p:sp>
    </p:spTree>
    <p:extLst>
      <p:ext uri="{BB962C8B-B14F-4D97-AF65-F5344CB8AC3E}">
        <p14:creationId xmlns:p14="http://schemas.microsoft.com/office/powerpoint/2010/main" val="2030970992"/>
      </p:ext>
    </p:extLst>
  </p:cSld>
  <p:clrMapOvr>
    <a:masterClrMapping/>
  </p:clrMapOvr>
  <p:transition spd="slow">
    <p:diamond/>
  </p:transition>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1B921-CFC6-4091-8567-BAD2BEEF39B3}"/>
              </a:ext>
            </a:extLst>
          </p:cNvPr>
          <p:cNvSpPr>
            <a:spLocks noGrp="1"/>
          </p:cNvSpPr>
          <p:nvPr>
            <p:ph type="title"/>
          </p:nvPr>
        </p:nvSpPr>
        <p:spPr>
          <a:xfrm>
            <a:off x="457200" y="0"/>
            <a:ext cx="8229600" cy="1143000"/>
          </a:xfrm>
        </p:spPr>
        <p:txBody>
          <a:bodyPr/>
          <a:lstStyle/>
          <a:p>
            <a:pPr algn="ctr"/>
            <a:r>
              <a:rPr lang="en-US" dirty="0"/>
              <a:t>Syntagmatic sense relations</a:t>
            </a:r>
            <a:endParaRPr lang="en-IN" dirty="0"/>
          </a:p>
        </p:txBody>
      </p:sp>
      <p:sp>
        <p:nvSpPr>
          <p:cNvPr id="3" name="Content Placeholder 2">
            <a:extLst>
              <a:ext uri="{FF2B5EF4-FFF2-40B4-BE49-F238E27FC236}">
                <a16:creationId xmlns:a16="http://schemas.microsoft.com/office/drawing/2014/main" id="{F6FE2C10-5561-4C93-BB89-639DFCDE2AAF}"/>
              </a:ext>
            </a:extLst>
          </p:cNvPr>
          <p:cNvSpPr>
            <a:spLocks noGrp="1"/>
          </p:cNvSpPr>
          <p:nvPr>
            <p:ph idx="1"/>
          </p:nvPr>
        </p:nvSpPr>
        <p:spPr>
          <a:xfrm>
            <a:off x="0" y="1142999"/>
            <a:ext cx="9144000" cy="5578475"/>
          </a:xfrm>
        </p:spPr>
        <p:txBody>
          <a:bodyPr/>
          <a:lstStyle/>
          <a:p>
            <a:pPr algn="just">
              <a:buNone/>
            </a:pPr>
            <a:r>
              <a:rPr lang="en-US" dirty="0"/>
              <a:t>Syntagmatic relations are those which the units contract by good quality of their combination with other units of the same level in a construction.  The lexemes in each are bound together by an essential meaning relation which Leech calls congruity.</a:t>
            </a:r>
          </a:p>
          <a:p>
            <a:pPr algn="just">
              <a:buNone/>
            </a:pPr>
            <a:r>
              <a:rPr lang="en-US" dirty="0"/>
              <a:t>	Example:	A bachelor is an unmarried man</a:t>
            </a:r>
          </a:p>
          <a:p>
            <a:pPr algn="just">
              <a:buNone/>
            </a:pPr>
            <a:r>
              <a:rPr lang="en-US" dirty="0"/>
              <a:t>			A spinster is an unmarried woman </a:t>
            </a:r>
          </a:p>
          <a:p>
            <a:pPr algn="just">
              <a:buNone/>
            </a:pPr>
            <a:r>
              <a:rPr lang="en-US" dirty="0"/>
              <a:t>		</a:t>
            </a:r>
            <a:r>
              <a:rPr lang="en-US" dirty="0" err="1"/>
              <a:t>kutirai</a:t>
            </a:r>
            <a:r>
              <a:rPr lang="en-US" dirty="0"/>
              <a:t> ‘horse’ 	-	</a:t>
            </a:r>
            <a:r>
              <a:rPr lang="en-US" dirty="0" err="1"/>
              <a:t>kanaikkum</a:t>
            </a:r>
            <a:r>
              <a:rPr lang="en-US" dirty="0"/>
              <a:t> ‘neigh’</a:t>
            </a:r>
          </a:p>
          <a:p>
            <a:pPr algn="just">
              <a:buNone/>
            </a:pPr>
            <a:r>
              <a:rPr lang="en-US" dirty="0"/>
              <a:t>		</a:t>
            </a:r>
            <a:r>
              <a:rPr lang="en-US" dirty="0" err="1"/>
              <a:t>ya:nai</a:t>
            </a:r>
            <a:r>
              <a:rPr lang="en-US" dirty="0"/>
              <a:t> ‘elephant’	-	</a:t>
            </a:r>
            <a:r>
              <a:rPr lang="en-US" dirty="0" err="1"/>
              <a:t>piLiRum</a:t>
            </a:r>
            <a:r>
              <a:rPr lang="en-US" dirty="0"/>
              <a:t> ‘trumpet’</a:t>
            </a:r>
          </a:p>
          <a:p>
            <a:pPr algn="just">
              <a:buNone/>
            </a:pPr>
            <a:r>
              <a:rPr lang="en-US" dirty="0"/>
              <a:t>		</a:t>
            </a:r>
            <a:r>
              <a:rPr lang="en-US" dirty="0" err="1"/>
              <a:t>mayil</a:t>
            </a:r>
            <a:r>
              <a:rPr lang="en-US" dirty="0"/>
              <a:t> ‘peacock’	-	</a:t>
            </a:r>
            <a:r>
              <a:rPr lang="en-US" dirty="0" err="1"/>
              <a:t>akavum</a:t>
            </a:r>
            <a:r>
              <a:rPr lang="en-US" dirty="0"/>
              <a:t> ‘crow’</a:t>
            </a:r>
          </a:p>
          <a:p>
            <a:pPr algn="just">
              <a:buNone/>
            </a:pPr>
            <a:r>
              <a:rPr lang="en-US" dirty="0"/>
              <a:t>		</a:t>
            </a:r>
            <a:r>
              <a:rPr lang="en-US" dirty="0" err="1"/>
              <a:t>kuyil</a:t>
            </a:r>
            <a:r>
              <a:rPr lang="en-US" dirty="0"/>
              <a:t> ‘</a:t>
            </a:r>
            <a:r>
              <a:rPr lang="en-US" dirty="0" err="1"/>
              <a:t>cukkoo</a:t>
            </a:r>
            <a:r>
              <a:rPr lang="en-US" dirty="0"/>
              <a:t>’	-	</a:t>
            </a:r>
            <a:r>
              <a:rPr lang="en-US" dirty="0" err="1"/>
              <a:t>ku:vum</a:t>
            </a:r>
            <a:endParaRPr lang="en-IN" dirty="0"/>
          </a:p>
          <a:p>
            <a:pPr marL="0" indent="0">
              <a:buNone/>
            </a:pPr>
            <a:endParaRPr lang="en-IN" dirty="0"/>
          </a:p>
        </p:txBody>
      </p:sp>
      <p:sp>
        <p:nvSpPr>
          <p:cNvPr id="4" name="Footer Placeholder 3">
            <a:extLst>
              <a:ext uri="{FF2B5EF4-FFF2-40B4-BE49-F238E27FC236}">
                <a16:creationId xmlns:a16="http://schemas.microsoft.com/office/drawing/2014/main" id="{09C8D15D-2788-4A24-BC3F-3F0475BCA2CD}"/>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3BEF023C-9A11-4F3A-9900-E01FFAB678CE}"/>
              </a:ext>
            </a:extLst>
          </p:cNvPr>
          <p:cNvSpPr>
            <a:spLocks noGrp="1"/>
          </p:cNvSpPr>
          <p:nvPr>
            <p:ph type="sldNum" sz="quarter" idx="12"/>
          </p:nvPr>
        </p:nvSpPr>
        <p:spPr/>
        <p:txBody>
          <a:bodyPr/>
          <a:lstStyle/>
          <a:p>
            <a:fld id="{B6F15528-21DE-4FAA-801E-634DDDAF4B2B}" type="slidenum">
              <a:rPr lang="en-US" smtClean="0"/>
              <a:pPr/>
              <a:t>123</a:t>
            </a:fld>
            <a:endParaRPr lang="en-US"/>
          </a:p>
        </p:txBody>
      </p:sp>
    </p:spTree>
    <p:extLst>
      <p:ext uri="{BB962C8B-B14F-4D97-AF65-F5344CB8AC3E}">
        <p14:creationId xmlns:p14="http://schemas.microsoft.com/office/powerpoint/2010/main" val="2386682504"/>
      </p:ext>
    </p:extLst>
  </p:cSld>
  <p:clrMapOvr>
    <a:masterClrMapping/>
  </p:clrMapOvr>
  <p:transition spd="slow">
    <p:diamond/>
  </p:transition>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60E92-F101-4FD9-A0B3-286FAC5E9B2D}"/>
              </a:ext>
            </a:extLst>
          </p:cNvPr>
          <p:cNvSpPr>
            <a:spLocks noGrp="1"/>
          </p:cNvSpPr>
          <p:nvPr>
            <p:ph type="title"/>
          </p:nvPr>
        </p:nvSpPr>
        <p:spPr>
          <a:xfrm>
            <a:off x="457200" y="-38100"/>
            <a:ext cx="8229600" cy="1143000"/>
          </a:xfrm>
        </p:spPr>
        <p:txBody>
          <a:bodyPr/>
          <a:lstStyle/>
          <a:p>
            <a:pPr algn="ctr"/>
            <a:r>
              <a:rPr lang="en-US" dirty="0"/>
              <a:t>Paradigmatic Relation</a:t>
            </a:r>
            <a:endParaRPr lang="en-IN" dirty="0"/>
          </a:p>
        </p:txBody>
      </p:sp>
      <p:sp>
        <p:nvSpPr>
          <p:cNvPr id="3" name="Content Placeholder 2">
            <a:extLst>
              <a:ext uri="{FF2B5EF4-FFF2-40B4-BE49-F238E27FC236}">
                <a16:creationId xmlns:a16="http://schemas.microsoft.com/office/drawing/2014/main" id="{33C43DFC-741D-4AF5-87CC-0AEE611F117C}"/>
              </a:ext>
            </a:extLst>
          </p:cNvPr>
          <p:cNvSpPr>
            <a:spLocks noGrp="1"/>
          </p:cNvSpPr>
          <p:nvPr>
            <p:ph idx="1"/>
          </p:nvPr>
        </p:nvSpPr>
        <p:spPr>
          <a:xfrm>
            <a:off x="0" y="1104899"/>
            <a:ext cx="9144000" cy="5616575"/>
          </a:xfrm>
        </p:spPr>
        <p:txBody>
          <a:bodyPr/>
          <a:lstStyle/>
          <a:p>
            <a:pPr>
              <a:buNone/>
            </a:pPr>
            <a:r>
              <a:rPr lang="en-US" dirty="0"/>
              <a:t>The following topics are discussed under this topic:</a:t>
            </a:r>
          </a:p>
          <a:p>
            <a:pPr>
              <a:buNone/>
            </a:pPr>
            <a:endParaRPr lang="en-US" dirty="0"/>
          </a:p>
          <a:p>
            <a:pPr>
              <a:buFont typeface="Wingdings" pitchFamily="2" charset="2"/>
              <a:buChar char="ü"/>
            </a:pPr>
            <a:r>
              <a:rPr lang="en-US" dirty="0"/>
              <a:t>Synonymy</a:t>
            </a:r>
          </a:p>
          <a:p>
            <a:pPr>
              <a:buFont typeface="Wingdings" pitchFamily="2" charset="2"/>
              <a:buChar char="ü"/>
            </a:pPr>
            <a:r>
              <a:rPr lang="en-US" dirty="0"/>
              <a:t>Binary opposition</a:t>
            </a:r>
          </a:p>
          <a:p>
            <a:pPr lvl="1">
              <a:buFont typeface="Wingdings" pitchFamily="2" charset="2"/>
              <a:buChar char="ü"/>
            </a:pPr>
            <a:r>
              <a:rPr lang="en-US" dirty="0"/>
              <a:t>Gradable and Ungradable opposites </a:t>
            </a:r>
          </a:p>
          <a:p>
            <a:pPr lvl="1">
              <a:buFont typeface="Wingdings" pitchFamily="2" charset="2"/>
              <a:buChar char="ü"/>
            </a:pPr>
            <a:r>
              <a:rPr lang="en-US" dirty="0" err="1"/>
              <a:t>Complementaries</a:t>
            </a:r>
            <a:endParaRPr lang="en-US" dirty="0"/>
          </a:p>
          <a:p>
            <a:pPr lvl="1">
              <a:buFont typeface="Wingdings" pitchFamily="2" charset="2"/>
              <a:buChar char="ü"/>
            </a:pPr>
            <a:r>
              <a:rPr lang="en-US" dirty="0"/>
              <a:t>Converses</a:t>
            </a:r>
          </a:p>
          <a:p>
            <a:pPr lvl="1">
              <a:buFont typeface="Wingdings" pitchFamily="2" charset="2"/>
              <a:buChar char="ü"/>
            </a:pPr>
            <a:r>
              <a:rPr lang="en-US" dirty="0"/>
              <a:t>Directional opposites </a:t>
            </a:r>
            <a:endParaRPr lang="en-IN" dirty="0"/>
          </a:p>
          <a:p>
            <a:pPr marL="0" indent="0">
              <a:buNone/>
            </a:pPr>
            <a:endParaRPr lang="en-IN" dirty="0"/>
          </a:p>
        </p:txBody>
      </p:sp>
      <p:sp>
        <p:nvSpPr>
          <p:cNvPr id="4" name="Footer Placeholder 3">
            <a:extLst>
              <a:ext uri="{FF2B5EF4-FFF2-40B4-BE49-F238E27FC236}">
                <a16:creationId xmlns:a16="http://schemas.microsoft.com/office/drawing/2014/main" id="{1656A906-EC54-49D4-8F12-A6701779068D}"/>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69D98C41-0AE3-4409-B795-73E0C3BF8F19}"/>
              </a:ext>
            </a:extLst>
          </p:cNvPr>
          <p:cNvSpPr>
            <a:spLocks noGrp="1"/>
          </p:cNvSpPr>
          <p:nvPr>
            <p:ph type="sldNum" sz="quarter" idx="12"/>
          </p:nvPr>
        </p:nvSpPr>
        <p:spPr/>
        <p:txBody>
          <a:bodyPr/>
          <a:lstStyle/>
          <a:p>
            <a:fld id="{B6F15528-21DE-4FAA-801E-634DDDAF4B2B}" type="slidenum">
              <a:rPr lang="en-US" smtClean="0"/>
              <a:pPr/>
              <a:t>124</a:t>
            </a:fld>
            <a:endParaRPr lang="en-US"/>
          </a:p>
        </p:txBody>
      </p:sp>
    </p:spTree>
    <p:extLst>
      <p:ext uri="{BB962C8B-B14F-4D97-AF65-F5344CB8AC3E}">
        <p14:creationId xmlns:p14="http://schemas.microsoft.com/office/powerpoint/2010/main" val="840247384"/>
      </p:ext>
    </p:extLst>
  </p:cSld>
  <p:clrMapOvr>
    <a:masterClrMapping/>
  </p:clrMapOvr>
  <p:transition spd="slow">
    <p:diamond/>
  </p:transition>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95DAFF-53CC-4BA5-A6DB-A6572D8038B5}"/>
              </a:ext>
            </a:extLst>
          </p:cNvPr>
          <p:cNvSpPr>
            <a:spLocks noGrp="1"/>
          </p:cNvSpPr>
          <p:nvPr>
            <p:ph idx="1"/>
          </p:nvPr>
        </p:nvSpPr>
        <p:spPr>
          <a:xfrm>
            <a:off x="0" y="0"/>
            <a:ext cx="9144000" cy="6858000"/>
          </a:xfrm>
        </p:spPr>
        <p:txBody>
          <a:bodyPr>
            <a:normAutofit fontScale="92500" lnSpcReduction="20000"/>
          </a:bodyPr>
          <a:lstStyle/>
          <a:p>
            <a:pPr>
              <a:lnSpc>
                <a:spcPct val="80000"/>
              </a:lnSpc>
            </a:pPr>
            <a:r>
              <a:rPr lang="en-US" sz="2800" dirty="0"/>
              <a:t>Synonyms are different phonological words which have the same or very similar meanings. </a:t>
            </a:r>
            <a:r>
              <a:rPr lang="en-US" sz="2000" dirty="0"/>
              <a:t>(Saeed,2009:69)</a:t>
            </a:r>
            <a:endParaRPr lang="en-US" sz="2800" dirty="0"/>
          </a:p>
          <a:p>
            <a:pPr>
              <a:lnSpc>
                <a:spcPct val="80000"/>
              </a:lnSpc>
              <a:buNone/>
            </a:pPr>
            <a:endParaRPr lang="en-US" sz="2800" dirty="0"/>
          </a:p>
          <a:p>
            <a:r>
              <a:rPr lang="en-US" sz="2800" dirty="0"/>
              <a:t>Synonymy is the case where two constituents are as similar as possible, where there is no difference in meaning between a sense of one and a sense of the other </a:t>
            </a:r>
            <a:r>
              <a:rPr lang="en-US" sz="2000" dirty="0"/>
              <a:t>(Katz 1972: 48) . </a:t>
            </a:r>
          </a:p>
          <a:p>
            <a:pPr>
              <a:buFontTx/>
              <a:buNone/>
            </a:pPr>
            <a:endParaRPr lang="en-US" sz="2000" dirty="0"/>
          </a:p>
          <a:p>
            <a:r>
              <a:rPr lang="en-US" sz="2800" dirty="0"/>
              <a:t>Synonymy is held to be sameness of meaning of different expressions </a:t>
            </a:r>
            <a:r>
              <a:rPr lang="en-US" sz="2000" dirty="0"/>
              <a:t>(Harris 1973: 11).</a:t>
            </a:r>
          </a:p>
          <a:p>
            <a:pPr>
              <a:buFontTx/>
              <a:buNone/>
            </a:pPr>
            <a:r>
              <a:rPr lang="en-US" sz="2400" u="sng" dirty="0">
                <a:solidFill>
                  <a:srgbClr val="0000FF"/>
                </a:solidFill>
                <a:latin typeface="Arenski" pitchFamily="2" charset="0"/>
              </a:rPr>
              <a:t> </a:t>
            </a:r>
            <a:r>
              <a:rPr lang="en-US" sz="2800" u="sng" dirty="0">
                <a:solidFill>
                  <a:srgbClr val="0000FF"/>
                </a:solidFill>
                <a:latin typeface="Arenski" pitchFamily="2" charset="0"/>
              </a:rPr>
              <a:t>Examples:</a:t>
            </a:r>
            <a:endParaRPr lang="en-US" sz="2800" dirty="0"/>
          </a:p>
          <a:p>
            <a:pPr>
              <a:buFontTx/>
              <a:buNone/>
            </a:pPr>
            <a:r>
              <a:rPr lang="en-US" sz="2400" dirty="0"/>
              <a:t>		- Couch / sofa</a:t>
            </a:r>
          </a:p>
          <a:p>
            <a:pPr>
              <a:buFontTx/>
              <a:buNone/>
            </a:pPr>
            <a:r>
              <a:rPr lang="en-US" sz="2400" dirty="0"/>
              <a:t>		- Boy / lad</a:t>
            </a:r>
          </a:p>
          <a:p>
            <a:pPr lvl="2">
              <a:buFontTx/>
              <a:buChar char="-"/>
            </a:pPr>
            <a:r>
              <a:rPr lang="en-US" sz="1900" dirty="0"/>
              <a:t>Large / big</a:t>
            </a:r>
          </a:p>
          <a:p>
            <a:pPr>
              <a:buFontTx/>
              <a:buNone/>
            </a:pPr>
            <a:endParaRPr lang="en-US" sz="2400" dirty="0"/>
          </a:p>
          <a:p>
            <a:pPr>
              <a:lnSpc>
                <a:spcPct val="80000"/>
              </a:lnSpc>
              <a:buNone/>
            </a:pPr>
            <a:r>
              <a:rPr lang="en-US" sz="2400" u="sng" dirty="0">
                <a:solidFill>
                  <a:srgbClr val="0000FF"/>
                </a:solidFill>
                <a:latin typeface="Arenski" pitchFamily="2" charset="0"/>
              </a:rPr>
              <a:t>Examples for sentence:</a:t>
            </a:r>
            <a:endParaRPr lang="en-US" sz="2400" dirty="0"/>
          </a:p>
          <a:p>
            <a:pPr>
              <a:lnSpc>
                <a:spcPct val="80000"/>
              </a:lnSpc>
              <a:buClr>
                <a:srgbClr val="00B0F0"/>
              </a:buClr>
            </a:pPr>
            <a:r>
              <a:rPr lang="en-US" sz="2400" dirty="0"/>
              <a:t>The thief tried to CONCEAL / HIDE the evidence.</a:t>
            </a:r>
          </a:p>
          <a:p>
            <a:pPr>
              <a:lnSpc>
                <a:spcPct val="80000"/>
              </a:lnSpc>
              <a:buClr>
                <a:srgbClr val="00B0F0"/>
              </a:buClr>
            </a:pPr>
            <a:endParaRPr lang="en-US" sz="2400" dirty="0"/>
          </a:p>
          <a:p>
            <a:pPr>
              <a:lnSpc>
                <a:spcPct val="80000"/>
              </a:lnSpc>
              <a:buClr>
                <a:srgbClr val="00B0F0"/>
              </a:buClr>
            </a:pPr>
            <a:r>
              <a:rPr lang="en-US" sz="2400" dirty="0"/>
              <a:t>I am going to PURCHASE / BUY a new coat.</a:t>
            </a:r>
          </a:p>
          <a:p>
            <a:pPr>
              <a:lnSpc>
                <a:spcPct val="80000"/>
              </a:lnSpc>
              <a:buClr>
                <a:srgbClr val="00B0F0"/>
              </a:buClr>
            </a:pPr>
            <a:endParaRPr lang="en-US" sz="2400" dirty="0"/>
          </a:p>
          <a:p>
            <a:pPr>
              <a:lnSpc>
                <a:spcPct val="80000"/>
              </a:lnSpc>
              <a:buClr>
                <a:srgbClr val="00B0F0"/>
              </a:buClr>
            </a:pPr>
            <a:r>
              <a:rPr lang="en-US" sz="2400" dirty="0"/>
              <a:t>It is a very WIDE / BROAD street. </a:t>
            </a:r>
            <a:endParaRPr lang="en-IN" dirty="0"/>
          </a:p>
          <a:p>
            <a:pPr marL="0" indent="0">
              <a:buNone/>
            </a:pPr>
            <a:endParaRPr lang="en-IN" dirty="0"/>
          </a:p>
        </p:txBody>
      </p:sp>
      <p:sp>
        <p:nvSpPr>
          <p:cNvPr id="4" name="Footer Placeholder 3">
            <a:extLst>
              <a:ext uri="{FF2B5EF4-FFF2-40B4-BE49-F238E27FC236}">
                <a16:creationId xmlns:a16="http://schemas.microsoft.com/office/drawing/2014/main" id="{68E6898C-D175-4E75-8FB1-AC53ED3D7AA8}"/>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6AC7B587-5F7F-4CC3-A248-09B967E03558}"/>
              </a:ext>
            </a:extLst>
          </p:cNvPr>
          <p:cNvSpPr>
            <a:spLocks noGrp="1"/>
          </p:cNvSpPr>
          <p:nvPr>
            <p:ph type="sldNum" sz="quarter" idx="12"/>
          </p:nvPr>
        </p:nvSpPr>
        <p:spPr/>
        <p:txBody>
          <a:bodyPr/>
          <a:lstStyle/>
          <a:p>
            <a:fld id="{B6F15528-21DE-4FAA-801E-634DDDAF4B2B}" type="slidenum">
              <a:rPr lang="en-US" smtClean="0"/>
              <a:pPr/>
              <a:t>125</a:t>
            </a:fld>
            <a:endParaRPr lang="en-US"/>
          </a:p>
        </p:txBody>
      </p:sp>
    </p:spTree>
    <p:extLst>
      <p:ext uri="{BB962C8B-B14F-4D97-AF65-F5344CB8AC3E}">
        <p14:creationId xmlns:p14="http://schemas.microsoft.com/office/powerpoint/2010/main" val="2779575013"/>
      </p:ext>
    </p:extLst>
  </p:cSld>
  <p:clrMapOvr>
    <a:masterClrMapping/>
  </p:clrMapOvr>
  <p:transition spd="slow">
    <p:diamond/>
  </p:transition>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53037E-81A6-4D41-86A6-81D23B6E7149}"/>
              </a:ext>
            </a:extLst>
          </p:cNvPr>
          <p:cNvSpPr>
            <a:spLocks noGrp="1"/>
          </p:cNvSpPr>
          <p:nvPr>
            <p:ph idx="1"/>
          </p:nvPr>
        </p:nvSpPr>
        <p:spPr>
          <a:xfrm>
            <a:off x="0" y="0"/>
            <a:ext cx="9144000" cy="6858000"/>
          </a:xfrm>
        </p:spPr>
        <p:txBody>
          <a:bodyPr>
            <a:normAutofit/>
          </a:bodyPr>
          <a:lstStyle/>
          <a:p>
            <a:r>
              <a:rPr lang="en-US" sz="2000" b="1" u="sng" dirty="0">
                <a:solidFill>
                  <a:srgbClr val="D60093"/>
                </a:solidFill>
              </a:rPr>
              <a:t>Synonyms</a:t>
            </a:r>
            <a:r>
              <a:rPr lang="en-US" sz="2000" dirty="0"/>
              <a:t> can be any </a:t>
            </a:r>
            <a:r>
              <a:rPr lang="en-US" sz="2000" dirty="0">
                <a:solidFill>
                  <a:srgbClr val="FF0000"/>
                </a:solidFill>
                <a:hlinkClick r:id="rId2" tooltip="Part of speech"/>
              </a:rPr>
              <a:t>part of speech</a:t>
            </a:r>
            <a:r>
              <a:rPr lang="en-US" sz="2000" dirty="0">
                <a:solidFill>
                  <a:srgbClr val="FF0000"/>
                </a:solidFill>
              </a:rPr>
              <a:t> (e.g. </a:t>
            </a:r>
            <a:r>
              <a:rPr lang="en-US" sz="2000" dirty="0">
                <a:solidFill>
                  <a:srgbClr val="FF0000"/>
                </a:solidFill>
                <a:hlinkClick r:id="rId3" tooltip="Noun"/>
              </a:rPr>
              <a:t>nouns</a:t>
            </a:r>
            <a:r>
              <a:rPr lang="en-US" sz="2000" dirty="0">
                <a:solidFill>
                  <a:srgbClr val="FF0000"/>
                </a:solidFill>
              </a:rPr>
              <a:t>, </a:t>
            </a:r>
            <a:r>
              <a:rPr lang="en-US" sz="2000" dirty="0">
                <a:solidFill>
                  <a:srgbClr val="FF0000"/>
                </a:solidFill>
                <a:hlinkClick r:id="rId4" tooltip="Verbs"/>
              </a:rPr>
              <a:t>verbs</a:t>
            </a:r>
            <a:r>
              <a:rPr lang="en-US" sz="2000" dirty="0">
                <a:solidFill>
                  <a:srgbClr val="FF0000"/>
                </a:solidFill>
              </a:rPr>
              <a:t>, </a:t>
            </a:r>
            <a:r>
              <a:rPr lang="en-US" sz="2000" dirty="0">
                <a:solidFill>
                  <a:srgbClr val="FF0000"/>
                </a:solidFill>
                <a:hlinkClick r:id="rId5" tooltip="Adjective"/>
              </a:rPr>
              <a:t>adjectives</a:t>
            </a:r>
            <a:r>
              <a:rPr lang="en-US" sz="2000" dirty="0">
                <a:solidFill>
                  <a:srgbClr val="FF0000"/>
                </a:solidFill>
              </a:rPr>
              <a:t>, </a:t>
            </a:r>
            <a:r>
              <a:rPr lang="en-US" sz="2000" dirty="0">
                <a:solidFill>
                  <a:srgbClr val="FF0000"/>
                </a:solidFill>
                <a:hlinkClick r:id="rId6" tooltip="Adverb"/>
              </a:rPr>
              <a:t>adverbs</a:t>
            </a:r>
            <a:r>
              <a:rPr lang="en-US" sz="2000" dirty="0">
                <a:solidFill>
                  <a:srgbClr val="FF0000"/>
                </a:solidFill>
              </a:rPr>
              <a:t> or </a:t>
            </a:r>
            <a:r>
              <a:rPr lang="en-US" sz="2000" dirty="0">
                <a:solidFill>
                  <a:srgbClr val="FF0000"/>
                </a:solidFill>
                <a:hlinkClick r:id="rId7" tooltip="Preposition"/>
              </a:rPr>
              <a:t>prepositions</a:t>
            </a:r>
            <a:r>
              <a:rPr lang="en-US" sz="2000" dirty="0">
                <a:solidFill>
                  <a:srgbClr val="FF0000"/>
                </a:solidFill>
              </a:rPr>
              <a:t>), examples:</a:t>
            </a:r>
          </a:p>
          <a:p>
            <a:r>
              <a:rPr lang="en-US" sz="2000" dirty="0"/>
              <a:t>noun </a:t>
            </a:r>
          </a:p>
          <a:p>
            <a:pPr lvl="1"/>
            <a:r>
              <a:rPr lang="en-US" sz="2000" dirty="0"/>
              <a:t>"student" and "pupil“</a:t>
            </a:r>
          </a:p>
          <a:p>
            <a:pPr lvl="1">
              <a:buNone/>
            </a:pPr>
            <a:endParaRPr lang="en-US" sz="2000" dirty="0"/>
          </a:p>
          <a:p>
            <a:r>
              <a:rPr lang="en-US" sz="2000" dirty="0"/>
              <a:t>verb </a:t>
            </a:r>
          </a:p>
          <a:p>
            <a:pPr lvl="1"/>
            <a:r>
              <a:rPr lang="en-US" sz="2000" dirty="0"/>
              <a:t>"buy" and "purchase“</a:t>
            </a:r>
          </a:p>
          <a:p>
            <a:pPr lvl="1">
              <a:buNone/>
            </a:pPr>
            <a:endParaRPr lang="en-US" sz="2000" dirty="0"/>
          </a:p>
          <a:p>
            <a:r>
              <a:rPr lang="en-US" sz="2000" dirty="0"/>
              <a:t>adjective </a:t>
            </a:r>
          </a:p>
          <a:p>
            <a:pPr lvl="1"/>
            <a:r>
              <a:rPr lang="en-US" sz="2000" dirty="0"/>
              <a:t>"sick" and "ill“</a:t>
            </a:r>
          </a:p>
          <a:p>
            <a:pPr lvl="1">
              <a:buNone/>
            </a:pPr>
            <a:endParaRPr lang="en-US" sz="2000" dirty="0"/>
          </a:p>
          <a:p>
            <a:r>
              <a:rPr lang="en-US" sz="2000" dirty="0"/>
              <a:t>adverb </a:t>
            </a:r>
          </a:p>
          <a:p>
            <a:pPr lvl="1"/>
            <a:r>
              <a:rPr lang="en-US" sz="2000" dirty="0"/>
              <a:t>"quickly" and "speedily“</a:t>
            </a:r>
          </a:p>
          <a:p>
            <a:pPr lvl="1">
              <a:buNone/>
            </a:pPr>
            <a:endParaRPr lang="en-US" sz="2000" dirty="0"/>
          </a:p>
          <a:p>
            <a:r>
              <a:rPr lang="en-US" sz="2000" dirty="0"/>
              <a:t>preposition </a:t>
            </a:r>
          </a:p>
          <a:p>
            <a:pPr lvl="1"/>
            <a:r>
              <a:rPr lang="en-US" sz="2000" dirty="0"/>
              <a:t>"on" and "upon"</a:t>
            </a:r>
            <a:endParaRPr lang="en-IN" dirty="0"/>
          </a:p>
        </p:txBody>
      </p:sp>
      <p:sp>
        <p:nvSpPr>
          <p:cNvPr id="4" name="Footer Placeholder 3">
            <a:extLst>
              <a:ext uri="{FF2B5EF4-FFF2-40B4-BE49-F238E27FC236}">
                <a16:creationId xmlns:a16="http://schemas.microsoft.com/office/drawing/2014/main" id="{A45E3123-0059-433F-BC1D-17F0ADF897CC}"/>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C6EDFBE2-4DC8-478E-BE4C-53437DF4F2CF}"/>
              </a:ext>
            </a:extLst>
          </p:cNvPr>
          <p:cNvSpPr>
            <a:spLocks noGrp="1"/>
          </p:cNvSpPr>
          <p:nvPr>
            <p:ph type="sldNum" sz="quarter" idx="12"/>
          </p:nvPr>
        </p:nvSpPr>
        <p:spPr/>
        <p:txBody>
          <a:bodyPr/>
          <a:lstStyle/>
          <a:p>
            <a:fld id="{B6F15528-21DE-4FAA-801E-634DDDAF4B2B}" type="slidenum">
              <a:rPr lang="en-US" smtClean="0"/>
              <a:pPr/>
              <a:t>126</a:t>
            </a:fld>
            <a:endParaRPr lang="en-US"/>
          </a:p>
        </p:txBody>
      </p:sp>
    </p:spTree>
    <p:extLst>
      <p:ext uri="{BB962C8B-B14F-4D97-AF65-F5344CB8AC3E}">
        <p14:creationId xmlns:p14="http://schemas.microsoft.com/office/powerpoint/2010/main" val="3657535612"/>
      </p:ext>
    </p:extLst>
  </p:cSld>
  <p:clrMapOvr>
    <a:masterClrMapping/>
  </p:clrMapOvr>
  <p:transition spd="slow">
    <p:diamond/>
  </p:transition>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31E4CF-B501-4F6B-B9BF-B5617E955C05}"/>
              </a:ext>
            </a:extLst>
          </p:cNvPr>
          <p:cNvSpPr>
            <a:spLocks noGrp="1"/>
          </p:cNvSpPr>
          <p:nvPr>
            <p:ph idx="1"/>
          </p:nvPr>
        </p:nvSpPr>
        <p:spPr>
          <a:xfrm>
            <a:off x="0" y="-1"/>
            <a:ext cx="9144000" cy="6721475"/>
          </a:xfrm>
        </p:spPr>
        <p:txBody>
          <a:bodyPr>
            <a:normAutofit/>
          </a:bodyPr>
          <a:lstStyle/>
          <a:p>
            <a:pPr algn="just">
              <a:buNone/>
            </a:pPr>
            <a:r>
              <a:rPr lang="en-US" sz="2400" b="1" i="1" u="sng" dirty="0"/>
              <a:t>Opposites </a:t>
            </a:r>
            <a:r>
              <a:rPr lang="en-US" sz="2400" dirty="0"/>
              <a:t> are words that lie in an inherently incompatible binary relationship, as in the opposite pairs;</a:t>
            </a:r>
          </a:p>
          <a:p>
            <a:pPr>
              <a:buNone/>
            </a:pPr>
            <a:r>
              <a:rPr lang="en-US" sz="2400" dirty="0"/>
              <a:t> 		</a:t>
            </a:r>
            <a:r>
              <a:rPr lang="en-US" sz="2400" i="1" dirty="0"/>
              <a:t>male : female</a:t>
            </a:r>
          </a:p>
          <a:p>
            <a:pPr>
              <a:buNone/>
            </a:pPr>
            <a:r>
              <a:rPr lang="en-US" sz="2400" dirty="0"/>
              <a:t> 		</a:t>
            </a:r>
            <a:r>
              <a:rPr lang="en-US" sz="2400" i="1" dirty="0"/>
              <a:t>long : short</a:t>
            </a:r>
          </a:p>
          <a:p>
            <a:pPr>
              <a:buNone/>
            </a:pPr>
            <a:r>
              <a:rPr lang="en-US" sz="2400" i="1" dirty="0"/>
              <a:t>		up : down</a:t>
            </a:r>
          </a:p>
          <a:p>
            <a:pPr>
              <a:buNone/>
            </a:pPr>
            <a:r>
              <a:rPr lang="en-US" sz="2400" dirty="0"/>
              <a:t> 		</a:t>
            </a:r>
            <a:r>
              <a:rPr lang="en-US" sz="2400" i="1" dirty="0"/>
              <a:t>precede: follow</a:t>
            </a:r>
          </a:p>
          <a:p>
            <a:pPr>
              <a:buNone/>
            </a:pPr>
            <a:r>
              <a:rPr lang="en-US" sz="2400" dirty="0"/>
              <a:t> The notion of incompatibility here refers to the fact that one word in an opposite pair demands that it is not the other pair member.</a:t>
            </a:r>
          </a:p>
          <a:p>
            <a:pPr>
              <a:buNone/>
            </a:pPr>
            <a:r>
              <a:rPr lang="en-US" sz="2400" dirty="0"/>
              <a:t> </a:t>
            </a:r>
            <a:r>
              <a:rPr lang="en-US" sz="2400" dirty="0" err="1"/>
              <a:t>E.g</a:t>
            </a:r>
            <a:r>
              <a:rPr lang="en-US" sz="2400" dirty="0"/>
              <a:t>, something that is </a:t>
            </a:r>
            <a:r>
              <a:rPr lang="en-US" sz="2400" i="1" dirty="0"/>
              <a:t>long</a:t>
            </a:r>
            <a:r>
              <a:rPr lang="en-US" sz="2400" dirty="0"/>
              <a:t> demands that it is not </a:t>
            </a:r>
            <a:r>
              <a:rPr lang="en-US" sz="2400" i="1" dirty="0"/>
              <a:t>short</a:t>
            </a:r>
            <a:r>
              <a:rPr lang="en-US" sz="2400" dirty="0"/>
              <a:t>. It is referred to as a 'binary' relationship because there are two members in a set of opposites.</a:t>
            </a:r>
          </a:p>
          <a:p>
            <a:pPr algn="just">
              <a:buFontTx/>
              <a:buChar char="-"/>
            </a:pPr>
            <a:r>
              <a:rPr lang="en-US" sz="2400" dirty="0"/>
              <a:t>The relationship between opposites is known as opposition.</a:t>
            </a:r>
          </a:p>
          <a:p>
            <a:pPr marL="0" indent="0">
              <a:buNone/>
            </a:pPr>
            <a:endParaRPr lang="en-IN" dirty="0"/>
          </a:p>
        </p:txBody>
      </p:sp>
      <p:sp>
        <p:nvSpPr>
          <p:cNvPr id="4" name="Footer Placeholder 3">
            <a:extLst>
              <a:ext uri="{FF2B5EF4-FFF2-40B4-BE49-F238E27FC236}">
                <a16:creationId xmlns:a16="http://schemas.microsoft.com/office/drawing/2014/main" id="{E691A3AB-092B-47E5-A117-F5267264FD5F}"/>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A034E17E-78E6-483C-85F9-8EB87A547942}"/>
              </a:ext>
            </a:extLst>
          </p:cNvPr>
          <p:cNvSpPr>
            <a:spLocks noGrp="1"/>
          </p:cNvSpPr>
          <p:nvPr>
            <p:ph type="sldNum" sz="quarter" idx="12"/>
          </p:nvPr>
        </p:nvSpPr>
        <p:spPr/>
        <p:txBody>
          <a:bodyPr/>
          <a:lstStyle/>
          <a:p>
            <a:fld id="{B6F15528-21DE-4FAA-801E-634DDDAF4B2B}" type="slidenum">
              <a:rPr lang="en-US" smtClean="0"/>
              <a:pPr/>
              <a:t>127</a:t>
            </a:fld>
            <a:endParaRPr lang="en-US"/>
          </a:p>
        </p:txBody>
      </p:sp>
    </p:spTree>
    <p:extLst>
      <p:ext uri="{BB962C8B-B14F-4D97-AF65-F5344CB8AC3E}">
        <p14:creationId xmlns:p14="http://schemas.microsoft.com/office/powerpoint/2010/main" val="4023135650"/>
      </p:ext>
    </p:extLst>
  </p:cSld>
  <p:clrMapOvr>
    <a:masterClrMapping/>
  </p:clrMapOvr>
  <p:transition spd="slow">
    <p:diamond/>
  </p:transition>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3AAA4-1291-49F3-8541-4410EF89D9BE}"/>
              </a:ext>
            </a:extLst>
          </p:cNvPr>
          <p:cNvSpPr>
            <a:spLocks noGrp="1"/>
          </p:cNvSpPr>
          <p:nvPr>
            <p:ph type="title"/>
          </p:nvPr>
        </p:nvSpPr>
        <p:spPr>
          <a:xfrm>
            <a:off x="0" y="0"/>
            <a:ext cx="9144000" cy="1847088"/>
          </a:xfrm>
        </p:spPr>
        <p:txBody>
          <a:bodyPr>
            <a:normAutofit/>
          </a:bodyPr>
          <a:lstStyle/>
          <a:p>
            <a:pPr algn="ctr"/>
            <a:r>
              <a:rPr lang="en-US" dirty="0"/>
              <a:t>Gradable and Ungradable opposites</a:t>
            </a:r>
            <a:endParaRPr lang="en-IN" dirty="0"/>
          </a:p>
        </p:txBody>
      </p:sp>
      <p:sp>
        <p:nvSpPr>
          <p:cNvPr id="3" name="Content Placeholder 2">
            <a:extLst>
              <a:ext uri="{FF2B5EF4-FFF2-40B4-BE49-F238E27FC236}">
                <a16:creationId xmlns:a16="http://schemas.microsoft.com/office/drawing/2014/main" id="{197469CB-84A5-40AD-A735-D0B8792C0805}"/>
              </a:ext>
            </a:extLst>
          </p:cNvPr>
          <p:cNvSpPr>
            <a:spLocks noGrp="1"/>
          </p:cNvSpPr>
          <p:nvPr>
            <p:ph idx="1"/>
          </p:nvPr>
        </p:nvSpPr>
        <p:spPr>
          <a:xfrm>
            <a:off x="0" y="1847087"/>
            <a:ext cx="9144000" cy="4874387"/>
          </a:xfrm>
        </p:spPr>
        <p:txBody>
          <a:bodyPr/>
          <a:lstStyle/>
          <a:p>
            <a:pPr lvl="1" algn="just"/>
            <a:r>
              <a:rPr lang="en-US" dirty="0"/>
              <a:t>Binary opposites can be primarily classified into gradable opposites and ungradable opposites. </a:t>
            </a:r>
          </a:p>
          <a:p>
            <a:pPr lvl="1" algn="just"/>
            <a:r>
              <a:rPr lang="en-US" dirty="0"/>
              <a:t>Grading involves comparison.</a:t>
            </a:r>
          </a:p>
          <a:p>
            <a:pPr lvl="1" algn="just"/>
            <a:r>
              <a:rPr lang="en-US" dirty="0"/>
              <a:t>We compare two or more objects with to their possession to enquire whether they have certain property to the same degree or not. </a:t>
            </a:r>
          </a:p>
          <a:p>
            <a:pPr lvl="2" algn="just"/>
            <a:r>
              <a:rPr lang="en-US" dirty="0"/>
              <a:t>For example we can say Coffee is hotter than Tea or Tea is too hot than Coffee. </a:t>
            </a:r>
          </a:p>
          <a:p>
            <a:pPr lvl="2" algn="just"/>
            <a:r>
              <a:rPr lang="en-US" dirty="0"/>
              <a:t>A lexeme like female / male on the other hand is ungradable. i.e. we would not say kamala is more female than kala or Ravi is more male then </a:t>
            </a:r>
            <a:r>
              <a:rPr lang="en-US" dirty="0" err="1"/>
              <a:t>Rakki</a:t>
            </a:r>
            <a:r>
              <a:rPr lang="en-US" dirty="0"/>
              <a:t>. </a:t>
            </a:r>
          </a:p>
          <a:p>
            <a:pPr lvl="2" algn="just"/>
            <a:r>
              <a:rPr lang="en-US" dirty="0"/>
              <a:t>The fact that hot and cold are gradable, whereas male and female are ungradable. </a:t>
            </a:r>
          </a:p>
          <a:p>
            <a:pPr lvl="2" algn="just"/>
            <a:endParaRPr lang="en-US" dirty="0"/>
          </a:p>
          <a:p>
            <a:pPr marL="0" indent="0">
              <a:buNone/>
            </a:pPr>
            <a:endParaRPr lang="en-IN" dirty="0"/>
          </a:p>
        </p:txBody>
      </p:sp>
      <p:sp>
        <p:nvSpPr>
          <p:cNvPr id="4" name="Footer Placeholder 3">
            <a:extLst>
              <a:ext uri="{FF2B5EF4-FFF2-40B4-BE49-F238E27FC236}">
                <a16:creationId xmlns:a16="http://schemas.microsoft.com/office/drawing/2014/main" id="{BA628E86-344F-4817-B76D-9D94AB418093}"/>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584D5EE7-7194-4A36-A4C0-6AC14761AA0D}"/>
              </a:ext>
            </a:extLst>
          </p:cNvPr>
          <p:cNvSpPr>
            <a:spLocks noGrp="1"/>
          </p:cNvSpPr>
          <p:nvPr>
            <p:ph type="sldNum" sz="quarter" idx="12"/>
          </p:nvPr>
        </p:nvSpPr>
        <p:spPr/>
        <p:txBody>
          <a:bodyPr/>
          <a:lstStyle/>
          <a:p>
            <a:fld id="{B6F15528-21DE-4FAA-801E-634DDDAF4B2B}" type="slidenum">
              <a:rPr lang="en-US" smtClean="0"/>
              <a:pPr/>
              <a:t>128</a:t>
            </a:fld>
            <a:endParaRPr lang="en-US"/>
          </a:p>
        </p:txBody>
      </p:sp>
    </p:spTree>
    <p:extLst>
      <p:ext uri="{BB962C8B-B14F-4D97-AF65-F5344CB8AC3E}">
        <p14:creationId xmlns:p14="http://schemas.microsoft.com/office/powerpoint/2010/main" val="2929035023"/>
      </p:ext>
    </p:extLst>
  </p:cSld>
  <p:clrMapOvr>
    <a:masterClrMapping/>
  </p:clrMapOvr>
  <p:transition spd="slow">
    <p:diamond/>
  </p:transition>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85655-BA88-4D9B-A2A2-1356C1071AEB}"/>
              </a:ext>
            </a:extLst>
          </p:cNvPr>
          <p:cNvSpPr>
            <a:spLocks noGrp="1"/>
          </p:cNvSpPr>
          <p:nvPr>
            <p:ph type="title"/>
          </p:nvPr>
        </p:nvSpPr>
        <p:spPr>
          <a:xfrm>
            <a:off x="609600" y="8467"/>
            <a:ext cx="8229600" cy="1143000"/>
          </a:xfrm>
        </p:spPr>
        <p:txBody>
          <a:bodyPr/>
          <a:lstStyle/>
          <a:p>
            <a:pPr algn="ctr"/>
            <a:r>
              <a:rPr lang="en-US" sz="5400" dirty="0" err="1"/>
              <a:t>Complementaries</a:t>
            </a:r>
            <a:endParaRPr lang="en-IN" dirty="0"/>
          </a:p>
        </p:txBody>
      </p:sp>
      <p:sp>
        <p:nvSpPr>
          <p:cNvPr id="3" name="Content Placeholder 2">
            <a:extLst>
              <a:ext uri="{FF2B5EF4-FFF2-40B4-BE49-F238E27FC236}">
                <a16:creationId xmlns:a16="http://schemas.microsoft.com/office/drawing/2014/main" id="{CAE8863D-CC68-4A35-BBC8-A43C83BFAE28}"/>
              </a:ext>
            </a:extLst>
          </p:cNvPr>
          <p:cNvSpPr>
            <a:spLocks noGrp="1"/>
          </p:cNvSpPr>
          <p:nvPr>
            <p:ph idx="1"/>
          </p:nvPr>
        </p:nvSpPr>
        <p:spPr>
          <a:xfrm>
            <a:off x="0" y="1151467"/>
            <a:ext cx="9144000" cy="5570008"/>
          </a:xfrm>
        </p:spPr>
        <p:txBody>
          <a:bodyPr>
            <a:normAutofit fontScale="92500" lnSpcReduction="20000"/>
          </a:bodyPr>
          <a:lstStyle/>
          <a:p>
            <a:pPr algn="just"/>
            <a:r>
              <a:rPr lang="en-US" dirty="0" err="1"/>
              <a:t>Complementaries</a:t>
            </a:r>
            <a:r>
              <a:rPr lang="en-US" dirty="0"/>
              <a:t> are the binary opposites and they are ungradable. A pair of complementary opposites “extensively divide some conceptual domain into two mutually exclusive compartments. </a:t>
            </a:r>
          </a:p>
          <a:p>
            <a:r>
              <a:rPr lang="en-US" sz="2800" dirty="0"/>
              <a:t>Complementarities more typically occurs with nouns.</a:t>
            </a:r>
          </a:p>
          <a:p>
            <a:pPr>
              <a:buFontTx/>
              <a:buNone/>
            </a:pPr>
            <a:r>
              <a:rPr lang="en-US" sz="2800" dirty="0"/>
              <a:t>	e.g. pairs of terms for persons of opposite such as:</a:t>
            </a:r>
          </a:p>
          <a:p>
            <a:pPr>
              <a:buFontTx/>
              <a:buNone/>
            </a:pPr>
            <a:r>
              <a:rPr lang="en-US" sz="2800" dirty="0"/>
              <a:t>		Member / non- member</a:t>
            </a:r>
          </a:p>
          <a:p>
            <a:pPr>
              <a:buFontTx/>
              <a:buNone/>
            </a:pPr>
            <a:r>
              <a:rPr lang="en-US" sz="2800" dirty="0"/>
              <a:t>		Official / non- official</a:t>
            </a:r>
          </a:p>
          <a:p>
            <a:pPr>
              <a:buFontTx/>
              <a:buNone/>
            </a:pPr>
            <a:r>
              <a:rPr lang="en-US" sz="2800" dirty="0"/>
              <a:t>		a:N / </a:t>
            </a:r>
            <a:r>
              <a:rPr lang="en-US" sz="2800" dirty="0" err="1"/>
              <a:t>peN</a:t>
            </a:r>
            <a:endParaRPr lang="en-US" sz="2800" dirty="0"/>
          </a:p>
          <a:p>
            <a:pPr>
              <a:buFontTx/>
              <a:buNone/>
            </a:pPr>
            <a:r>
              <a:rPr lang="en-US" sz="2800" dirty="0"/>
              <a:t>		</a:t>
            </a:r>
            <a:r>
              <a:rPr lang="en-US" sz="2800" dirty="0" err="1"/>
              <a:t>iravu</a:t>
            </a:r>
            <a:r>
              <a:rPr lang="en-US" sz="2800" dirty="0"/>
              <a:t> / </a:t>
            </a:r>
            <a:r>
              <a:rPr lang="en-US" sz="2800" dirty="0" err="1"/>
              <a:t>pakal</a:t>
            </a:r>
            <a:endParaRPr lang="en-US" sz="2800" dirty="0"/>
          </a:p>
          <a:p>
            <a:pPr>
              <a:buFontTx/>
              <a:buNone/>
            </a:pPr>
            <a:r>
              <a:rPr lang="en-US" sz="2800" dirty="0"/>
              <a:t>		</a:t>
            </a:r>
            <a:r>
              <a:rPr lang="en-US" sz="2800" dirty="0" err="1"/>
              <a:t>tira</a:t>
            </a:r>
            <a:r>
              <a:rPr lang="en-US" sz="2800" dirty="0"/>
              <a:t> / </a:t>
            </a:r>
            <a:r>
              <a:rPr lang="en-US" sz="2800" dirty="0" err="1"/>
              <a:t>mu:Tu</a:t>
            </a:r>
            <a:endParaRPr lang="en-US" sz="2800" dirty="0"/>
          </a:p>
          <a:p>
            <a:pPr>
              <a:buFontTx/>
              <a:buNone/>
            </a:pPr>
            <a:r>
              <a:rPr lang="en-US" sz="2800" dirty="0"/>
              <a:t>		</a:t>
            </a:r>
            <a:r>
              <a:rPr lang="en-US" sz="2800" dirty="0" err="1"/>
              <a:t>niya:yam</a:t>
            </a:r>
            <a:r>
              <a:rPr lang="en-US" sz="2800" dirty="0"/>
              <a:t> / </a:t>
            </a:r>
            <a:r>
              <a:rPr lang="en-US" sz="2800" dirty="0" err="1"/>
              <a:t>aniya:yam</a:t>
            </a:r>
            <a:endParaRPr lang="en-US" sz="2800" dirty="0"/>
          </a:p>
          <a:p>
            <a:pPr>
              <a:buFontTx/>
              <a:buNone/>
            </a:pPr>
            <a:r>
              <a:rPr lang="en-US" sz="2800" dirty="0"/>
              <a:t>		</a:t>
            </a:r>
            <a:r>
              <a:rPr lang="en-US" sz="2800" dirty="0" err="1"/>
              <a:t>acal</a:t>
            </a:r>
            <a:r>
              <a:rPr lang="en-US" sz="2800" dirty="0"/>
              <a:t> / </a:t>
            </a:r>
            <a:r>
              <a:rPr lang="en-US" sz="2800" dirty="0" err="1"/>
              <a:t>po:li</a:t>
            </a:r>
            <a:endParaRPr lang="en-US" sz="2800" dirty="0"/>
          </a:p>
          <a:p>
            <a:pPr algn="just">
              <a:buFontTx/>
              <a:buNone/>
            </a:pPr>
            <a:r>
              <a:rPr lang="en-US" sz="2800" dirty="0"/>
              <a:t>	All these pairs of words divide some semantic domain into two parts and have no middle term. </a:t>
            </a:r>
          </a:p>
          <a:p>
            <a:pPr marL="0" indent="0">
              <a:buNone/>
            </a:pPr>
            <a:endParaRPr lang="en-IN" dirty="0"/>
          </a:p>
        </p:txBody>
      </p:sp>
      <p:sp>
        <p:nvSpPr>
          <p:cNvPr id="4" name="Footer Placeholder 3">
            <a:extLst>
              <a:ext uri="{FF2B5EF4-FFF2-40B4-BE49-F238E27FC236}">
                <a16:creationId xmlns:a16="http://schemas.microsoft.com/office/drawing/2014/main" id="{F387A56A-9A8C-4CAA-A143-4DE2027C0B5D}"/>
              </a:ext>
            </a:extLst>
          </p:cNvPr>
          <p:cNvSpPr>
            <a:spLocks noGrp="1"/>
          </p:cNvSpPr>
          <p:nvPr>
            <p:ph type="ftr" sz="quarter" idx="11"/>
          </p:nvPr>
        </p:nvSpPr>
        <p:spPr/>
        <p:txBody>
          <a:bodyPr/>
          <a:lstStyle/>
          <a:p>
            <a:r>
              <a:rPr lang="en-US" dirty="0" err="1"/>
              <a:t>Dr.P.Chandramohan</a:t>
            </a:r>
            <a:endParaRPr lang="en-US" dirty="0"/>
          </a:p>
        </p:txBody>
      </p:sp>
      <p:sp>
        <p:nvSpPr>
          <p:cNvPr id="5" name="Slide Number Placeholder 4">
            <a:extLst>
              <a:ext uri="{FF2B5EF4-FFF2-40B4-BE49-F238E27FC236}">
                <a16:creationId xmlns:a16="http://schemas.microsoft.com/office/drawing/2014/main" id="{6F4681A9-5C3E-474D-B2D7-C4765785C9DE}"/>
              </a:ext>
            </a:extLst>
          </p:cNvPr>
          <p:cNvSpPr>
            <a:spLocks noGrp="1"/>
          </p:cNvSpPr>
          <p:nvPr>
            <p:ph type="sldNum" sz="quarter" idx="12"/>
          </p:nvPr>
        </p:nvSpPr>
        <p:spPr/>
        <p:txBody>
          <a:bodyPr/>
          <a:lstStyle/>
          <a:p>
            <a:fld id="{B6F15528-21DE-4FAA-801E-634DDDAF4B2B}" type="slidenum">
              <a:rPr lang="en-US" smtClean="0"/>
              <a:pPr/>
              <a:t>129</a:t>
            </a:fld>
            <a:endParaRPr lang="en-US"/>
          </a:p>
        </p:txBody>
      </p:sp>
    </p:spTree>
    <p:extLst>
      <p:ext uri="{BB962C8B-B14F-4D97-AF65-F5344CB8AC3E}">
        <p14:creationId xmlns:p14="http://schemas.microsoft.com/office/powerpoint/2010/main" val="2890763658"/>
      </p:ext>
    </p:extLst>
  </p:cSld>
  <p:clrMapOvr>
    <a:masterClrMapping/>
  </p:clrMapOvr>
  <p:transition spd="slow">
    <p:diamon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E8A156-BF12-4BBA-9F0C-F6CE83E2A4FC}"/>
              </a:ext>
            </a:extLst>
          </p:cNvPr>
          <p:cNvSpPr>
            <a:spLocks noGrp="1"/>
          </p:cNvSpPr>
          <p:nvPr>
            <p:ph idx="1"/>
          </p:nvPr>
        </p:nvSpPr>
        <p:spPr>
          <a:xfrm>
            <a:off x="0" y="136525"/>
            <a:ext cx="9144000" cy="6416675"/>
          </a:xfrm>
        </p:spPr>
        <p:txBody>
          <a:bodyPr>
            <a:normAutofit/>
          </a:bodyPr>
          <a:lstStyle/>
          <a:p>
            <a:pPr lvl="0">
              <a:lnSpc>
                <a:spcPct val="150000"/>
              </a:lnSpc>
            </a:pPr>
            <a:r>
              <a:rPr lang="en-IN" dirty="0"/>
              <a:t>An inherent property of some thing </a:t>
            </a:r>
          </a:p>
          <a:p>
            <a:pPr lvl="0">
              <a:lnSpc>
                <a:spcPct val="150000"/>
              </a:lnSpc>
            </a:pPr>
            <a:r>
              <a:rPr lang="en-IN" dirty="0"/>
              <a:t>Other words related to that word in a dictionary </a:t>
            </a:r>
          </a:p>
          <a:p>
            <a:pPr lvl="0">
              <a:lnSpc>
                <a:spcPct val="150000"/>
              </a:lnSpc>
            </a:pPr>
            <a:r>
              <a:rPr lang="en-IN" dirty="0"/>
              <a:t>The Connotations of a word </a:t>
            </a:r>
          </a:p>
          <a:p>
            <a:pPr lvl="0">
              <a:lnSpc>
                <a:spcPct val="150000"/>
              </a:lnSpc>
            </a:pPr>
            <a:r>
              <a:rPr lang="en-IN" dirty="0"/>
              <a:t>The thing to which the speaker of that word refers </a:t>
            </a:r>
          </a:p>
          <a:p>
            <a:pPr lvl="0">
              <a:lnSpc>
                <a:spcPct val="150000"/>
              </a:lnSpc>
            </a:pPr>
            <a:r>
              <a:rPr lang="en-IN" dirty="0"/>
              <a:t>The thing to which the speaker of that word should refer </a:t>
            </a:r>
          </a:p>
          <a:p>
            <a:pPr lvl="0">
              <a:lnSpc>
                <a:spcPct val="150000"/>
              </a:lnSpc>
            </a:pPr>
            <a:r>
              <a:rPr lang="en-IN" dirty="0"/>
              <a:t>The thing to which the speaker of that word believes to be referring </a:t>
            </a:r>
          </a:p>
          <a:p>
            <a:pPr lvl="0">
              <a:lnSpc>
                <a:spcPct val="150000"/>
              </a:lnSpc>
            </a:pPr>
            <a:r>
              <a:rPr lang="en-IN" dirty="0"/>
              <a:t>The thing to which the hearer of that word believes is being referred to.</a:t>
            </a:r>
          </a:p>
          <a:p>
            <a:endParaRPr lang="en-IN" dirty="0"/>
          </a:p>
        </p:txBody>
      </p:sp>
      <p:sp>
        <p:nvSpPr>
          <p:cNvPr id="4" name="Footer Placeholder 3">
            <a:extLst>
              <a:ext uri="{FF2B5EF4-FFF2-40B4-BE49-F238E27FC236}">
                <a16:creationId xmlns:a16="http://schemas.microsoft.com/office/drawing/2014/main" id="{2D5623F5-0D19-46AD-BC5E-08C853A16D77}"/>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C017F31B-116F-4D27-A27C-A61EE9299FCA}"/>
              </a:ext>
            </a:extLst>
          </p:cNvPr>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1346456356"/>
      </p:ext>
    </p:extLst>
  </p:cSld>
  <p:clrMapOvr>
    <a:masterClrMapping/>
  </p:clrMapOvr>
  <p:transition spd="slow">
    <p:diamond/>
  </p:transition>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33612-1275-4D30-961B-B2F06EAB450D}"/>
              </a:ext>
            </a:extLst>
          </p:cNvPr>
          <p:cNvSpPr>
            <a:spLocks noGrp="1"/>
          </p:cNvSpPr>
          <p:nvPr>
            <p:ph type="title"/>
          </p:nvPr>
        </p:nvSpPr>
        <p:spPr>
          <a:xfrm>
            <a:off x="465667" y="-38100"/>
            <a:ext cx="8229600" cy="1143000"/>
          </a:xfrm>
        </p:spPr>
        <p:txBody>
          <a:bodyPr/>
          <a:lstStyle/>
          <a:p>
            <a:pPr algn="ctr"/>
            <a:r>
              <a:rPr lang="en-US" dirty="0">
                <a:solidFill>
                  <a:srgbClr val="FF0000"/>
                </a:solidFill>
              </a:rPr>
              <a:t>Converses</a:t>
            </a:r>
            <a:endParaRPr lang="en-IN" dirty="0"/>
          </a:p>
        </p:txBody>
      </p:sp>
      <p:sp>
        <p:nvSpPr>
          <p:cNvPr id="3" name="Content Placeholder 2">
            <a:extLst>
              <a:ext uri="{FF2B5EF4-FFF2-40B4-BE49-F238E27FC236}">
                <a16:creationId xmlns:a16="http://schemas.microsoft.com/office/drawing/2014/main" id="{5D20CA58-ACFC-4F3C-A6A7-C3FDD6694823}"/>
              </a:ext>
            </a:extLst>
          </p:cNvPr>
          <p:cNvSpPr>
            <a:spLocks noGrp="1"/>
          </p:cNvSpPr>
          <p:nvPr>
            <p:ph idx="1"/>
          </p:nvPr>
        </p:nvSpPr>
        <p:spPr>
          <a:xfrm>
            <a:off x="228600" y="1104900"/>
            <a:ext cx="8915400" cy="5753100"/>
          </a:xfrm>
        </p:spPr>
        <p:txBody>
          <a:bodyPr>
            <a:normAutofit fontScale="92500"/>
          </a:bodyPr>
          <a:lstStyle/>
          <a:p>
            <a:pPr algn="just"/>
            <a:r>
              <a:rPr lang="en-US" dirty="0"/>
              <a:t>Converses are the pairs of opposites in which both the members hold the relation of converses to each other. </a:t>
            </a:r>
          </a:p>
          <a:p>
            <a:pPr algn="just"/>
            <a:r>
              <a:rPr lang="en-US" dirty="0"/>
              <a:t>They are opposites that are interdependent i.e. the meaning and existence of one word is dependent on the meaning and existence of another word and vice-versa.</a:t>
            </a:r>
          </a:p>
          <a:p>
            <a:pPr algn="just"/>
            <a:r>
              <a:rPr lang="en-US" dirty="0"/>
              <a:t>For instance the word husband is dependent on the meaning of the word wife; similarly the meaning of wife is dependent on the meaning of husband. Because man and a woman can be called husband and wife only when they are married to each other.</a:t>
            </a:r>
          </a:p>
          <a:p>
            <a:pPr algn="just"/>
            <a:r>
              <a:rPr lang="en-US" dirty="0"/>
              <a:t>The pairs of English words like master : servant; teacher : student; lawyer : client; doctor : patient; buy : sell are converses. </a:t>
            </a:r>
          </a:p>
          <a:p>
            <a:pPr algn="just"/>
            <a:r>
              <a:rPr lang="en-US" dirty="0"/>
              <a:t>Converse pairs show reversal of relationship between the words on the basis of relational characteristics between the members of the pairs of opposites.</a:t>
            </a:r>
            <a:endParaRPr lang="en-IN" dirty="0"/>
          </a:p>
          <a:p>
            <a:pPr marL="0" indent="0">
              <a:buNone/>
            </a:pPr>
            <a:endParaRPr lang="en-IN" dirty="0"/>
          </a:p>
        </p:txBody>
      </p:sp>
      <p:sp>
        <p:nvSpPr>
          <p:cNvPr id="4" name="Footer Placeholder 3">
            <a:extLst>
              <a:ext uri="{FF2B5EF4-FFF2-40B4-BE49-F238E27FC236}">
                <a16:creationId xmlns:a16="http://schemas.microsoft.com/office/drawing/2014/main" id="{147680FD-65E3-4AD3-8914-361B779F7376}"/>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831009A2-3643-489D-B369-CAC20055B8B0}"/>
              </a:ext>
            </a:extLst>
          </p:cNvPr>
          <p:cNvSpPr>
            <a:spLocks noGrp="1"/>
          </p:cNvSpPr>
          <p:nvPr>
            <p:ph type="sldNum" sz="quarter" idx="12"/>
          </p:nvPr>
        </p:nvSpPr>
        <p:spPr/>
        <p:txBody>
          <a:bodyPr/>
          <a:lstStyle/>
          <a:p>
            <a:fld id="{B6F15528-21DE-4FAA-801E-634DDDAF4B2B}" type="slidenum">
              <a:rPr lang="en-US" smtClean="0"/>
              <a:pPr/>
              <a:t>130</a:t>
            </a:fld>
            <a:endParaRPr lang="en-US"/>
          </a:p>
        </p:txBody>
      </p:sp>
    </p:spTree>
    <p:extLst>
      <p:ext uri="{BB962C8B-B14F-4D97-AF65-F5344CB8AC3E}">
        <p14:creationId xmlns:p14="http://schemas.microsoft.com/office/powerpoint/2010/main" val="4221669581"/>
      </p:ext>
    </p:extLst>
  </p:cSld>
  <p:clrMapOvr>
    <a:masterClrMapping/>
  </p:clrMapOvr>
  <p:transition spd="slow">
    <p:diamond/>
  </p:transition>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8B4E5-C17F-4C9E-A9FE-BC7457D88DC7}"/>
              </a:ext>
            </a:extLst>
          </p:cNvPr>
          <p:cNvSpPr>
            <a:spLocks noGrp="1"/>
          </p:cNvSpPr>
          <p:nvPr>
            <p:ph type="title"/>
          </p:nvPr>
        </p:nvSpPr>
        <p:spPr>
          <a:xfrm>
            <a:off x="482600" y="0"/>
            <a:ext cx="8229600" cy="1143000"/>
          </a:xfrm>
        </p:spPr>
        <p:txBody>
          <a:bodyPr/>
          <a:lstStyle/>
          <a:p>
            <a:pPr algn="ctr"/>
            <a:r>
              <a:rPr lang="en-US" sz="5400" dirty="0">
                <a:solidFill>
                  <a:srgbClr val="660033"/>
                </a:solidFill>
              </a:rPr>
              <a:t>Directional opposites</a:t>
            </a:r>
            <a:endParaRPr lang="en-IN" dirty="0"/>
          </a:p>
        </p:txBody>
      </p:sp>
      <p:sp>
        <p:nvSpPr>
          <p:cNvPr id="3" name="Content Placeholder 2">
            <a:extLst>
              <a:ext uri="{FF2B5EF4-FFF2-40B4-BE49-F238E27FC236}">
                <a16:creationId xmlns:a16="http://schemas.microsoft.com/office/drawing/2014/main" id="{1A0EB520-6026-4E70-BB13-E0C23B087031}"/>
              </a:ext>
            </a:extLst>
          </p:cNvPr>
          <p:cNvSpPr>
            <a:spLocks noGrp="1"/>
          </p:cNvSpPr>
          <p:nvPr>
            <p:ph idx="1"/>
          </p:nvPr>
        </p:nvSpPr>
        <p:spPr>
          <a:xfrm>
            <a:off x="152400" y="1142999"/>
            <a:ext cx="8991600" cy="5578475"/>
          </a:xfrm>
        </p:spPr>
        <p:txBody>
          <a:bodyPr/>
          <a:lstStyle/>
          <a:p>
            <a:pPr algn="just"/>
            <a:r>
              <a:rPr lang="en-US" dirty="0"/>
              <a:t>The directional opposites are the last type of binary opposites which is taken as the main features of directions. It is an implication of movement in one of two opposed directions with respect to  a given place.</a:t>
            </a:r>
          </a:p>
          <a:p>
            <a:pPr algn="just">
              <a:buNone/>
            </a:pPr>
            <a:endParaRPr lang="en-US" dirty="0"/>
          </a:p>
          <a:p>
            <a:pPr>
              <a:buFontTx/>
              <a:buNone/>
            </a:pPr>
            <a:r>
              <a:rPr lang="en-US" sz="2400" b="1" dirty="0"/>
              <a:t>	The main types of directional opposite </a:t>
            </a:r>
            <a:r>
              <a:rPr lang="en-US" sz="2400" dirty="0"/>
              <a:t>are:</a:t>
            </a:r>
          </a:p>
          <a:p>
            <a:r>
              <a:rPr lang="en-US" sz="2400" dirty="0">
                <a:solidFill>
                  <a:srgbClr val="FF0066"/>
                </a:solidFill>
              </a:rPr>
              <a:t>Opposite directions</a:t>
            </a:r>
          </a:p>
          <a:p>
            <a:r>
              <a:rPr lang="en-US" sz="2400" dirty="0" err="1">
                <a:solidFill>
                  <a:srgbClr val="FF0066"/>
                </a:solidFill>
              </a:rPr>
              <a:t>Antipodals</a:t>
            </a:r>
            <a:endParaRPr lang="en-US" sz="2400" dirty="0">
              <a:solidFill>
                <a:srgbClr val="FF0066"/>
              </a:solidFill>
            </a:endParaRPr>
          </a:p>
          <a:p>
            <a:r>
              <a:rPr lang="en-US" sz="2400" dirty="0">
                <a:solidFill>
                  <a:srgbClr val="FF0066"/>
                </a:solidFill>
              </a:rPr>
              <a:t> </a:t>
            </a:r>
            <a:r>
              <a:rPr lang="en-US" sz="2400" dirty="0" err="1">
                <a:solidFill>
                  <a:srgbClr val="FF0066"/>
                </a:solidFill>
              </a:rPr>
              <a:t>Reversives</a:t>
            </a:r>
            <a:endParaRPr lang="en-US" sz="2400" dirty="0">
              <a:solidFill>
                <a:srgbClr val="FF0066"/>
              </a:solidFill>
            </a:endParaRPr>
          </a:p>
          <a:p>
            <a:r>
              <a:rPr lang="en-US" sz="2400" dirty="0">
                <a:solidFill>
                  <a:srgbClr val="FF0066"/>
                </a:solidFill>
              </a:rPr>
              <a:t>Converses</a:t>
            </a:r>
          </a:p>
          <a:p>
            <a:pPr marL="0" indent="0">
              <a:buNone/>
            </a:pPr>
            <a:endParaRPr lang="en-IN" dirty="0"/>
          </a:p>
        </p:txBody>
      </p:sp>
      <p:sp>
        <p:nvSpPr>
          <p:cNvPr id="4" name="Footer Placeholder 3">
            <a:extLst>
              <a:ext uri="{FF2B5EF4-FFF2-40B4-BE49-F238E27FC236}">
                <a16:creationId xmlns:a16="http://schemas.microsoft.com/office/drawing/2014/main" id="{330949ED-6F2B-4223-BDBC-7443224FB997}"/>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D123AB83-D76A-40AA-AF00-7474B3108D72}"/>
              </a:ext>
            </a:extLst>
          </p:cNvPr>
          <p:cNvSpPr>
            <a:spLocks noGrp="1"/>
          </p:cNvSpPr>
          <p:nvPr>
            <p:ph type="sldNum" sz="quarter" idx="12"/>
          </p:nvPr>
        </p:nvSpPr>
        <p:spPr/>
        <p:txBody>
          <a:bodyPr/>
          <a:lstStyle/>
          <a:p>
            <a:fld id="{B6F15528-21DE-4FAA-801E-634DDDAF4B2B}" type="slidenum">
              <a:rPr lang="en-US" smtClean="0"/>
              <a:pPr/>
              <a:t>131</a:t>
            </a:fld>
            <a:endParaRPr lang="en-US"/>
          </a:p>
        </p:txBody>
      </p:sp>
    </p:spTree>
    <p:extLst>
      <p:ext uri="{BB962C8B-B14F-4D97-AF65-F5344CB8AC3E}">
        <p14:creationId xmlns:p14="http://schemas.microsoft.com/office/powerpoint/2010/main" val="660207096"/>
      </p:ext>
    </p:extLst>
  </p:cSld>
  <p:clrMapOvr>
    <a:masterClrMapping/>
  </p:clrMapOvr>
  <p:transition spd="slow">
    <p:diamond/>
  </p:transition>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8FB067-BD73-49D0-95F0-3E27F35E19EB}"/>
              </a:ext>
            </a:extLst>
          </p:cNvPr>
          <p:cNvSpPr>
            <a:spLocks noGrp="1"/>
          </p:cNvSpPr>
          <p:nvPr>
            <p:ph idx="1"/>
          </p:nvPr>
        </p:nvSpPr>
        <p:spPr>
          <a:xfrm>
            <a:off x="0" y="-1"/>
            <a:ext cx="9144000" cy="6721475"/>
          </a:xfrm>
        </p:spPr>
        <p:txBody>
          <a:bodyPr>
            <a:normAutofit fontScale="77500" lnSpcReduction="20000"/>
          </a:bodyPr>
          <a:lstStyle/>
          <a:p>
            <a:pPr>
              <a:buNone/>
            </a:pPr>
            <a:r>
              <a:rPr lang="en-US" sz="2800" dirty="0">
                <a:solidFill>
                  <a:srgbClr val="FF0000"/>
                </a:solidFill>
              </a:rPr>
              <a:t>1. Opposite directions</a:t>
            </a:r>
            <a:endParaRPr lang="en-US" sz="2800" b="1" i="1" dirty="0">
              <a:solidFill>
                <a:srgbClr val="FF0000"/>
              </a:solidFill>
            </a:endParaRPr>
          </a:p>
          <a:p>
            <a:pPr>
              <a:buNone/>
            </a:pPr>
            <a:r>
              <a:rPr lang="en-US" sz="2800" b="1" i="1" dirty="0"/>
              <a:t>	Opposite directions: </a:t>
            </a:r>
            <a:r>
              <a:rPr lang="en-US" sz="2800" dirty="0"/>
              <a:t>are adverbial pairs such as </a:t>
            </a:r>
          </a:p>
          <a:p>
            <a:pPr>
              <a:buNone/>
            </a:pPr>
            <a:r>
              <a:rPr lang="en-US" sz="2800" i="1" dirty="0"/>
              <a:t>			up: down</a:t>
            </a:r>
          </a:p>
          <a:p>
            <a:pPr>
              <a:buFontTx/>
              <a:buNone/>
            </a:pPr>
            <a:r>
              <a:rPr lang="en-US" sz="2800" i="1" dirty="0"/>
              <a:t>			forwards: backwards</a:t>
            </a:r>
          </a:p>
          <a:p>
            <a:pPr>
              <a:buFontTx/>
              <a:buNone/>
            </a:pPr>
            <a:r>
              <a:rPr lang="en-US" sz="2800" i="1" dirty="0"/>
              <a:t>			north: south</a:t>
            </a:r>
          </a:p>
          <a:p>
            <a:pPr>
              <a:buFontTx/>
              <a:buNone/>
            </a:pPr>
            <a:r>
              <a:rPr lang="en-US" sz="2800" i="1" dirty="0"/>
              <a:t>			 in: out</a:t>
            </a:r>
          </a:p>
          <a:p>
            <a:pPr>
              <a:buFontTx/>
              <a:buChar char="-"/>
            </a:pPr>
            <a:r>
              <a:rPr lang="en-US" sz="2800" dirty="0"/>
              <a:t>Or possible directions or paths of movement in opposing directions.</a:t>
            </a:r>
          </a:p>
          <a:p>
            <a:pPr>
              <a:buNone/>
            </a:pPr>
            <a:endParaRPr lang="en-US" sz="2800" dirty="0">
              <a:solidFill>
                <a:srgbClr val="FF0000"/>
              </a:solidFill>
            </a:endParaRPr>
          </a:p>
          <a:p>
            <a:pPr>
              <a:buNone/>
            </a:pPr>
            <a:r>
              <a:rPr lang="en-US" sz="2800" dirty="0">
                <a:solidFill>
                  <a:srgbClr val="FF0000"/>
                </a:solidFill>
              </a:rPr>
              <a:t>2. </a:t>
            </a:r>
            <a:r>
              <a:rPr lang="en-US" sz="2800" dirty="0" err="1">
                <a:solidFill>
                  <a:srgbClr val="FF0000"/>
                </a:solidFill>
              </a:rPr>
              <a:t>Antipodals</a:t>
            </a:r>
            <a:r>
              <a:rPr lang="en-US" sz="2800" dirty="0">
                <a:solidFill>
                  <a:srgbClr val="FF0000"/>
                </a:solidFill>
              </a:rPr>
              <a:t>:</a:t>
            </a:r>
          </a:p>
          <a:p>
            <a:pPr algn="just">
              <a:buFontTx/>
              <a:buNone/>
            </a:pPr>
            <a:r>
              <a:rPr lang="en-US" sz="2800" b="1" i="1" dirty="0" err="1">
                <a:solidFill>
                  <a:srgbClr val="D60093"/>
                </a:solidFill>
              </a:rPr>
              <a:t>Antipodals</a:t>
            </a:r>
            <a:r>
              <a:rPr lang="en-US" sz="2800" b="1" i="1" dirty="0">
                <a:solidFill>
                  <a:srgbClr val="D60093"/>
                </a:solidFill>
              </a:rPr>
              <a:t> : </a:t>
            </a:r>
            <a:r>
              <a:rPr lang="en-US" sz="2800" dirty="0"/>
              <a:t>represent extreme points along a  certain axis within some entity. Purely spatial examples include:</a:t>
            </a:r>
          </a:p>
          <a:p>
            <a:pPr>
              <a:buFontTx/>
              <a:buNone/>
            </a:pPr>
            <a:r>
              <a:rPr lang="en-US" sz="2800" dirty="0"/>
              <a:t> 			</a:t>
            </a:r>
            <a:r>
              <a:rPr lang="en-US" sz="2800" i="1" dirty="0"/>
              <a:t>top: bottom</a:t>
            </a:r>
          </a:p>
          <a:p>
            <a:pPr>
              <a:buFontTx/>
              <a:buNone/>
            </a:pPr>
            <a:r>
              <a:rPr lang="en-US" sz="2800" i="1" dirty="0"/>
              <a:t>			front: back</a:t>
            </a:r>
          </a:p>
          <a:p>
            <a:pPr>
              <a:buFontTx/>
              <a:buNone/>
            </a:pPr>
            <a:r>
              <a:rPr lang="en-US" sz="2800" i="1" dirty="0"/>
              <a:t> 			floor: ceiling</a:t>
            </a:r>
          </a:p>
          <a:p>
            <a:pPr>
              <a:buFontTx/>
              <a:buNone/>
            </a:pPr>
            <a:r>
              <a:rPr lang="en-US" sz="2800" i="1" dirty="0"/>
              <a:t> 			head: toe</a:t>
            </a:r>
          </a:p>
          <a:p>
            <a:pPr>
              <a:buFontTx/>
              <a:buNone/>
            </a:pPr>
            <a:r>
              <a:rPr lang="en-US" sz="2800" dirty="0"/>
              <a:t>  - </a:t>
            </a:r>
            <a:r>
              <a:rPr lang="en-US" sz="2800" dirty="0">
                <a:solidFill>
                  <a:srgbClr val="D60093"/>
                </a:solidFill>
              </a:rPr>
              <a:t> the relationship can also be seen in non-spatial domains</a:t>
            </a:r>
          </a:p>
          <a:p>
            <a:pPr>
              <a:buFontTx/>
              <a:buNone/>
            </a:pPr>
            <a:r>
              <a:rPr lang="en-US" sz="2800" i="1" dirty="0"/>
              <a:t>			beginning: end </a:t>
            </a:r>
          </a:p>
          <a:p>
            <a:pPr>
              <a:buFontTx/>
              <a:buNone/>
            </a:pPr>
            <a:r>
              <a:rPr lang="en-US" sz="2800" i="1" dirty="0"/>
              <a:t> 			introduction : conclusion</a:t>
            </a:r>
            <a:endParaRPr lang="en-US" sz="2800" dirty="0">
              <a:solidFill>
                <a:srgbClr val="FF0000"/>
              </a:solidFill>
            </a:endParaRPr>
          </a:p>
          <a:p>
            <a:pPr marL="0" indent="0">
              <a:buNone/>
            </a:pPr>
            <a:endParaRPr lang="en-IN" dirty="0"/>
          </a:p>
        </p:txBody>
      </p:sp>
      <p:sp>
        <p:nvSpPr>
          <p:cNvPr id="4" name="Footer Placeholder 3">
            <a:extLst>
              <a:ext uri="{FF2B5EF4-FFF2-40B4-BE49-F238E27FC236}">
                <a16:creationId xmlns:a16="http://schemas.microsoft.com/office/drawing/2014/main" id="{0AD5ED9F-E5E6-4037-99FC-489FEB3C9A5A}"/>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14F559BC-C3CE-40EB-ADE6-9807941A6231}"/>
              </a:ext>
            </a:extLst>
          </p:cNvPr>
          <p:cNvSpPr>
            <a:spLocks noGrp="1"/>
          </p:cNvSpPr>
          <p:nvPr>
            <p:ph type="sldNum" sz="quarter" idx="12"/>
          </p:nvPr>
        </p:nvSpPr>
        <p:spPr/>
        <p:txBody>
          <a:bodyPr/>
          <a:lstStyle/>
          <a:p>
            <a:fld id="{B6F15528-21DE-4FAA-801E-634DDDAF4B2B}" type="slidenum">
              <a:rPr lang="en-US" smtClean="0"/>
              <a:pPr/>
              <a:t>132</a:t>
            </a:fld>
            <a:endParaRPr lang="en-US"/>
          </a:p>
        </p:txBody>
      </p:sp>
    </p:spTree>
    <p:extLst>
      <p:ext uri="{BB962C8B-B14F-4D97-AF65-F5344CB8AC3E}">
        <p14:creationId xmlns:p14="http://schemas.microsoft.com/office/powerpoint/2010/main" val="1725910010"/>
      </p:ext>
    </p:extLst>
  </p:cSld>
  <p:clrMapOvr>
    <a:masterClrMapping/>
  </p:clrMapOvr>
  <p:transition spd="slow">
    <p:diamond/>
  </p:transition>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34B1C8-EA4A-4CBE-AC5D-72FB659554D7}"/>
              </a:ext>
            </a:extLst>
          </p:cNvPr>
          <p:cNvSpPr>
            <a:spLocks noGrp="1"/>
          </p:cNvSpPr>
          <p:nvPr>
            <p:ph idx="1"/>
          </p:nvPr>
        </p:nvSpPr>
        <p:spPr>
          <a:xfrm>
            <a:off x="0" y="-1"/>
            <a:ext cx="9144000" cy="6721475"/>
          </a:xfrm>
        </p:spPr>
        <p:txBody>
          <a:bodyPr/>
          <a:lstStyle/>
          <a:p>
            <a:pPr>
              <a:buNone/>
            </a:pPr>
            <a:r>
              <a:rPr lang="en-US" sz="3200" dirty="0">
                <a:solidFill>
                  <a:srgbClr val="FF0000"/>
                </a:solidFill>
              </a:rPr>
              <a:t>3.  </a:t>
            </a:r>
            <a:r>
              <a:rPr lang="en-US" sz="3200" dirty="0" err="1">
                <a:solidFill>
                  <a:srgbClr val="FF0000"/>
                </a:solidFill>
              </a:rPr>
              <a:t>Reversives</a:t>
            </a:r>
            <a:r>
              <a:rPr lang="en-US" sz="3200" dirty="0">
                <a:solidFill>
                  <a:srgbClr val="FF0000"/>
                </a:solidFill>
              </a:rPr>
              <a:t>:</a:t>
            </a:r>
          </a:p>
          <a:p>
            <a:pPr algn="just">
              <a:buFontTx/>
              <a:buNone/>
            </a:pPr>
            <a:r>
              <a:rPr lang="en-US" sz="2800" dirty="0"/>
              <a:t>	It involves movement or change (or cause of movement or change) in opposite directions between two states. </a:t>
            </a:r>
            <a:r>
              <a:rPr lang="en-US" sz="2400" dirty="0"/>
              <a:t>(Saeed,2009:69)</a:t>
            </a:r>
          </a:p>
          <a:p>
            <a:pPr>
              <a:buFontTx/>
              <a:buNone/>
            </a:pPr>
            <a:r>
              <a:rPr lang="en-US" sz="2400" dirty="0"/>
              <a:t>	</a:t>
            </a:r>
            <a:r>
              <a:rPr lang="en-US" sz="2400" dirty="0" err="1"/>
              <a:t>e.g</a:t>
            </a:r>
            <a:r>
              <a:rPr lang="en-US" sz="2400" dirty="0"/>
              <a:t>;</a:t>
            </a:r>
          </a:p>
          <a:p>
            <a:pPr>
              <a:buFontTx/>
              <a:buNone/>
            </a:pPr>
            <a:r>
              <a:rPr lang="en-US" sz="2400" dirty="0"/>
              <a:t>		Push / pull   (in a swing door)</a:t>
            </a:r>
            <a:endParaRPr lang="en-US" sz="2800" dirty="0"/>
          </a:p>
          <a:p>
            <a:pPr>
              <a:buFontTx/>
              <a:buNone/>
            </a:pPr>
            <a:r>
              <a:rPr lang="en-US" sz="2800" dirty="0"/>
              <a:t>Like </a:t>
            </a:r>
            <a:r>
              <a:rPr lang="en-US" sz="2800" dirty="0" err="1"/>
              <a:t>antipodals</a:t>
            </a:r>
            <a:r>
              <a:rPr lang="en-US" sz="2800" dirty="0"/>
              <a:t> they may involve literal motion, as in</a:t>
            </a:r>
          </a:p>
          <a:p>
            <a:pPr>
              <a:buFontTx/>
              <a:buNone/>
            </a:pPr>
            <a:r>
              <a:rPr lang="en-US" sz="2800" dirty="0"/>
              <a:t> 		</a:t>
            </a:r>
            <a:r>
              <a:rPr lang="en-US" sz="2800" i="1" dirty="0"/>
              <a:t>rise: fall (e.g. in water level)</a:t>
            </a:r>
          </a:p>
          <a:p>
            <a:pPr>
              <a:buFontTx/>
              <a:buNone/>
            </a:pPr>
            <a:r>
              <a:rPr lang="en-US" sz="2800" i="1" dirty="0"/>
              <a:t>		arrive : depart</a:t>
            </a:r>
          </a:p>
          <a:p>
            <a:pPr marL="0" indent="0">
              <a:buNone/>
            </a:pPr>
            <a:endParaRPr lang="en-IN" dirty="0"/>
          </a:p>
        </p:txBody>
      </p:sp>
      <p:sp>
        <p:nvSpPr>
          <p:cNvPr id="4" name="Footer Placeholder 3">
            <a:extLst>
              <a:ext uri="{FF2B5EF4-FFF2-40B4-BE49-F238E27FC236}">
                <a16:creationId xmlns:a16="http://schemas.microsoft.com/office/drawing/2014/main" id="{52B85652-8F04-400C-A7F1-5575BBB28A52}"/>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4A5D9B45-4349-4C5B-82FD-75C78AFE8BAD}"/>
              </a:ext>
            </a:extLst>
          </p:cNvPr>
          <p:cNvSpPr>
            <a:spLocks noGrp="1"/>
          </p:cNvSpPr>
          <p:nvPr>
            <p:ph type="sldNum" sz="quarter" idx="12"/>
          </p:nvPr>
        </p:nvSpPr>
        <p:spPr/>
        <p:txBody>
          <a:bodyPr/>
          <a:lstStyle/>
          <a:p>
            <a:fld id="{B6F15528-21DE-4FAA-801E-634DDDAF4B2B}" type="slidenum">
              <a:rPr lang="en-US" smtClean="0"/>
              <a:pPr/>
              <a:t>133</a:t>
            </a:fld>
            <a:endParaRPr lang="en-US"/>
          </a:p>
        </p:txBody>
      </p:sp>
    </p:spTree>
    <p:extLst>
      <p:ext uri="{BB962C8B-B14F-4D97-AF65-F5344CB8AC3E}">
        <p14:creationId xmlns:p14="http://schemas.microsoft.com/office/powerpoint/2010/main" val="2402349494"/>
      </p:ext>
    </p:extLst>
  </p:cSld>
  <p:clrMapOvr>
    <a:masterClrMapping/>
  </p:clrMapOvr>
  <p:transition spd="slow">
    <p:diamond/>
  </p:transition>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BD52C-3386-4970-8562-EB88839AD1CA}"/>
              </a:ext>
            </a:extLst>
          </p:cNvPr>
          <p:cNvSpPr>
            <a:spLocks noGrp="1"/>
          </p:cNvSpPr>
          <p:nvPr>
            <p:ph type="title"/>
          </p:nvPr>
        </p:nvSpPr>
        <p:spPr>
          <a:xfrm>
            <a:off x="457200" y="33867"/>
            <a:ext cx="8229600" cy="1143000"/>
          </a:xfrm>
        </p:spPr>
        <p:txBody>
          <a:bodyPr/>
          <a:lstStyle/>
          <a:p>
            <a:pPr algn="ctr"/>
            <a:r>
              <a:rPr lang="en-US" dirty="0"/>
              <a:t>Non-Binary contrast</a:t>
            </a:r>
            <a:endParaRPr lang="en-IN" dirty="0"/>
          </a:p>
        </p:txBody>
      </p:sp>
      <p:sp>
        <p:nvSpPr>
          <p:cNvPr id="3" name="Content Placeholder 2">
            <a:extLst>
              <a:ext uri="{FF2B5EF4-FFF2-40B4-BE49-F238E27FC236}">
                <a16:creationId xmlns:a16="http://schemas.microsoft.com/office/drawing/2014/main" id="{5EE0A7CF-74E8-4114-9883-91D480958978}"/>
              </a:ext>
            </a:extLst>
          </p:cNvPr>
          <p:cNvSpPr>
            <a:spLocks noGrp="1"/>
          </p:cNvSpPr>
          <p:nvPr>
            <p:ph idx="1"/>
          </p:nvPr>
        </p:nvSpPr>
        <p:spPr>
          <a:xfrm>
            <a:off x="0" y="1176867"/>
            <a:ext cx="9144000" cy="5544608"/>
          </a:xfrm>
        </p:spPr>
        <p:txBody>
          <a:bodyPr>
            <a:normAutofit fontScale="92500"/>
          </a:bodyPr>
          <a:lstStyle/>
          <a:p>
            <a:pPr algn="just"/>
            <a:r>
              <a:rPr lang="en-US" dirty="0"/>
              <a:t>The non-binary contrast or incompatibility is the another important sense relation based on contrast within similarity. </a:t>
            </a:r>
          </a:p>
          <a:p>
            <a:pPr algn="just"/>
            <a:r>
              <a:rPr lang="en-US" dirty="0"/>
              <a:t>Semantically related lexemes show dissimilarity between more than two lexemes then it is called non-binary contrast. </a:t>
            </a:r>
          </a:p>
          <a:p>
            <a:pPr algn="just"/>
            <a:r>
              <a:rPr lang="en-US" dirty="0"/>
              <a:t>John Lyons defines incompatibility as “the relationship of sense which holds between the lexemes in many member sets. </a:t>
            </a:r>
          </a:p>
          <a:p>
            <a:pPr algn="just"/>
            <a:r>
              <a:rPr lang="en-US" dirty="0"/>
              <a:t>For instance the relationship between lexemes such as </a:t>
            </a:r>
            <a:r>
              <a:rPr lang="en-US" dirty="0" err="1"/>
              <a:t>colour</a:t>
            </a:r>
            <a:r>
              <a:rPr lang="en-US" dirty="0"/>
              <a:t> terms, names of flowers, days of a week, months of a year etc. </a:t>
            </a:r>
          </a:p>
          <a:p>
            <a:pPr algn="just">
              <a:buNone/>
            </a:pPr>
            <a:r>
              <a:rPr lang="en-US" dirty="0"/>
              <a:t>		‘Rajesh came from his place on Monday’ </a:t>
            </a:r>
          </a:p>
          <a:p>
            <a:pPr algn="just">
              <a:buNone/>
            </a:pPr>
            <a:r>
              <a:rPr lang="en-US" dirty="0"/>
              <a:t>	it denies that he came on Monday but not other days </a:t>
            </a:r>
            <a:r>
              <a:rPr lang="en-US" dirty="0" err="1"/>
              <a:t>viz.,Tuesday</a:t>
            </a:r>
            <a:r>
              <a:rPr lang="en-US" dirty="0"/>
              <a:t>, /Wednesday etc. </a:t>
            </a:r>
          </a:p>
          <a:p>
            <a:pPr algn="just">
              <a:buNone/>
            </a:pPr>
            <a:r>
              <a:rPr lang="en-US" dirty="0"/>
              <a:t>	example: </a:t>
            </a:r>
            <a:r>
              <a:rPr lang="en-US" dirty="0" err="1"/>
              <a:t>inippu</a:t>
            </a:r>
            <a:r>
              <a:rPr lang="en-US" dirty="0"/>
              <a:t> : </a:t>
            </a:r>
            <a:r>
              <a:rPr lang="en-US" dirty="0" err="1"/>
              <a:t>puLippu</a:t>
            </a:r>
            <a:r>
              <a:rPr lang="en-US" dirty="0"/>
              <a:t> : </a:t>
            </a:r>
            <a:r>
              <a:rPr lang="en-US" dirty="0" err="1"/>
              <a:t>kacappu</a:t>
            </a:r>
            <a:r>
              <a:rPr lang="en-US" dirty="0"/>
              <a:t>: </a:t>
            </a:r>
            <a:r>
              <a:rPr lang="en-US" dirty="0" err="1"/>
              <a:t>tuvarppu</a:t>
            </a:r>
            <a:r>
              <a:rPr lang="en-US" dirty="0"/>
              <a:t> etc. (taste)</a:t>
            </a:r>
          </a:p>
          <a:p>
            <a:pPr algn="just">
              <a:buNone/>
            </a:pPr>
            <a:r>
              <a:rPr lang="en-US" dirty="0"/>
              <a:t>		        </a:t>
            </a:r>
            <a:r>
              <a:rPr lang="en-US" dirty="0" err="1"/>
              <a:t>vaLaiyal</a:t>
            </a:r>
            <a:r>
              <a:rPr lang="en-US" dirty="0"/>
              <a:t> : </a:t>
            </a:r>
            <a:r>
              <a:rPr lang="en-US" dirty="0" err="1"/>
              <a:t>cankili</a:t>
            </a:r>
            <a:r>
              <a:rPr lang="en-US" dirty="0"/>
              <a:t> : </a:t>
            </a:r>
            <a:r>
              <a:rPr lang="en-US" dirty="0" err="1"/>
              <a:t>mo:tiram</a:t>
            </a:r>
            <a:r>
              <a:rPr lang="en-US" dirty="0"/>
              <a:t> etc. (ornaments)</a:t>
            </a:r>
          </a:p>
          <a:p>
            <a:endParaRPr lang="en-IN" dirty="0"/>
          </a:p>
        </p:txBody>
      </p:sp>
      <p:sp>
        <p:nvSpPr>
          <p:cNvPr id="4" name="Footer Placeholder 3">
            <a:extLst>
              <a:ext uri="{FF2B5EF4-FFF2-40B4-BE49-F238E27FC236}">
                <a16:creationId xmlns:a16="http://schemas.microsoft.com/office/drawing/2014/main" id="{A75F5879-E4D0-42D6-80C1-48815080ABE5}"/>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7E158A4B-2ED8-41C7-835D-D2725C65F8E3}"/>
              </a:ext>
            </a:extLst>
          </p:cNvPr>
          <p:cNvSpPr>
            <a:spLocks noGrp="1"/>
          </p:cNvSpPr>
          <p:nvPr>
            <p:ph type="sldNum" sz="quarter" idx="12"/>
          </p:nvPr>
        </p:nvSpPr>
        <p:spPr/>
        <p:txBody>
          <a:bodyPr/>
          <a:lstStyle/>
          <a:p>
            <a:fld id="{B6F15528-21DE-4FAA-801E-634DDDAF4B2B}" type="slidenum">
              <a:rPr lang="en-US" smtClean="0"/>
              <a:pPr/>
              <a:t>134</a:t>
            </a:fld>
            <a:endParaRPr lang="en-US"/>
          </a:p>
        </p:txBody>
      </p:sp>
    </p:spTree>
    <p:extLst>
      <p:ext uri="{BB962C8B-B14F-4D97-AF65-F5344CB8AC3E}">
        <p14:creationId xmlns:p14="http://schemas.microsoft.com/office/powerpoint/2010/main" val="2343555551"/>
      </p:ext>
    </p:extLst>
  </p:cSld>
  <p:clrMapOvr>
    <a:masterClrMapping/>
  </p:clrMapOvr>
  <p:transition spd="slow">
    <p:diamond/>
  </p:transition>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F00D7-F742-4225-B04B-D1FA32D17C8E}"/>
              </a:ext>
            </a:extLst>
          </p:cNvPr>
          <p:cNvSpPr>
            <a:spLocks noGrp="1"/>
          </p:cNvSpPr>
          <p:nvPr>
            <p:ph type="title"/>
          </p:nvPr>
        </p:nvSpPr>
        <p:spPr>
          <a:xfrm>
            <a:off x="457200" y="0"/>
            <a:ext cx="8229600" cy="1143000"/>
          </a:xfrm>
        </p:spPr>
        <p:txBody>
          <a:bodyPr/>
          <a:lstStyle/>
          <a:p>
            <a:pPr algn="ctr"/>
            <a:r>
              <a:rPr lang="en-US" dirty="0">
                <a:solidFill>
                  <a:srgbClr val="FF0000"/>
                </a:solidFill>
              </a:rPr>
              <a:t>Incompatibility and Hyponymy</a:t>
            </a:r>
            <a:endParaRPr lang="en-IN" dirty="0"/>
          </a:p>
        </p:txBody>
      </p:sp>
      <p:sp>
        <p:nvSpPr>
          <p:cNvPr id="3" name="Content Placeholder 2">
            <a:extLst>
              <a:ext uri="{FF2B5EF4-FFF2-40B4-BE49-F238E27FC236}">
                <a16:creationId xmlns:a16="http://schemas.microsoft.com/office/drawing/2014/main" id="{6083647B-F5CE-4C80-9F0B-14C46C8FA17B}"/>
              </a:ext>
            </a:extLst>
          </p:cNvPr>
          <p:cNvSpPr>
            <a:spLocks noGrp="1"/>
          </p:cNvSpPr>
          <p:nvPr>
            <p:ph idx="1"/>
          </p:nvPr>
        </p:nvSpPr>
        <p:spPr>
          <a:xfrm>
            <a:off x="152400" y="1143000"/>
            <a:ext cx="8991600" cy="5715000"/>
          </a:xfrm>
        </p:spPr>
        <p:txBody>
          <a:bodyPr>
            <a:normAutofit lnSpcReduction="10000"/>
          </a:bodyPr>
          <a:lstStyle/>
          <a:p>
            <a:pPr algn="just"/>
            <a:r>
              <a:rPr lang="en-US" dirty="0"/>
              <a:t>Incompatibility is the lexical relation of contrast within similarity. </a:t>
            </a:r>
          </a:p>
          <a:p>
            <a:pPr algn="just"/>
            <a:r>
              <a:rPr lang="en-US" dirty="0"/>
              <a:t>We can establish similarity or relatedness of meaning different from unrelatedness of meaning. For instance the words jasmine and cow contrast in the sentence.</a:t>
            </a:r>
          </a:p>
          <a:p>
            <a:pPr lvl="1"/>
            <a:r>
              <a:rPr lang="en-US" b="1" dirty="0">
                <a:solidFill>
                  <a:srgbClr val="FF0000"/>
                </a:solidFill>
              </a:rPr>
              <a:t>This is a jasmine</a:t>
            </a:r>
          </a:p>
          <a:p>
            <a:pPr lvl="1"/>
            <a:r>
              <a:rPr lang="en-US" b="1" dirty="0">
                <a:solidFill>
                  <a:srgbClr val="FF0000"/>
                </a:solidFill>
              </a:rPr>
              <a:t>This is a cow</a:t>
            </a:r>
          </a:p>
          <a:p>
            <a:pPr lvl="1" algn="just">
              <a:buNone/>
            </a:pPr>
            <a:r>
              <a:rPr lang="en-US" dirty="0"/>
              <a:t>They are not incompatible, because they are unrelated. The fact that jasmine is a flower and cow is an animal and the sense of the word cannot be said to delimit the sense of other.</a:t>
            </a:r>
          </a:p>
          <a:p>
            <a:pPr lvl="1" algn="just">
              <a:buNone/>
            </a:pPr>
            <a:r>
              <a:rPr lang="en-US" b="1" dirty="0">
                <a:solidFill>
                  <a:srgbClr val="FF0000"/>
                </a:solidFill>
              </a:rPr>
              <a:t>This flower is a rose  - it is automatically denies that </a:t>
            </a:r>
          </a:p>
          <a:p>
            <a:pPr lvl="1" algn="just">
              <a:buNone/>
            </a:pPr>
            <a:r>
              <a:rPr lang="en-US" b="1" dirty="0">
                <a:solidFill>
                  <a:srgbClr val="FF0000"/>
                </a:solidFill>
              </a:rPr>
              <a:t>This flower is a lotus / tulip / marigold etc.</a:t>
            </a:r>
          </a:p>
          <a:p>
            <a:pPr lvl="1" algn="just">
              <a:buNone/>
            </a:pPr>
            <a:r>
              <a:rPr lang="en-US" b="1" dirty="0">
                <a:solidFill>
                  <a:srgbClr val="FF0000"/>
                </a:solidFill>
              </a:rPr>
              <a:t>This animal is a horse - it is automatically denies that </a:t>
            </a:r>
          </a:p>
          <a:p>
            <a:pPr lvl="1" algn="just">
              <a:buNone/>
            </a:pPr>
            <a:r>
              <a:rPr lang="en-US" b="1" dirty="0">
                <a:solidFill>
                  <a:srgbClr val="FF0000"/>
                </a:solidFill>
              </a:rPr>
              <a:t>This animal is tiger / lion etc. </a:t>
            </a:r>
          </a:p>
          <a:p>
            <a:endParaRPr lang="en-IN" dirty="0"/>
          </a:p>
        </p:txBody>
      </p:sp>
      <p:sp>
        <p:nvSpPr>
          <p:cNvPr id="4" name="Footer Placeholder 3">
            <a:extLst>
              <a:ext uri="{FF2B5EF4-FFF2-40B4-BE49-F238E27FC236}">
                <a16:creationId xmlns:a16="http://schemas.microsoft.com/office/drawing/2014/main" id="{8018750A-38B7-418A-882C-2C4ACCDFD700}"/>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75CAD32A-EEE3-4C05-9F18-0941EA58036C}"/>
              </a:ext>
            </a:extLst>
          </p:cNvPr>
          <p:cNvSpPr>
            <a:spLocks noGrp="1"/>
          </p:cNvSpPr>
          <p:nvPr>
            <p:ph type="sldNum" sz="quarter" idx="12"/>
          </p:nvPr>
        </p:nvSpPr>
        <p:spPr/>
        <p:txBody>
          <a:bodyPr/>
          <a:lstStyle/>
          <a:p>
            <a:fld id="{B6F15528-21DE-4FAA-801E-634DDDAF4B2B}" type="slidenum">
              <a:rPr lang="en-US" smtClean="0"/>
              <a:pPr/>
              <a:t>135</a:t>
            </a:fld>
            <a:endParaRPr lang="en-US"/>
          </a:p>
        </p:txBody>
      </p:sp>
    </p:spTree>
    <p:extLst>
      <p:ext uri="{BB962C8B-B14F-4D97-AF65-F5344CB8AC3E}">
        <p14:creationId xmlns:p14="http://schemas.microsoft.com/office/powerpoint/2010/main" val="601904988"/>
      </p:ext>
    </p:extLst>
  </p:cSld>
  <p:clrMapOvr>
    <a:masterClrMapping/>
  </p:clrMapOvr>
  <p:transition spd="slow">
    <p:diamond/>
  </p:transition>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90BE69-CFAE-487D-8F9E-E9DB11EFFB52}"/>
              </a:ext>
            </a:extLst>
          </p:cNvPr>
          <p:cNvSpPr>
            <a:spLocks noGrp="1"/>
          </p:cNvSpPr>
          <p:nvPr>
            <p:ph idx="1"/>
          </p:nvPr>
        </p:nvSpPr>
        <p:spPr>
          <a:xfrm>
            <a:off x="0" y="-1"/>
            <a:ext cx="9144000" cy="6721475"/>
          </a:xfrm>
        </p:spPr>
        <p:txBody>
          <a:bodyPr>
            <a:normAutofit/>
          </a:bodyPr>
          <a:lstStyle/>
          <a:p>
            <a:pPr algn="just"/>
            <a:r>
              <a:rPr lang="en-US" dirty="0"/>
              <a:t>The sets of incompatibilities like rose, lotus, jasmine, tulip, marigold etc., and the other sets horse, lion, elephant, tiger etc., hold the relation of incompatibility as they are similar because they are grouped as flowers and animals respectively.</a:t>
            </a:r>
          </a:p>
          <a:p>
            <a:pPr algn="just"/>
            <a:r>
              <a:rPr lang="en-US" dirty="0"/>
              <a:t>This leads us to the sense relation of hyponymy or meaning inclusion. In the meaning of the generic (Common) terms included under heading of flowers and animals respectively. The generic term is called the </a:t>
            </a:r>
            <a:r>
              <a:rPr lang="en-US" b="1" dirty="0" err="1">
                <a:solidFill>
                  <a:srgbClr val="FF0000"/>
                </a:solidFill>
              </a:rPr>
              <a:t>hyperonym</a:t>
            </a:r>
            <a:r>
              <a:rPr lang="en-US" b="1" dirty="0">
                <a:solidFill>
                  <a:srgbClr val="FF0000"/>
                </a:solidFill>
              </a:rPr>
              <a:t> or superordinate</a:t>
            </a:r>
            <a:r>
              <a:rPr lang="en-US" dirty="0"/>
              <a:t>. </a:t>
            </a:r>
          </a:p>
          <a:p>
            <a:pPr algn="just"/>
            <a:r>
              <a:rPr lang="en-US" dirty="0"/>
              <a:t>The specific terms included in the meaning of the generic terms are called </a:t>
            </a:r>
            <a:r>
              <a:rPr lang="en-US" b="1" dirty="0">
                <a:solidFill>
                  <a:srgbClr val="FF0000"/>
                </a:solidFill>
              </a:rPr>
              <a:t>hyponyms</a:t>
            </a:r>
            <a:r>
              <a:rPr lang="en-US" dirty="0"/>
              <a:t>.   </a:t>
            </a:r>
            <a:endParaRPr lang="en-IN" dirty="0"/>
          </a:p>
          <a:p>
            <a:pPr lvl="1" algn="just"/>
            <a:r>
              <a:rPr lang="en-US" dirty="0" err="1">
                <a:solidFill>
                  <a:srgbClr val="FF0000"/>
                </a:solidFill>
              </a:rPr>
              <a:t>Camayal</a:t>
            </a:r>
            <a:r>
              <a:rPr lang="en-US" dirty="0">
                <a:solidFill>
                  <a:srgbClr val="FF0000"/>
                </a:solidFill>
              </a:rPr>
              <a:t> – </a:t>
            </a:r>
            <a:r>
              <a:rPr lang="en-US" dirty="0" err="1">
                <a:solidFill>
                  <a:srgbClr val="FF0000"/>
                </a:solidFill>
              </a:rPr>
              <a:t>avi</a:t>
            </a:r>
            <a:r>
              <a:rPr lang="en-US" dirty="0">
                <a:solidFill>
                  <a:srgbClr val="FF0000"/>
                </a:solidFill>
              </a:rPr>
              <a:t>; </a:t>
            </a:r>
            <a:r>
              <a:rPr lang="en-US" dirty="0" err="1">
                <a:solidFill>
                  <a:srgbClr val="FF0000"/>
                </a:solidFill>
              </a:rPr>
              <a:t>ve:kavai</a:t>
            </a:r>
            <a:r>
              <a:rPr lang="en-US" dirty="0">
                <a:solidFill>
                  <a:srgbClr val="FF0000"/>
                </a:solidFill>
              </a:rPr>
              <a:t>; </a:t>
            </a:r>
            <a:r>
              <a:rPr lang="en-US" dirty="0" err="1">
                <a:solidFill>
                  <a:srgbClr val="FF0000"/>
                </a:solidFill>
              </a:rPr>
              <a:t>poRi</a:t>
            </a:r>
            <a:r>
              <a:rPr lang="en-US" dirty="0">
                <a:solidFill>
                  <a:srgbClr val="FF0000"/>
                </a:solidFill>
              </a:rPr>
              <a:t>; </a:t>
            </a:r>
            <a:r>
              <a:rPr lang="en-US" dirty="0" err="1">
                <a:solidFill>
                  <a:srgbClr val="FF0000"/>
                </a:solidFill>
              </a:rPr>
              <a:t>ponku</a:t>
            </a:r>
            <a:r>
              <a:rPr lang="en-US" dirty="0">
                <a:solidFill>
                  <a:srgbClr val="FF0000"/>
                </a:solidFill>
              </a:rPr>
              <a:t>; </a:t>
            </a:r>
            <a:r>
              <a:rPr lang="en-US" dirty="0" err="1">
                <a:solidFill>
                  <a:srgbClr val="FF0000"/>
                </a:solidFill>
              </a:rPr>
              <a:t>vaRu</a:t>
            </a:r>
            <a:r>
              <a:rPr lang="en-US" dirty="0">
                <a:solidFill>
                  <a:srgbClr val="FF0000"/>
                </a:solidFill>
              </a:rPr>
              <a:t>; </a:t>
            </a:r>
            <a:r>
              <a:rPr lang="en-US" dirty="0" err="1">
                <a:solidFill>
                  <a:srgbClr val="FF0000"/>
                </a:solidFill>
              </a:rPr>
              <a:t>cuTu</a:t>
            </a:r>
            <a:r>
              <a:rPr lang="en-US" dirty="0">
                <a:solidFill>
                  <a:srgbClr val="FF0000"/>
                </a:solidFill>
              </a:rPr>
              <a:t>; etc.</a:t>
            </a:r>
          </a:p>
          <a:p>
            <a:endParaRPr lang="en-IN" dirty="0"/>
          </a:p>
        </p:txBody>
      </p:sp>
      <p:sp>
        <p:nvSpPr>
          <p:cNvPr id="4" name="Footer Placeholder 3">
            <a:extLst>
              <a:ext uri="{FF2B5EF4-FFF2-40B4-BE49-F238E27FC236}">
                <a16:creationId xmlns:a16="http://schemas.microsoft.com/office/drawing/2014/main" id="{99DF131A-ADCF-46FA-BD97-0D5AAB0DB436}"/>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4C0190FB-E341-4581-AB9D-48C3FD595A7F}"/>
              </a:ext>
            </a:extLst>
          </p:cNvPr>
          <p:cNvSpPr>
            <a:spLocks noGrp="1"/>
          </p:cNvSpPr>
          <p:nvPr>
            <p:ph type="sldNum" sz="quarter" idx="12"/>
          </p:nvPr>
        </p:nvSpPr>
        <p:spPr/>
        <p:txBody>
          <a:bodyPr/>
          <a:lstStyle/>
          <a:p>
            <a:fld id="{B6F15528-21DE-4FAA-801E-634DDDAF4B2B}" type="slidenum">
              <a:rPr lang="en-US" smtClean="0"/>
              <a:pPr/>
              <a:t>136</a:t>
            </a:fld>
            <a:endParaRPr lang="en-US"/>
          </a:p>
        </p:txBody>
      </p:sp>
    </p:spTree>
    <p:extLst>
      <p:ext uri="{BB962C8B-B14F-4D97-AF65-F5344CB8AC3E}">
        <p14:creationId xmlns:p14="http://schemas.microsoft.com/office/powerpoint/2010/main" val="689798566"/>
      </p:ext>
    </p:extLst>
  </p:cSld>
  <p:clrMapOvr>
    <a:masterClrMapping/>
  </p:clrMapOvr>
  <p:transition spd="slow">
    <p:diamond/>
  </p:transition>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F4EBB1-4D2E-4D11-A2F1-4093FA5143A9}"/>
              </a:ext>
            </a:extLst>
          </p:cNvPr>
          <p:cNvSpPr>
            <a:spLocks noGrp="1"/>
          </p:cNvSpPr>
          <p:nvPr>
            <p:ph idx="1"/>
          </p:nvPr>
        </p:nvSpPr>
        <p:spPr>
          <a:xfrm>
            <a:off x="0" y="-1"/>
            <a:ext cx="9144000" cy="6721475"/>
          </a:xfrm>
        </p:spPr>
        <p:txBody>
          <a:bodyPr>
            <a:normAutofit/>
          </a:bodyPr>
          <a:lstStyle/>
          <a:p>
            <a:pPr algn="just"/>
            <a:r>
              <a:rPr lang="en-US" dirty="0"/>
              <a:t>Hyponymy is also explainable as a kind of relation. When the relation of hyponymy holds between nouns, it is possible to insert syntactically appropriate expressions containing them. We can say,</a:t>
            </a:r>
          </a:p>
          <a:p>
            <a:pPr lvl="1" algn="just"/>
            <a:r>
              <a:rPr lang="en-US" dirty="0"/>
              <a:t>Lotus is a kind of flower</a:t>
            </a:r>
          </a:p>
          <a:p>
            <a:pPr lvl="1" algn="just"/>
            <a:r>
              <a:rPr lang="en-US" dirty="0"/>
              <a:t>Horse is a kind of animal</a:t>
            </a:r>
          </a:p>
          <a:p>
            <a:pPr lvl="1" algn="just"/>
            <a:r>
              <a:rPr lang="en-US" dirty="0"/>
              <a:t>Orange is a kind of fruit</a:t>
            </a:r>
          </a:p>
          <a:p>
            <a:pPr lvl="1" algn="just"/>
            <a:r>
              <a:rPr lang="en-US" dirty="0"/>
              <a:t>Teak is a kind of tree</a:t>
            </a:r>
          </a:p>
          <a:p>
            <a:pPr algn="just"/>
            <a:r>
              <a:rPr lang="en-US" dirty="0"/>
              <a:t>The same concept we can say like this:</a:t>
            </a:r>
          </a:p>
          <a:p>
            <a:pPr lvl="1" algn="just"/>
            <a:r>
              <a:rPr lang="en-US" dirty="0" err="1"/>
              <a:t>ta:marai</a:t>
            </a:r>
            <a:r>
              <a:rPr lang="en-US" dirty="0"/>
              <a:t> </a:t>
            </a:r>
            <a:r>
              <a:rPr lang="en-US" dirty="0" err="1"/>
              <a:t>oru</a:t>
            </a:r>
            <a:r>
              <a:rPr lang="en-US" dirty="0"/>
              <a:t> </a:t>
            </a:r>
            <a:r>
              <a:rPr lang="en-US" dirty="0" err="1"/>
              <a:t>vakai</a:t>
            </a:r>
            <a:r>
              <a:rPr lang="en-US" dirty="0"/>
              <a:t> </a:t>
            </a:r>
            <a:r>
              <a:rPr lang="en-US" dirty="0" err="1"/>
              <a:t>pu</a:t>
            </a:r>
            <a:r>
              <a:rPr lang="en-US" dirty="0"/>
              <a:t>:</a:t>
            </a:r>
          </a:p>
          <a:p>
            <a:pPr lvl="1" algn="just"/>
            <a:r>
              <a:rPr lang="en-US" dirty="0" err="1"/>
              <a:t>Kutirai</a:t>
            </a:r>
            <a:r>
              <a:rPr lang="en-US" dirty="0"/>
              <a:t> </a:t>
            </a:r>
            <a:r>
              <a:rPr lang="en-US" dirty="0" err="1"/>
              <a:t>oru</a:t>
            </a:r>
            <a:r>
              <a:rPr lang="en-US" dirty="0"/>
              <a:t> </a:t>
            </a:r>
            <a:r>
              <a:rPr lang="en-US" dirty="0" err="1"/>
              <a:t>vakai</a:t>
            </a:r>
            <a:r>
              <a:rPr lang="en-US" dirty="0"/>
              <a:t> </a:t>
            </a:r>
            <a:r>
              <a:rPr lang="en-US" dirty="0" err="1"/>
              <a:t>vilangu</a:t>
            </a:r>
            <a:endParaRPr lang="en-US" dirty="0"/>
          </a:p>
          <a:p>
            <a:pPr lvl="1" algn="just"/>
            <a:r>
              <a:rPr lang="en-US" dirty="0" err="1"/>
              <a:t>pittaLai</a:t>
            </a:r>
            <a:r>
              <a:rPr lang="en-US" dirty="0"/>
              <a:t> </a:t>
            </a:r>
            <a:r>
              <a:rPr lang="en-US" dirty="0" err="1"/>
              <a:t>oru</a:t>
            </a:r>
            <a:r>
              <a:rPr lang="en-US" dirty="0"/>
              <a:t> </a:t>
            </a:r>
            <a:r>
              <a:rPr lang="en-US" dirty="0" err="1"/>
              <a:t>vakai</a:t>
            </a:r>
            <a:r>
              <a:rPr lang="en-US" dirty="0"/>
              <a:t> </a:t>
            </a:r>
            <a:r>
              <a:rPr lang="en-US" dirty="0" err="1"/>
              <a:t>ulo:kam</a:t>
            </a:r>
            <a:endParaRPr lang="en-US" dirty="0"/>
          </a:p>
          <a:p>
            <a:pPr lvl="1" algn="just"/>
            <a:r>
              <a:rPr lang="en-US" dirty="0" err="1"/>
              <a:t>te:kku</a:t>
            </a:r>
            <a:r>
              <a:rPr lang="en-US" dirty="0"/>
              <a:t> </a:t>
            </a:r>
            <a:r>
              <a:rPr lang="en-US" dirty="0" err="1"/>
              <a:t>oru</a:t>
            </a:r>
            <a:r>
              <a:rPr lang="en-US" dirty="0"/>
              <a:t> </a:t>
            </a:r>
            <a:r>
              <a:rPr lang="en-US" dirty="0" err="1"/>
              <a:t>vakai</a:t>
            </a:r>
            <a:r>
              <a:rPr lang="en-US" dirty="0"/>
              <a:t> </a:t>
            </a:r>
            <a:r>
              <a:rPr lang="en-US" dirty="0" err="1"/>
              <a:t>maram</a:t>
            </a:r>
            <a:r>
              <a:rPr lang="en-US" dirty="0"/>
              <a:t> etc.,</a:t>
            </a:r>
          </a:p>
          <a:p>
            <a:pPr lvl="1" algn="just">
              <a:buNone/>
            </a:pPr>
            <a:r>
              <a:rPr lang="en-US" dirty="0"/>
              <a:t>The above mentioned examples relate the following sets of </a:t>
            </a:r>
            <a:r>
              <a:rPr lang="en-US" dirty="0" err="1"/>
              <a:t>hyponymys</a:t>
            </a:r>
            <a:r>
              <a:rPr lang="en-US" dirty="0"/>
              <a:t> and </a:t>
            </a:r>
            <a:r>
              <a:rPr lang="en-US" dirty="0" err="1"/>
              <a:t>superordinates</a:t>
            </a:r>
            <a:r>
              <a:rPr lang="en-US" dirty="0"/>
              <a:t>.</a:t>
            </a:r>
          </a:p>
          <a:p>
            <a:endParaRPr lang="en-IN" dirty="0"/>
          </a:p>
        </p:txBody>
      </p:sp>
      <p:sp>
        <p:nvSpPr>
          <p:cNvPr id="4" name="Footer Placeholder 3">
            <a:extLst>
              <a:ext uri="{FF2B5EF4-FFF2-40B4-BE49-F238E27FC236}">
                <a16:creationId xmlns:a16="http://schemas.microsoft.com/office/drawing/2014/main" id="{00AE60B7-A2B3-4DD6-9838-7C90AE4F0A39}"/>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D4F69D61-2A39-4B68-95CD-020989E8C25F}"/>
              </a:ext>
            </a:extLst>
          </p:cNvPr>
          <p:cNvSpPr>
            <a:spLocks noGrp="1"/>
          </p:cNvSpPr>
          <p:nvPr>
            <p:ph type="sldNum" sz="quarter" idx="12"/>
          </p:nvPr>
        </p:nvSpPr>
        <p:spPr/>
        <p:txBody>
          <a:bodyPr/>
          <a:lstStyle/>
          <a:p>
            <a:fld id="{B6F15528-21DE-4FAA-801E-634DDDAF4B2B}" type="slidenum">
              <a:rPr lang="en-US" smtClean="0"/>
              <a:pPr/>
              <a:t>137</a:t>
            </a:fld>
            <a:endParaRPr lang="en-US"/>
          </a:p>
        </p:txBody>
      </p:sp>
    </p:spTree>
    <p:extLst>
      <p:ext uri="{BB962C8B-B14F-4D97-AF65-F5344CB8AC3E}">
        <p14:creationId xmlns:p14="http://schemas.microsoft.com/office/powerpoint/2010/main" val="2393802660"/>
      </p:ext>
    </p:extLst>
  </p:cSld>
  <p:clrMapOvr>
    <a:masterClrMapping/>
  </p:clrMapOvr>
  <p:transition spd="slow">
    <p:diamond/>
  </p:transition>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6DC9725A-10C9-45C5-8698-7B09EDCF7BA5}"/>
              </a:ext>
            </a:extLst>
          </p:cNvPr>
          <p:cNvGraphicFramePr>
            <a:graphicFrameLocks noGrp="1"/>
          </p:cNvGraphicFramePr>
          <p:nvPr>
            <p:ph idx="1"/>
            <p:extLst>
              <p:ext uri="{D42A27DB-BD31-4B8C-83A1-F6EECF244321}">
                <p14:modId xmlns:p14="http://schemas.microsoft.com/office/powerpoint/2010/main" val="3972307578"/>
              </p:ext>
            </p:extLst>
          </p:nvPr>
        </p:nvGraphicFramePr>
        <p:xfrm>
          <a:off x="0" y="136525"/>
          <a:ext cx="9144000" cy="2301875"/>
        </p:xfrm>
        <a:graphic>
          <a:graphicData uri="http://schemas.openxmlformats.org/drawingml/2006/table">
            <a:tbl>
              <a:tblPr firstRow="1" bandRow="1">
                <a:tableStyleId>{5C22544A-7EE6-4342-B048-85BDC9FD1C3A}</a:tableStyleId>
              </a:tblPr>
              <a:tblGrid>
                <a:gridCol w="4572000">
                  <a:extLst>
                    <a:ext uri="{9D8B030D-6E8A-4147-A177-3AD203B41FA5}">
                      <a16:colId xmlns:a16="http://schemas.microsoft.com/office/drawing/2014/main" val="1751552914"/>
                    </a:ext>
                  </a:extLst>
                </a:gridCol>
                <a:gridCol w="4572000">
                  <a:extLst>
                    <a:ext uri="{9D8B030D-6E8A-4147-A177-3AD203B41FA5}">
                      <a16:colId xmlns:a16="http://schemas.microsoft.com/office/drawing/2014/main" val="1276992863"/>
                    </a:ext>
                  </a:extLst>
                </a:gridCol>
              </a:tblGrid>
              <a:tr h="404495">
                <a:tc>
                  <a:txBody>
                    <a:bodyPr/>
                    <a:lstStyle/>
                    <a:p>
                      <a:pPr algn="ctr">
                        <a:lnSpc>
                          <a:spcPct val="150000"/>
                        </a:lnSpc>
                      </a:pPr>
                      <a:r>
                        <a:rPr lang="en-US" dirty="0"/>
                        <a:t>Hyponyms </a:t>
                      </a:r>
                      <a:endParaRPr lang="en-IN" dirty="0"/>
                    </a:p>
                  </a:txBody>
                  <a:tcPr/>
                </a:tc>
                <a:tc>
                  <a:txBody>
                    <a:bodyPr/>
                    <a:lstStyle/>
                    <a:p>
                      <a:pPr algn="ctr">
                        <a:lnSpc>
                          <a:spcPct val="150000"/>
                        </a:lnSpc>
                      </a:pPr>
                      <a:r>
                        <a:rPr lang="en-US" dirty="0"/>
                        <a:t>Superordinate</a:t>
                      </a:r>
                      <a:endParaRPr lang="en-IN" dirty="0"/>
                    </a:p>
                  </a:txBody>
                  <a:tcPr/>
                </a:tc>
                <a:extLst>
                  <a:ext uri="{0D108BD9-81ED-4DB2-BD59-A6C34878D82A}">
                    <a16:rowId xmlns:a16="http://schemas.microsoft.com/office/drawing/2014/main" val="3815424214"/>
                  </a:ext>
                </a:extLst>
              </a:tr>
              <a:tr h="404495">
                <a:tc>
                  <a:txBody>
                    <a:bodyPr/>
                    <a:lstStyle/>
                    <a:p>
                      <a:pPr algn="ctr">
                        <a:lnSpc>
                          <a:spcPct val="150000"/>
                        </a:lnSpc>
                      </a:pPr>
                      <a:r>
                        <a:rPr lang="en-US" dirty="0"/>
                        <a:t>Rose</a:t>
                      </a:r>
                      <a:endParaRPr lang="en-IN" dirty="0"/>
                    </a:p>
                  </a:txBody>
                  <a:tcPr/>
                </a:tc>
                <a:tc>
                  <a:txBody>
                    <a:bodyPr/>
                    <a:lstStyle/>
                    <a:p>
                      <a:pPr algn="ctr">
                        <a:lnSpc>
                          <a:spcPct val="150000"/>
                        </a:lnSpc>
                      </a:pPr>
                      <a:r>
                        <a:rPr lang="en-US" dirty="0"/>
                        <a:t>Flower</a:t>
                      </a:r>
                      <a:endParaRPr lang="en-IN" dirty="0"/>
                    </a:p>
                  </a:txBody>
                  <a:tcPr/>
                </a:tc>
                <a:extLst>
                  <a:ext uri="{0D108BD9-81ED-4DB2-BD59-A6C34878D82A}">
                    <a16:rowId xmlns:a16="http://schemas.microsoft.com/office/drawing/2014/main" val="1698292468"/>
                  </a:ext>
                </a:extLst>
              </a:tr>
              <a:tr h="404495">
                <a:tc>
                  <a:txBody>
                    <a:bodyPr/>
                    <a:lstStyle/>
                    <a:p>
                      <a:pPr algn="ctr">
                        <a:lnSpc>
                          <a:spcPct val="150000"/>
                        </a:lnSpc>
                      </a:pPr>
                      <a:r>
                        <a:rPr lang="en-US" dirty="0"/>
                        <a:t>Horse</a:t>
                      </a:r>
                      <a:endParaRPr lang="en-IN" dirty="0"/>
                    </a:p>
                  </a:txBody>
                  <a:tcPr/>
                </a:tc>
                <a:tc>
                  <a:txBody>
                    <a:bodyPr/>
                    <a:lstStyle/>
                    <a:p>
                      <a:pPr algn="ctr">
                        <a:lnSpc>
                          <a:spcPct val="150000"/>
                        </a:lnSpc>
                      </a:pPr>
                      <a:r>
                        <a:rPr lang="en-US" dirty="0"/>
                        <a:t>Animal</a:t>
                      </a:r>
                      <a:endParaRPr lang="en-IN" dirty="0"/>
                    </a:p>
                  </a:txBody>
                  <a:tcPr/>
                </a:tc>
                <a:extLst>
                  <a:ext uri="{0D108BD9-81ED-4DB2-BD59-A6C34878D82A}">
                    <a16:rowId xmlns:a16="http://schemas.microsoft.com/office/drawing/2014/main" val="2934535263"/>
                  </a:ext>
                </a:extLst>
              </a:tr>
              <a:tr h="404495">
                <a:tc>
                  <a:txBody>
                    <a:bodyPr/>
                    <a:lstStyle/>
                    <a:p>
                      <a:pPr algn="ctr">
                        <a:lnSpc>
                          <a:spcPct val="150000"/>
                        </a:lnSpc>
                      </a:pPr>
                      <a:r>
                        <a:rPr lang="en-US" dirty="0"/>
                        <a:t>Orange</a:t>
                      </a:r>
                      <a:endParaRPr lang="en-IN" dirty="0"/>
                    </a:p>
                  </a:txBody>
                  <a:tcPr/>
                </a:tc>
                <a:tc>
                  <a:txBody>
                    <a:bodyPr/>
                    <a:lstStyle/>
                    <a:p>
                      <a:pPr algn="ctr">
                        <a:lnSpc>
                          <a:spcPct val="150000"/>
                        </a:lnSpc>
                      </a:pPr>
                      <a:r>
                        <a:rPr lang="en-US" dirty="0"/>
                        <a:t>Fruit</a:t>
                      </a:r>
                      <a:endParaRPr lang="en-IN" dirty="0"/>
                    </a:p>
                  </a:txBody>
                  <a:tcPr/>
                </a:tc>
                <a:extLst>
                  <a:ext uri="{0D108BD9-81ED-4DB2-BD59-A6C34878D82A}">
                    <a16:rowId xmlns:a16="http://schemas.microsoft.com/office/drawing/2014/main" val="2283383464"/>
                  </a:ext>
                </a:extLst>
              </a:tr>
              <a:tr h="404495">
                <a:tc>
                  <a:txBody>
                    <a:bodyPr/>
                    <a:lstStyle/>
                    <a:p>
                      <a:pPr algn="ctr">
                        <a:lnSpc>
                          <a:spcPct val="150000"/>
                        </a:lnSpc>
                      </a:pPr>
                      <a:r>
                        <a:rPr lang="en-US" dirty="0"/>
                        <a:t>Teak</a:t>
                      </a:r>
                      <a:endParaRPr lang="en-IN" dirty="0"/>
                    </a:p>
                  </a:txBody>
                  <a:tcPr/>
                </a:tc>
                <a:tc>
                  <a:txBody>
                    <a:bodyPr/>
                    <a:lstStyle/>
                    <a:p>
                      <a:pPr algn="ctr">
                        <a:lnSpc>
                          <a:spcPct val="150000"/>
                        </a:lnSpc>
                      </a:pPr>
                      <a:r>
                        <a:rPr lang="en-US" dirty="0"/>
                        <a:t>Tree</a:t>
                      </a:r>
                      <a:endParaRPr lang="en-IN" dirty="0"/>
                    </a:p>
                  </a:txBody>
                  <a:tcPr/>
                </a:tc>
                <a:extLst>
                  <a:ext uri="{0D108BD9-81ED-4DB2-BD59-A6C34878D82A}">
                    <a16:rowId xmlns:a16="http://schemas.microsoft.com/office/drawing/2014/main" val="1176754430"/>
                  </a:ext>
                </a:extLst>
              </a:tr>
            </a:tbl>
          </a:graphicData>
        </a:graphic>
      </p:graphicFrame>
      <p:sp>
        <p:nvSpPr>
          <p:cNvPr id="4" name="Footer Placeholder 3">
            <a:extLst>
              <a:ext uri="{FF2B5EF4-FFF2-40B4-BE49-F238E27FC236}">
                <a16:creationId xmlns:a16="http://schemas.microsoft.com/office/drawing/2014/main" id="{5C1E5431-6EC1-4D37-8A7B-134313190A20}"/>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60E98013-E146-4BAC-9736-7DFDACCCBE29}"/>
              </a:ext>
            </a:extLst>
          </p:cNvPr>
          <p:cNvSpPr>
            <a:spLocks noGrp="1"/>
          </p:cNvSpPr>
          <p:nvPr>
            <p:ph type="sldNum" sz="quarter" idx="12"/>
          </p:nvPr>
        </p:nvSpPr>
        <p:spPr/>
        <p:txBody>
          <a:bodyPr/>
          <a:lstStyle/>
          <a:p>
            <a:fld id="{B6F15528-21DE-4FAA-801E-634DDDAF4B2B}" type="slidenum">
              <a:rPr lang="en-US" smtClean="0"/>
              <a:pPr/>
              <a:t>138</a:t>
            </a:fld>
            <a:endParaRPr lang="en-US"/>
          </a:p>
        </p:txBody>
      </p:sp>
      <p:graphicFrame>
        <p:nvGraphicFramePr>
          <p:cNvPr id="8" name="Table 8">
            <a:extLst>
              <a:ext uri="{FF2B5EF4-FFF2-40B4-BE49-F238E27FC236}">
                <a16:creationId xmlns:a16="http://schemas.microsoft.com/office/drawing/2014/main" id="{1456E760-BA68-4F72-A06B-FEBFC0BF883B}"/>
              </a:ext>
            </a:extLst>
          </p:cNvPr>
          <p:cNvGraphicFramePr>
            <a:graphicFrameLocks noGrp="1"/>
          </p:cNvGraphicFramePr>
          <p:nvPr>
            <p:extLst>
              <p:ext uri="{D42A27DB-BD31-4B8C-83A1-F6EECF244321}">
                <p14:modId xmlns:p14="http://schemas.microsoft.com/office/powerpoint/2010/main" val="3490880349"/>
              </p:ext>
            </p:extLst>
          </p:nvPr>
        </p:nvGraphicFramePr>
        <p:xfrm>
          <a:off x="0" y="2936240"/>
          <a:ext cx="9144000" cy="2702560"/>
        </p:xfrm>
        <a:graphic>
          <a:graphicData uri="http://schemas.openxmlformats.org/drawingml/2006/table">
            <a:tbl>
              <a:tblPr firstRow="1" bandRow="1">
                <a:tableStyleId>{5C22544A-7EE6-4342-B048-85BDC9FD1C3A}</a:tableStyleId>
              </a:tblPr>
              <a:tblGrid>
                <a:gridCol w="4572000">
                  <a:extLst>
                    <a:ext uri="{9D8B030D-6E8A-4147-A177-3AD203B41FA5}">
                      <a16:colId xmlns:a16="http://schemas.microsoft.com/office/drawing/2014/main" val="2248791917"/>
                    </a:ext>
                  </a:extLst>
                </a:gridCol>
                <a:gridCol w="4572000">
                  <a:extLst>
                    <a:ext uri="{9D8B030D-6E8A-4147-A177-3AD203B41FA5}">
                      <a16:colId xmlns:a16="http://schemas.microsoft.com/office/drawing/2014/main" val="1208133611"/>
                    </a:ext>
                  </a:extLst>
                </a:gridCol>
              </a:tblGrid>
              <a:tr h="675640">
                <a:tc>
                  <a:txBody>
                    <a:bodyPr/>
                    <a:lstStyle/>
                    <a:p>
                      <a:pPr algn="ctr"/>
                      <a:r>
                        <a:rPr lang="en-US" dirty="0" err="1"/>
                        <a:t>ta:marai</a:t>
                      </a:r>
                      <a:endParaRPr lang="en-IN" dirty="0"/>
                    </a:p>
                  </a:txBody>
                  <a:tcPr/>
                </a:tc>
                <a:tc>
                  <a:txBody>
                    <a:bodyPr/>
                    <a:lstStyle/>
                    <a:p>
                      <a:pPr algn="ctr"/>
                      <a:r>
                        <a:rPr lang="en-US" dirty="0" err="1"/>
                        <a:t>pu</a:t>
                      </a:r>
                      <a:r>
                        <a:rPr lang="en-US" dirty="0"/>
                        <a:t>:</a:t>
                      </a:r>
                    </a:p>
                  </a:txBody>
                  <a:tcPr/>
                </a:tc>
                <a:extLst>
                  <a:ext uri="{0D108BD9-81ED-4DB2-BD59-A6C34878D82A}">
                    <a16:rowId xmlns:a16="http://schemas.microsoft.com/office/drawing/2014/main" val="2493266906"/>
                  </a:ext>
                </a:extLst>
              </a:tr>
              <a:tr h="675640">
                <a:tc>
                  <a:txBody>
                    <a:bodyPr/>
                    <a:lstStyle/>
                    <a:p>
                      <a:pPr algn="ctr"/>
                      <a:r>
                        <a:rPr lang="en-US" dirty="0" err="1"/>
                        <a:t>pittaL:ai</a:t>
                      </a:r>
                      <a:endParaRPr lang="en-IN" dirty="0"/>
                    </a:p>
                  </a:txBody>
                  <a:tcPr/>
                </a:tc>
                <a:tc>
                  <a:txBody>
                    <a:bodyPr/>
                    <a:lstStyle/>
                    <a:p>
                      <a:pPr algn="ctr"/>
                      <a:r>
                        <a:rPr lang="en-US" dirty="0" err="1"/>
                        <a:t>ulo:kam</a:t>
                      </a:r>
                      <a:endParaRPr lang="en-IN" dirty="0"/>
                    </a:p>
                  </a:txBody>
                  <a:tcPr/>
                </a:tc>
                <a:extLst>
                  <a:ext uri="{0D108BD9-81ED-4DB2-BD59-A6C34878D82A}">
                    <a16:rowId xmlns:a16="http://schemas.microsoft.com/office/drawing/2014/main" val="3651015313"/>
                  </a:ext>
                </a:extLst>
              </a:tr>
              <a:tr h="675640">
                <a:tc>
                  <a:txBody>
                    <a:bodyPr/>
                    <a:lstStyle/>
                    <a:p>
                      <a:pPr algn="ctr"/>
                      <a:r>
                        <a:rPr lang="en-US" dirty="0" err="1"/>
                        <a:t>te:kku</a:t>
                      </a:r>
                      <a:endParaRPr lang="en-IN" dirty="0"/>
                    </a:p>
                  </a:txBody>
                  <a:tcPr/>
                </a:tc>
                <a:tc>
                  <a:txBody>
                    <a:bodyPr/>
                    <a:lstStyle/>
                    <a:p>
                      <a:pPr algn="ctr"/>
                      <a:r>
                        <a:rPr lang="en-US" dirty="0" err="1"/>
                        <a:t>maram</a:t>
                      </a:r>
                      <a:endParaRPr lang="en-IN" dirty="0"/>
                    </a:p>
                  </a:txBody>
                  <a:tcPr/>
                </a:tc>
                <a:extLst>
                  <a:ext uri="{0D108BD9-81ED-4DB2-BD59-A6C34878D82A}">
                    <a16:rowId xmlns:a16="http://schemas.microsoft.com/office/drawing/2014/main" val="945926130"/>
                  </a:ext>
                </a:extLst>
              </a:tr>
              <a:tr h="675640">
                <a:tc>
                  <a:txBody>
                    <a:bodyPr/>
                    <a:lstStyle/>
                    <a:p>
                      <a:pPr algn="ctr"/>
                      <a:r>
                        <a:rPr lang="en-US" dirty="0" err="1"/>
                        <a:t>Pacu</a:t>
                      </a:r>
                      <a:endParaRPr lang="en-IN" dirty="0"/>
                    </a:p>
                  </a:txBody>
                  <a:tcPr/>
                </a:tc>
                <a:tc>
                  <a:txBody>
                    <a:bodyPr/>
                    <a:lstStyle/>
                    <a:p>
                      <a:pPr algn="ctr"/>
                      <a:r>
                        <a:rPr lang="en-US" dirty="0" err="1"/>
                        <a:t>vi:TTu</a:t>
                      </a:r>
                      <a:r>
                        <a:rPr lang="en-US" dirty="0"/>
                        <a:t> </a:t>
                      </a:r>
                      <a:r>
                        <a:rPr lang="en-US" dirty="0" err="1"/>
                        <a:t>vilangu</a:t>
                      </a:r>
                      <a:endParaRPr lang="en-IN" dirty="0"/>
                    </a:p>
                  </a:txBody>
                  <a:tcPr/>
                </a:tc>
                <a:extLst>
                  <a:ext uri="{0D108BD9-81ED-4DB2-BD59-A6C34878D82A}">
                    <a16:rowId xmlns:a16="http://schemas.microsoft.com/office/drawing/2014/main" val="586779358"/>
                  </a:ext>
                </a:extLst>
              </a:tr>
            </a:tbl>
          </a:graphicData>
        </a:graphic>
      </p:graphicFrame>
    </p:spTree>
    <p:extLst>
      <p:ext uri="{BB962C8B-B14F-4D97-AF65-F5344CB8AC3E}">
        <p14:creationId xmlns:p14="http://schemas.microsoft.com/office/powerpoint/2010/main" val="2593756268"/>
      </p:ext>
    </p:extLst>
  </p:cSld>
  <p:clrMapOvr>
    <a:masterClrMapping/>
  </p:clrMapOvr>
  <p:transition spd="slow">
    <p:diamond/>
  </p:transition>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675D6-7B64-463D-86D2-201594EBD217}"/>
              </a:ext>
            </a:extLst>
          </p:cNvPr>
          <p:cNvSpPr>
            <a:spLocks noGrp="1"/>
          </p:cNvSpPr>
          <p:nvPr>
            <p:ph type="title"/>
          </p:nvPr>
        </p:nvSpPr>
        <p:spPr>
          <a:xfrm>
            <a:off x="474133" y="0"/>
            <a:ext cx="8229600" cy="1143000"/>
          </a:xfrm>
        </p:spPr>
        <p:txBody>
          <a:bodyPr/>
          <a:lstStyle/>
          <a:p>
            <a:pPr algn="ctr"/>
            <a:r>
              <a:rPr lang="en-US" dirty="0"/>
              <a:t>Part-Whole Relation</a:t>
            </a:r>
            <a:endParaRPr lang="en-IN" dirty="0"/>
          </a:p>
        </p:txBody>
      </p:sp>
      <p:sp>
        <p:nvSpPr>
          <p:cNvPr id="3" name="Content Placeholder 2">
            <a:extLst>
              <a:ext uri="{FF2B5EF4-FFF2-40B4-BE49-F238E27FC236}">
                <a16:creationId xmlns:a16="http://schemas.microsoft.com/office/drawing/2014/main" id="{0D7AC2C5-498F-4861-9FB0-60B45D699EE9}"/>
              </a:ext>
            </a:extLst>
          </p:cNvPr>
          <p:cNvSpPr>
            <a:spLocks noGrp="1"/>
          </p:cNvSpPr>
          <p:nvPr>
            <p:ph idx="1"/>
          </p:nvPr>
        </p:nvSpPr>
        <p:spPr>
          <a:xfrm>
            <a:off x="0" y="1142999"/>
            <a:ext cx="9144000" cy="5578475"/>
          </a:xfrm>
        </p:spPr>
        <p:txBody>
          <a:bodyPr>
            <a:normAutofit lnSpcReduction="10000"/>
          </a:bodyPr>
          <a:lstStyle/>
          <a:p>
            <a:pPr algn="just"/>
            <a:r>
              <a:rPr lang="en-US" dirty="0"/>
              <a:t>Part-whole relation is a hierarchical relation different from hyponymy. Like hyponymy, part-whole relation also plays a major role in ordering the hierarchical structure of the vocabulary of a language. </a:t>
            </a:r>
          </a:p>
          <a:p>
            <a:pPr algn="just"/>
            <a:r>
              <a:rPr lang="en-US" dirty="0"/>
              <a:t>Both in the case of hyponymy and part-whole relation a number lexemes are included in the meaning of one lexeme. </a:t>
            </a:r>
          </a:p>
          <a:p>
            <a:pPr algn="just"/>
            <a:r>
              <a:rPr lang="en-US" dirty="0"/>
              <a:t>As in the meaning of the superordinate  flower, the meaning of the lexemes rose, tulip, lotus, jasmine etc., are included.</a:t>
            </a:r>
          </a:p>
          <a:p>
            <a:pPr algn="just"/>
            <a:r>
              <a:rPr lang="en-US" dirty="0"/>
              <a:t>The meaning of body, the meanings of the lexemes head, hand, arm, leg etc., are included. </a:t>
            </a:r>
          </a:p>
          <a:p>
            <a:pPr algn="just"/>
            <a:r>
              <a:rPr lang="en-US" dirty="0"/>
              <a:t>The difference is hyponymy is a ‘</a:t>
            </a:r>
            <a:r>
              <a:rPr lang="en-US" b="1" dirty="0">
                <a:solidFill>
                  <a:srgbClr val="FF0000"/>
                </a:solidFill>
              </a:rPr>
              <a:t>kind of relation</a:t>
            </a:r>
            <a:r>
              <a:rPr lang="en-US" dirty="0"/>
              <a:t>’, whereas part-whole relation is a ‘</a:t>
            </a:r>
            <a:r>
              <a:rPr lang="en-US" b="1" dirty="0">
                <a:solidFill>
                  <a:srgbClr val="FF0000"/>
                </a:solidFill>
              </a:rPr>
              <a:t>part of relation</a:t>
            </a:r>
            <a:r>
              <a:rPr lang="en-US" dirty="0"/>
              <a:t>’ .</a:t>
            </a:r>
          </a:p>
          <a:p>
            <a:pPr algn="just"/>
            <a:r>
              <a:rPr lang="en-US" dirty="0"/>
              <a:t>We can say Lotus is a kind of flower, but not Arm is a kind of body. </a:t>
            </a:r>
          </a:p>
          <a:p>
            <a:endParaRPr lang="en-IN" dirty="0"/>
          </a:p>
        </p:txBody>
      </p:sp>
      <p:sp>
        <p:nvSpPr>
          <p:cNvPr id="4" name="Footer Placeholder 3">
            <a:extLst>
              <a:ext uri="{FF2B5EF4-FFF2-40B4-BE49-F238E27FC236}">
                <a16:creationId xmlns:a16="http://schemas.microsoft.com/office/drawing/2014/main" id="{C3904637-5CA2-4911-93E2-5FE04B1E581A}"/>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5946C70A-2A5B-4BC1-BBF5-10FB9A16C3FE}"/>
              </a:ext>
            </a:extLst>
          </p:cNvPr>
          <p:cNvSpPr>
            <a:spLocks noGrp="1"/>
          </p:cNvSpPr>
          <p:nvPr>
            <p:ph type="sldNum" sz="quarter" idx="12"/>
          </p:nvPr>
        </p:nvSpPr>
        <p:spPr/>
        <p:txBody>
          <a:bodyPr/>
          <a:lstStyle/>
          <a:p>
            <a:fld id="{B6F15528-21DE-4FAA-801E-634DDDAF4B2B}" type="slidenum">
              <a:rPr lang="en-US" smtClean="0"/>
              <a:pPr/>
              <a:t>139</a:t>
            </a:fld>
            <a:endParaRPr lang="en-US"/>
          </a:p>
        </p:txBody>
      </p:sp>
    </p:spTree>
    <p:extLst>
      <p:ext uri="{BB962C8B-B14F-4D97-AF65-F5344CB8AC3E}">
        <p14:creationId xmlns:p14="http://schemas.microsoft.com/office/powerpoint/2010/main" val="4184835151"/>
      </p:ext>
    </p:extLst>
  </p:cSld>
  <p:clrMapOvr>
    <a:masterClrMapping/>
  </p:clrMapOvr>
  <p:transition spd="slow">
    <p:diamon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D55EF-F281-4017-AE02-85ABD48E7AC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D927D113-FE99-4522-BC8D-D21A15DBA89F}"/>
              </a:ext>
            </a:extLst>
          </p:cNvPr>
          <p:cNvSpPr>
            <a:spLocks noGrp="1"/>
          </p:cNvSpPr>
          <p:nvPr>
            <p:ph idx="1"/>
          </p:nvPr>
        </p:nvSpPr>
        <p:spPr/>
        <p:txBody>
          <a:bodyPr/>
          <a:lstStyle/>
          <a:p>
            <a:endParaRPr lang="en-IN"/>
          </a:p>
        </p:txBody>
      </p:sp>
      <p:sp>
        <p:nvSpPr>
          <p:cNvPr id="4" name="Footer Placeholder 3">
            <a:extLst>
              <a:ext uri="{FF2B5EF4-FFF2-40B4-BE49-F238E27FC236}">
                <a16:creationId xmlns:a16="http://schemas.microsoft.com/office/drawing/2014/main" id="{0664F706-2BCF-477C-A20F-A693B0817D4D}"/>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C81B3B8B-5C05-40CB-87AF-AE60ACCD23BF}"/>
              </a:ext>
            </a:extLst>
          </p:cNvPr>
          <p:cNvSpPr>
            <a:spLocks noGrp="1"/>
          </p:cNvSpPr>
          <p:nvPr>
            <p:ph type="sldNum" sz="quarter" idx="12"/>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3386844404"/>
      </p:ext>
    </p:extLst>
  </p:cSld>
  <p:clrMapOvr>
    <a:masterClrMapping/>
  </p:clrMapOvr>
  <p:transition spd="slow">
    <p:diamond/>
  </p:transition>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3035D4A-9624-43CE-9E2D-4D7AA1AAE371}"/>
              </a:ext>
            </a:extLst>
          </p:cNvPr>
          <p:cNvSpPr>
            <a:spLocks noGrp="1"/>
          </p:cNvSpPr>
          <p:nvPr>
            <p:ph idx="1"/>
          </p:nvPr>
        </p:nvSpPr>
        <p:spPr>
          <a:xfrm>
            <a:off x="0" y="136525"/>
            <a:ext cx="9144000" cy="6721475"/>
          </a:xfrm>
        </p:spPr>
        <p:txBody>
          <a:bodyPr>
            <a:normAutofit/>
          </a:bodyPr>
          <a:lstStyle/>
          <a:p>
            <a:pPr algn="just"/>
            <a:r>
              <a:rPr lang="en-US" dirty="0"/>
              <a:t>Part-whole relation is refer to a part of relation from the whole structure. The part-whole relation is also called ‘</a:t>
            </a:r>
            <a:r>
              <a:rPr lang="en-US" b="1" dirty="0" err="1">
                <a:solidFill>
                  <a:srgbClr val="FF0000"/>
                </a:solidFill>
                <a:latin typeface="Aharoni" pitchFamily="2" charset="-79"/>
                <a:cs typeface="Aharoni" pitchFamily="2" charset="-79"/>
              </a:rPr>
              <a:t>Partonymy</a:t>
            </a:r>
            <a:r>
              <a:rPr lang="en-US" dirty="0">
                <a:latin typeface="Aharoni" pitchFamily="2" charset="-79"/>
                <a:cs typeface="Aharoni" pitchFamily="2" charset="-79"/>
              </a:rPr>
              <a:t>’ </a:t>
            </a:r>
            <a:r>
              <a:rPr lang="en-US" dirty="0"/>
              <a:t>or ‘</a:t>
            </a:r>
            <a:r>
              <a:rPr lang="en-US" b="1" dirty="0">
                <a:solidFill>
                  <a:srgbClr val="FF0000"/>
                </a:solidFill>
                <a:latin typeface="Aharoni" pitchFamily="2" charset="-79"/>
                <a:cs typeface="Aharoni" pitchFamily="2" charset="-79"/>
              </a:rPr>
              <a:t>Meronymy</a:t>
            </a:r>
            <a:r>
              <a:rPr lang="en-US" dirty="0"/>
              <a:t>’. </a:t>
            </a:r>
          </a:p>
          <a:p>
            <a:pPr algn="just"/>
            <a:r>
              <a:rPr lang="en-US" dirty="0"/>
              <a:t>For example </a:t>
            </a:r>
          </a:p>
          <a:p>
            <a:pPr lvl="2" algn="just"/>
            <a:r>
              <a:rPr lang="en-US" dirty="0"/>
              <a:t>Hand is a part of the body</a:t>
            </a:r>
          </a:p>
          <a:p>
            <a:pPr lvl="2" algn="just"/>
            <a:r>
              <a:rPr lang="en-US" dirty="0"/>
              <a:t>Wheel is the part of the cycle</a:t>
            </a:r>
          </a:p>
          <a:p>
            <a:pPr lvl="2" algn="just"/>
            <a:r>
              <a:rPr lang="en-US" dirty="0"/>
              <a:t>Room is the part of the house</a:t>
            </a:r>
          </a:p>
          <a:p>
            <a:pPr algn="just"/>
            <a:r>
              <a:rPr lang="en-US" dirty="0"/>
              <a:t>The lexemes denoting the parts are called </a:t>
            </a:r>
            <a:r>
              <a:rPr lang="en-US" b="1" dirty="0">
                <a:solidFill>
                  <a:srgbClr val="FF0000"/>
                </a:solidFill>
              </a:rPr>
              <a:t>meronymy</a:t>
            </a:r>
            <a:r>
              <a:rPr lang="en-US" dirty="0"/>
              <a:t> and the one denoting the whole is called </a:t>
            </a:r>
            <a:r>
              <a:rPr lang="en-US" b="1" dirty="0" err="1">
                <a:solidFill>
                  <a:srgbClr val="FF0000"/>
                </a:solidFill>
              </a:rPr>
              <a:t>holonym</a:t>
            </a:r>
            <a:r>
              <a:rPr lang="en-US" dirty="0"/>
              <a:t>. </a:t>
            </a:r>
          </a:p>
          <a:p>
            <a:pPr lvl="1" algn="just"/>
            <a:r>
              <a:rPr lang="en-US" dirty="0"/>
              <a:t>Hand, arm, head, ear, nose </a:t>
            </a:r>
            <a:r>
              <a:rPr lang="en-US" dirty="0" err="1"/>
              <a:t>etc</a:t>
            </a:r>
            <a:r>
              <a:rPr lang="en-US" dirty="0"/>
              <a:t> are meronyms included under body which is </a:t>
            </a:r>
            <a:r>
              <a:rPr lang="en-US" b="1" dirty="0" err="1">
                <a:solidFill>
                  <a:srgbClr val="FF0000"/>
                </a:solidFill>
              </a:rPr>
              <a:t>holonym</a:t>
            </a:r>
            <a:r>
              <a:rPr lang="en-US" b="1" dirty="0">
                <a:solidFill>
                  <a:srgbClr val="FF0000"/>
                </a:solidFill>
              </a:rPr>
              <a:t>.   </a:t>
            </a:r>
          </a:p>
          <a:p>
            <a:pPr marL="0" indent="0">
              <a:buNone/>
            </a:pPr>
            <a:endParaRPr lang="en-IN" dirty="0"/>
          </a:p>
        </p:txBody>
      </p:sp>
      <p:sp>
        <p:nvSpPr>
          <p:cNvPr id="4" name="Footer Placeholder 3">
            <a:extLst>
              <a:ext uri="{FF2B5EF4-FFF2-40B4-BE49-F238E27FC236}">
                <a16:creationId xmlns:a16="http://schemas.microsoft.com/office/drawing/2014/main" id="{FD5A1140-84D6-4F1A-BE40-4793FD595F4F}"/>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B6E4AD39-B95E-44FB-AD66-0CC9AD5693F6}"/>
              </a:ext>
            </a:extLst>
          </p:cNvPr>
          <p:cNvSpPr>
            <a:spLocks noGrp="1"/>
          </p:cNvSpPr>
          <p:nvPr>
            <p:ph type="sldNum" sz="quarter" idx="12"/>
          </p:nvPr>
        </p:nvSpPr>
        <p:spPr/>
        <p:txBody>
          <a:bodyPr/>
          <a:lstStyle/>
          <a:p>
            <a:fld id="{B6F15528-21DE-4FAA-801E-634DDDAF4B2B}" type="slidenum">
              <a:rPr lang="en-US" smtClean="0"/>
              <a:pPr/>
              <a:t>140</a:t>
            </a:fld>
            <a:endParaRPr lang="en-US"/>
          </a:p>
        </p:txBody>
      </p:sp>
    </p:spTree>
    <p:extLst>
      <p:ext uri="{BB962C8B-B14F-4D97-AF65-F5344CB8AC3E}">
        <p14:creationId xmlns:p14="http://schemas.microsoft.com/office/powerpoint/2010/main" val="2214615413"/>
      </p:ext>
    </p:extLst>
  </p:cSld>
  <p:clrMapOvr>
    <a:masterClrMapping/>
  </p:clrMapOvr>
  <p:transition spd="slow">
    <p:diamond/>
  </p:transition>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82462-B18B-442F-AF69-0965BCABB57E}"/>
              </a:ext>
            </a:extLst>
          </p:cNvPr>
          <p:cNvSpPr>
            <a:spLocks noGrp="1"/>
          </p:cNvSpPr>
          <p:nvPr>
            <p:ph type="title"/>
          </p:nvPr>
        </p:nvSpPr>
        <p:spPr/>
        <p:txBody>
          <a:bodyPr/>
          <a:lstStyle/>
          <a:p>
            <a:pPr algn="ctr"/>
            <a:r>
              <a:rPr lang="en-IN" dirty="0"/>
              <a:t>Reference</a:t>
            </a:r>
          </a:p>
        </p:txBody>
      </p:sp>
      <p:sp>
        <p:nvSpPr>
          <p:cNvPr id="3" name="Content Placeholder 2">
            <a:extLst>
              <a:ext uri="{FF2B5EF4-FFF2-40B4-BE49-F238E27FC236}">
                <a16:creationId xmlns:a16="http://schemas.microsoft.com/office/drawing/2014/main" id="{74211528-BFD8-4B22-A561-562425D61B4A}"/>
              </a:ext>
            </a:extLst>
          </p:cNvPr>
          <p:cNvSpPr>
            <a:spLocks noGrp="1"/>
          </p:cNvSpPr>
          <p:nvPr>
            <p:ph idx="1"/>
          </p:nvPr>
        </p:nvSpPr>
        <p:spPr/>
        <p:txBody>
          <a:bodyPr/>
          <a:lstStyle/>
          <a:p>
            <a:pPr>
              <a:buFont typeface="Wingdings" panose="05000000000000000000" pitchFamily="2" charset="2"/>
              <a:buChar char="Ø"/>
            </a:pPr>
            <a:r>
              <a:rPr lang="en-IN" dirty="0"/>
              <a:t>Cruse, D.A. 1986, Lexical Semantics, Cambridge University Press, Cambridge.</a:t>
            </a:r>
          </a:p>
          <a:p>
            <a:pPr>
              <a:buFont typeface="Wingdings" panose="05000000000000000000" pitchFamily="2" charset="2"/>
              <a:buChar char="Ø"/>
            </a:pPr>
            <a:r>
              <a:rPr lang="en-IN" dirty="0"/>
              <a:t>Leech, G. 1981, Semantics, Penguin Books, England.</a:t>
            </a:r>
          </a:p>
          <a:p>
            <a:pPr>
              <a:buFont typeface="Wingdings" panose="05000000000000000000" pitchFamily="2" charset="2"/>
              <a:buChar char="Ø"/>
            </a:pPr>
            <a:r>
              <a:rPr lang="en-IN" dirty="0"/>
              <a:t>Palmer, F.R. 1981, Semantics, Cambridge University Press, Cambridge.</a:t>
            </a:r>
          </a:p>
          <a:p>
            <a:pPr>
              <a:buFont typeface="Wingdings" panose="05000000000000000000" pitchFamily="2" charset="2"/>
              <a:buChar char="Ø"/>
            </a:pPr>
            <a:r>
              <a:rPr lang="en-IN" dirty="0"/>
              <a:t>Kluwer. Saeed, John. 1997, Semantic. London: Blackwell. </a:t>
            </a:r>
          </a:p>
          <a:p>
            <a:pPr>
              <a:buFont typeface="Wingdings" panose="05000000000000000000" pitchFamily="2" charset="2"/>
              <a:buChar char="Ø"/>
            </a:pPr>
            <a:r>
              <a:rPr lang="en-IN" dirty="0"/>
              <a:t>Ullmann, S. 1962, Semantics: An Introduction to the science of meaning, Blackwell, Oxford. </a:t>
            </a:r>
          </a:p>
          <a:p>
            <a:endParaRPr lang="en-IN" dirty="0"/>
          </a:p>
        </p:txBody>
      </p:sp>
      <p:sp>
        <p:nvSpPr>
          <p:cNvPr id="4" name="Footer Placeholder 3">
            <a:extLst>
              <a:ext uri="{FF2B5EF4-FFF2-40B4-BE49-F238E27FC236}">
                <a16:creationId xmlns:a16="http://schemas.microsoft.com/office/drawing/2014/main" id="{CBC43D3E-9004-44B1-85A1-DB0B51DC5AF5}"/>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C545FFA9-3DD5-4164-83DA-9E5CB20B51FC}"/>
              </a:ext>
            </a:extLst>
          </p:cNvPr>
          <p:cNvSpPr>
            <a:spLocks noGrp="1"/>
          </p:cNvSpPr>
          <p:nvPr>
            <p:ph type="sldNum" sz="quarter" idx="12"/>
          </p:nvPr>
        </p:nvSpPr>
        <p:spPr/>
        <p:txBody>
          <a:bodyPr/>
          <a:lstStyle/>
          <a:p>
            <a:fld id="{B6F15528-21DE-4FAA-801E-634DDDAF4B2B}" type="slidenum">
              <a:rPr lang="en-US" smtClean="0"/>
              <a:pPr/>
              <a:t>141</a:t>
            </a:fld>
            <a:endParaRPr lang="en-US"/>
          </a:p>
        </p:txBody>
      </p:sp>
    </p:spTree>
    <p:extLst>
      <p:ext uri="{BB962C8B-B14F-4D97-AF65-F5344CB8AC3E}">
        <p14:creationId xmlns:p14="http://schemas.microsoft.com/office/powerpoint/2010/main" val="1981090394"/>
      </p:ext>
    </p:extLst>
  </p:cSld>
  <p:clrMapOvr>
    <a:masterClrMapping/>
  </p:clrMapOvr>
  <p:transition spd="slow">
    <p:diamond/>
  </p:transition>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BDE0F-E44F-44B1-82B2-275146E3588C}"/>
              </a:ext>
            </a:extLst>
          </p:cNvPr>
          <p:cNvSpPr>
            <a:spLocks noGrp="1"/>
          </p:cNvSpPr>
          <p:nvPr>
            <p:ph type="title"/>
          </p:nvPr>
        </p:nvSpPr>
        <p:spPr>
          <a:xfrm>
            <a:off x="482600" y="60325"/>
            <a:ext cx="8229600" cy="1143000"/>
          </a:xfrm>
        </p:spPr>
        <p:txBody>
          <a:bodyPr/>
          <a:lstStyle/>
          <a:p>
            <a:pPr algn="ctr"/>
            <a:r>
              <a:rPr lang="en-IN" b="1" dirty="0"/>
              <a:t>Unit-IV: Change of meaning</a:t>
            </a:r>
            <a:endParaRPr lang="en-IN" dirty="0"/>
          </a:p>
        </p:txBody>
      </p:sp>
      <p:sp>
        <p:nvSpPr>
          <p:cNvPr id="3" name="Content Placeholder 2">
            <a:extLst>
              <a:ext uri="{FF2B5EF4-FFF2-40B4-BE49-F238E27FC236}">
                <a16:creationId xmlns:a16="http://schemas.microsoft.com/office/drawing/2014/main" id="{E5C15CAE-9913-4F46-B2E1-11AB35F3CB39}"/>
              </a:ext>
            </a:extLst>
          </p:cNvPr>
          <p:cNvSpPr>
            <a:spLocks noGrp="1"/>
          </p:cNvSpPr>
          <p:nvPr>
            <p:ph idx="1"/>
          </p:nvPr>
        </p:nvSpPr>
        <p:spPr>
          <a:xfrm>
            <a:off x="0" y="1203325"/>
            <a:ext cx="9144000" cy="5518150"/>
          </a:xfrm>
        </p:spPr>
        <p:txBody>
          <a:bodyPr/>
          <a:lstStyle/>
          <a:p>
            <a:pPr algn="just">
              <a:buNone/>
            </a:pPr>
            <a:r>
              <a:rPr lang="en-US" dirty="0"/>
              <a:t>There are 5000 distinct human languages in the world. Historical Linguistics is one of the main branch of linguistics that focuses on the inter connections between different languages in the world and or their development. Further it investigates how languages gradually develop and change through and how cultural contact between speakers can influence . </a:t>
            </a:r>
          </a:p>
          <a:p>
            <a:pPr algn="just">
              <a:buNone/>
            </a:pPr>
            <a:endParaRPr lang="en-US" dirty="0"/>
          </a:p>
          <a:p>
            <a:pPr algn="just">
              <a:buNone/>
            </a:pPr>
            <a:r>
              <a:rPr lang="en-US" dirty="0"/>
              <a:t>	So the area of semantics which investigates the processes of language change which attempts to identify with its meaning.</a:t>
            </a:r>
          </a:p>
          <a:p>
            <a:pPr marL="0" indent="0">
              <a:buNone/>
            </a:pPr>
            <a:endParaRPr lang="en-IN" dirty="0"/>
          </a:p>
        </p:txBody>
      </p:sp>
      <p:sp>
        <p:nvSpPr>
          <p:cNvPr id="4" name="Footer Placeholder 3">
            <a:extLst>
              <a:ext uri="{FF2B5EF4-FFF2-40B4-BE49-F238E27FC236}">
                <a16:creationId xmlns:a16="http://schemas.microsoft.com/office/drawing/2014/main" id="{DE1ABD1A-6BAE-42D4-B655-50AD6BB93C39}"/>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2D82B412-851F-4AE0-BA30-3692DA662AD3}"/>
              </a:ext>
            </a:extLst>
          </p:cNvPr>
          <p:cNvSpPr>
            <a:spLocks noGrp="1"/>
          </p:cNvSpPr>
          <p:nvPr>
            <p:ph type="sldNum" sz="quarter" idx="12"/>
          </p:nvPr>
        </p:nvSpPr>
        <p:spPr/>
        <p:txBody>
          <a:bodyPr/>
          <a:lstStyle/>
          <a:p>
            <a:fld id="{B6F15528-21DE-4FAA-801E-634DDDAF4B2B}" type="slidenum">
              <a:rPr lang="en-US" smtClean="0"/>
              <a:pPr/>
              <a:t>142</a:t>
            </a:fld>
            <a:endParaRPr lang="en-US"/>
          </a:p>
        </p:txBody>
      </p:sp>
    </p:spTree>
    <p:extLst>
      <p:ext uri="{BB962C8B-B14F-4D97-AF65-F5344CB8AC3E}">
        <p14:creationId xmlns:p14="http://schemas.microsoft.com/office/powerpoint/2010/main" val="2559526701"/>
      </p:ext>
    </p:extLst>
  </p:cSld>
  <p:clrMapOvr>
    <a:masterClrMapping/>
  </p:clrMapOvr>
  <p:transition spd="slow">
    <p:diamond/>
  </p:transition>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45E0B9-5ACB-48FC-8A3A-6791AFDDE743}"/>
              </a:ext>
            </a:extLst>
          </p:cNvPr>
          <p:cNvSpPr>
            <a:spLocks noGrp="1"/>
          </p:cNvSpPr>
          <p:nvPr>
            <p:ph idx="1"/>
          </p:nvPr>
        </p:nvSpPr>
        <p:spPr>
          <a:xfrm>
            <a:off x="0" y="-1"/>
            <a:ext cx="9144000" cy="6721475"/>
          </a:xfrm>
        </p:spPr>
        <p:txBody>
          <a:bodyPr>
            <a:normAutofit/>
          </a:bodyPr>
          <a:lstStyle/>
          <a:p>
            <a:pPr>
              <a:buNone/>
            </a:pPr>
            <a:r>
              <a:rPr lang="en-US" dirty="0"/>
              <a:t>Languages are  studied in its two aspects:</a:t>
            </a:r>
          </a:p>
          <a:p>
            <a:r>
              <a:rPr lang="en-US" dirty="0"/>
              <a:t>Synchronic aspects</a:t>
            </a:r>
          </a:p>
          <a:p>
            <a:r>
              <a:rPr lang="en-US" dirty="0"/>
              <a:t>Diachronic aspects</a:t>
            </a:r>
          </a:p>
          <a:p>
            <a:pPr lvl="1" algn="just"/>
            <a:r>
              <a:rPr lang="en-US" dirty="0"/>
              <a:t>The starting point of such a study is the clearly observed fact that languages change in time. The study of a language may be observed either with its structure or with its history. Change of meaning or semantic change is part of the broader area of diachronic linguistics. For example</a:t>
            </a:r>
          </a:p>
          <a:p>
            <a:pPr lvl="1" algn="just">
              <a:buNone/>
            </a:pPr>
            <a:r>
              <a:rPr lang="en-US" dirty="0"/>
              <a:t>Changes in phonological level: VL &gt; VD</a:t>
            </a:r>
          </a:p>
          <a:p>
            <a:pPr lvl="1" algn="just">
              <a:buNone/>
            </a:pPr>
            <a:r>
              <a:rPr lang="en-US" dirty="0"/>
              <a:t>Post nasal </a:t>
            </a:r>
            <a:r>
              <a:rPr lang="en-US" dirty="0" err="1"/>
              <a:t>vl</a:t>
            </a:r>
            <a:r>
              <a:rPr lang="en-US" dirty="0"/>
              <a:t> plosives in Dravidian.</a:t>
            </a:r>
          </a:p>
          <a:p>
            <a:pPr lvl="1" algn="just">
              <a:buNone/>
            </a:pPr>
            <a:r>
              <a:rPr lang="en-US" dirty="0"/>
              <a:t>Word level: </a:t>
            </a:r>
          </a:p>
          <a:p>
            <a:pPr lvl="1" algn="just">
              <a:buNone/>
            </a:pPr>
            <a:r>
              <a:rPr lang="en-US" dirty="0"/>
              <a:t>Old English:   </a:t>
            </a:r>
            <a:r>
              <a:rPr lang="en-US" dirty="0" err="1"/>
              <a:t>mu:s</a:t>
            </a:r>
            <a:r>
              <a:rPr lang="en-US" dirty="0"/>
              <a:t>; u:t; </a:t>
            </a:r>
            <a:r>
              <a:rPr lang="en-US" dirty="0" err="1"/>
              <a:t>suo</a:t>
            </a:r>
            <a:r>
              <a:rPr lang="en-US" dirty="0"/>
              <a:t> etc.</a:t>
            </a:r>
          </a:p>
          <a:p>
            <a:pPr lvl="1" algn="just">
              <a:buNone/>
            </a:pPr>
            <a:r>
              <a:rPr lang="en-US" dirty="0" err="1"/>
              <a:t>Mod.English</a:t>
            </a:r>
            <a:r>
              <a:rPr lang="en-US" dirty="0"/>
              <a:t>: mouse; out; south etc. </a:t>
            </a:r>
          </a:p>
          <a:p>
            <a:pPr marL="0" indent="0">
              <a:buNone/>
            </a:pPr>
            <a:endParaRPr lang="en-IN" dirty="0"/>
          </a:p>
        </p:txBody>
      </p:sp>
      <p:sp>
        <p:nvSpPr>
          <p:cNvPr id="4" name="Footer Placeholder 3">
            <a:extLst>
              <a:ext uri="{FF2B5EF4-FFF2-40B4-BE49-F238E27FC236}">
                <a16:creationId xmlns:a16="http://schemas.microsoft.com/office/drawing/2014/main" id="{1F54016C-1D3C-4C2F-BAC2-4EBA2279B4D8}"/>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B2C2981A-73DC-4729-BA9C-8BDE29BEE782}"/>
              </a:ext>
            </a:extLst>
          </p:cNvPr>
          <p:cNvSpPr>
            <a:spLocks noGrp="1"/>
          </p:cNvSpPr>
          <p:nvPr>
            <p:ph type="sldNum" sz="quarter" idx="12"/>
          </p:nvPr>
        </p:nvSpPr>
        <p:spPr/>
        <p:txBody>
          <a:bodyPr/>
          <a:lstStyle/>
          <a:p>
            <a:fld id="{B6F15528-21DE-4FAA-801E-634DDDAF4B2B}" type="slidenum">
              <a:rPr lang="en-US" smtClean="0"/>
              <a:pPr/>
              <a:t>143</a:t>
            </a:fld>
            <a:endParaRPr lang="en-US"/>
          </a:p>
        </p:txBody>
      </p:sp>
    </p:spTree>
    <p:extLst>
      <p:ext uri="{BB962C8B-B14F-4D97-AF65-F5344CB8AC3E}">
        <p14:creationId xmlns:p14="http://schemas.microsoft.com/office/powerpoint/2010/main" val="1634537602"/>
      </p:ext>
    </p:extLst>
  </p:cSld>
  <p:clrMapOvr>
    <a:masterClrMapping/>
  </p:clrMapOvr>
  <p:transition spd="slow">
    <p:diamond/>
  </p:transition>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8ADAAD-FE41-447D-9BB9-64520098F228}"/>
              </a:ext>
            </a:extLst>
          </p:cNvPr>
          <p:cNvSpPr>
            <a:spLocks noGrp="1"/>
          </p:cNvSpPr>
          <p:nvPr>
            <p:ph idx="1"/>
          </p:nvPr>
        </p:nvSpPr>
        <p:spPr>
          <a:xfrm>
            <a:off x="0" y="-1"/>
            <a:ext cx="9144000" cy="6721475"/>
          </a:xfrm>
        </p:spPr>
        <p:txBody>
          <a:bodyPr>
            <a:normAutofit/>
          </a:bodyPr>
          <a:lstStyle/>
          <a:p>
            <a:pPr>
              <a:buNone/>
            </a:pPr>
            <a:r>
              <a:rPr lang="en-US" dirty="0"/>
              <a:t>Semantic change:</a:t>
            </a:r>
          </a:p>
          <a:p>
            <a:pPr>
              <a:buNone/>
            </a:pPr>
            <a:endParaRPr lang="en-US" dirty="0"/>
          </a:p>
          <a:p>
            <a:pPr>
              <a:buNone/>
            </a:pPr>
            <a:r>
              <a:rPr lang="en-US" dirty="0" err="1"/>
              <a:t>Kalakam</a:t>
            </a:r>
            <a:r>
              <a:rPr lang="en-US" dirty="0"/>
              <a:t>	1. illegal group (O.T)</a:t>
            </a:r>
          </a:p>
          <a:p>
            <a:pPr>
              <a:buNone/>
            </a:pPr>
            <a:r>
              <a:rPr lang="en-US" dirty="0"/>
              <a:t>			 2. legal group (M.T)</a:t>
            </a:r>
          </a:p>
          <a:p>
            <a:pPr>
              <a:buNone/>
            </a:pPr>
            <a:endParaRPr lang="en-US" dirty="0"/>
          </a:p>
          <a:p>
            <a:pPr>
              <a:buNone/>
            </a:pPr>
            <a:r>
              <a:rPr lang="en-US" dirty="0" err="1"/>
              <a:t>Koil</a:t>
            </a:r>
            <a:r>
              <a:rPr lang="en-US" dirty="0"/>
              <a:t>		1. Palace and Temple (O.T)</a:t>
            </a:r>
          </a:p>
          <a:p>
            <a:pPr>
              <a:buNone/>
            </a:pPr>
            <a:r>
              <a:rPr lang="en-US" dirty="0"/>
              <a:t>			2. Temple (M.T)</a:t>
            </a:r>
          </a:p>
          <a:p>
            <a:pPr algn="just">
              <a:buNone/>
            </a:pPr>
            <a:r>
              <a:rPr lang="en-US" dirty="0"/>
              <a:t>	The written records of languages belonging to earlier periods and later periods we see change of meaning. Example in Eng.</a:t>
            </a:r>
          </a:p>
          <a:p>
            <a:pPr algn="just">
              <a:buNone/>
            </a:pPr>
            <a:r>
              <a:rPr lang="en-US" dirty="0"/>
              <a:t>	‘Bead’ – small ball with a hole put together on a string. But the original meaning was ‘prayer’ i.e. the English phrase count your beads means count your prayers. But in modern period the meaning is shifted to balls.  </a:t>
            </a:r>
            <a:endParaRPr lang="en-IN" dirty="0"/>
          </a:p>
          <a:p>
            <a:pPr marL="0" indent="0">
              <a:buNone/>
            </a:pPr>
            <a:endParaRPr lang="en-IN" dirty="0"/>
          </a:p>
        </p:txBody>
      </p:sp>
      <p:sp>
        <p:nvSpPr>
          <p:cNvPr id="4" name="Footer Placeholder 3">
            <a:extLst>
              <a:ext uri="{FF2B5EF4-FFF2-40B4-BE49-F238E27FC236}">
                <a16:creationId xmlns:a16="http://schemas.microsoft.com/office/drawing/2014/main" id="{A9BDA8A1-E7D8-4F11-8524-F275D9B4CE3D}"/>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53E617CC-A3A1-4BBB-886D-68A0ABE3E1C3}"/>
              </a:ext>
            </a:extLst>
          </p:cNvPr>
          <p:cNvSpPr>
            <a:spLocks noGrp="1"/>
          </p:cNvSpPr>
          <p:nvPr>
            <p:ph type="sldNum" sz="quarter" idx="12"/>
          </p:nvPr>
        </p:nvSpPr>
        <p:spPr/>
        <p:txBody>
          <a:bodyPr/>
          <a:lstStyle/>
          <a:p>
            <a:fld id="{B6F15528-21DE-4FAA-801E-634DDDAF4B2B}" type="slidenum">
              <a:rPr lang="en-US" smtClean="0"/>
              <a:pPr/>
              <a:t>144</a:t>
            </a:fld>
            <a:endParaRPr lang="en-US"/>
          </a:p>
        </p:txBody>
      </p:sp>
    </p:spTree>
    <p:extLst>
      <p:ext uri="{BB962C8B-B14F-4D97-AF65-F5344CB8AC3E}">
        <p14:creationId xmlns:p14="http://schemas.microsoft.com/office/powerpoint/2010/main" val="1795017814"/>
      </p:ext>
    </p:extLst>
  </p:cSld>
  <p:clrMapOvr>
    <a:masterClrMapping/>
  </p:clrMapOvr>
  <p:transition spd="slow">
    <p:diamond/>
  </p:transition>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03BBBB-7B29-465A-96A1-3C81B31BF305}"/>
              </a:ext>
            </a:extLst>
          </p:cNvPr>
          <p:cNvSpPr>
            <a:spLocks noGrp="1"/>
          </p:cNvSpPr>
          <p:nvPr>
            <p:ph idx="1"/>
          </p:nvPr>
        </p:nvSpPr>
        <p:spPr>
          <a:xfrm>
            <a:off x="0" y="0"/>
            <a:ext cx="9144000" cy="6356350"/>
          </a:xfrm>
        </p:spPr>
        <p:txBody>
          <a:bodyPr/>
          <a:lstStyle/>
          <a:p>
            <a:pPr marL="0" indent="0">
              <a:buNone/>
            </a:pPr>
            <a:r>
              <a:rPr lang="en-IN" dirty="0"/>
              <a:t>Common type of semantic change include the following:</a:t>
            </a:r>
          </a:p>
          <a:p>
            <a:r>
              <a:rPr lang="en-IN" dirty="0"/>
              <a:t>Amelioration</a:t>
            </a:r>
          </a:p>
          <a:p>
            <a:r>
              <a:rPr lang="en-IN" dirty="0"/>
              <a:t>Pejoration</a:t>
            </a:r>
          </a:p>
          <a:p>
            <a:r>
              <a:rPr lang="en-IN" dirty="0"/>
              <a:t>Broadening</a:t>
            </a:r>
          </a:p>
          <a:p>
            <a:r>
              <a:rPr lang="en-IN" dirty="0"/>
              <a:t>Narrowing</a:t>
            </a:r>
          </a:p>
          <a:p>
            <a:r>
              <a:rPr lang="en-IN" dirty="0"/>
              <a:t>Metaphor</a:t>
            </a:r>
          </a:p>
          <a:p>
            <a:r>
              <a:rPr lang="en-IN" dirty="0"/>
              <a:t>Metonymy</a:t>
            </a:r>
          </a:p>
          <a:p>
            <a:pPr marL="0" indent="0">
              <a:buNone/>
            </a:pPr>
            <a:endParaRPr lang="en-IN" dirty="0"/>
          </a:p>
        </p:txBody>
      </p:sp>
      <p:sp>
        <p:nvSpPr>
          <p:cNvPr id="4" name="Footer Placeholder 3">
            <a:extLst>
              <a:ext uri="{FF2B5EF4-FFF2-40B4-BE49-F238E27FC236}">
                <a16:creationId xmlns:a16="http://schemas.microsoft.com/office/drawing/2014/main" id="{5587951E-2EAF-40DE-9AA2-719AE335FEFB}"/>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ACDEE5AB-823A-40A5-A2C0-A6BEE4A747A3}"/>
              </a:ext>
            </a:extLst>
          </p:cNvPr>
          <p:cNvSpPr>
            <a:spLocks noGrp="1"/>
          </p:cNvSpPr>
          <p:nvPr>
            <p:ph type="sldNum" sz="quarter" idx="12"/>
          </p:nvPr>
        </p:nvSpPr>
        <p:spPr/>
        <p:txBody>
          <a:bodyPr/>
          <a:lstStyle/>
          <a:p>
            <a:fld id="{B6F15528-21DE-4FAA-801E-634DDDAF4B2B}" type="slidenum">
              <a:rPr lang="en-US" smtClean="0"/>
              <a:pPr/>
              <a:t>145</a:t>
            </a:fld>
            <a:endParaRPr lang="en-US"/>
          </a:p>
        </p:txBody>
      </p:sp>
    </p:spTree>
    <p:extLst>
      <p:ext uri="{BB962C8B-B14F-4D97-AF65-F5344CB8AC3E}">
        <p14:creationId xmlns:p14="http://schemas.microsoft.com/office/powerpoint/2010/main" val="1174540882"/>
      </p:ext>
    </p:extLst>
  </p:cSld>
  <p:clrMapOvr>
    <a:masterClrMapping/>
  </p:clrMapOvr>
  <p:transition spd="slow">
    <p:diamond/>
  </p:transition>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926BE-ECDF-407F-94CC-EC3A0BAB3574}"/>
              </a:ext>
            </a:extLst>
          </p:cNvPr>
          <p:cNvSpPr>
            <a:spLocks noGrp="1"/>
          </p:cNvSpPr>
          <p:nvPr>
            <p:ph type="title"/>
          </p:nvPr>
        </p:nvSpPr>
        <p:spPr>
          <a:xfrm>
            <a:off x="457200" y="33867"/>
            <a:ext cx="8229600" cy="1143000"/>
          </a:xfrm>
        </p:spPr>
        <p:txBody>
          <a:bodyPr/>
          <a:lstStyle/>
          <a:p>
            <a:pPr algn="ctr"/>
            <a:r>
              <a:rPr lang="en-IN" dirty="0"/>
              <a:t>Amelioration</a:t>
            </a:r>
          </a:p>
        </p:txBody>
      </p:sp>
      <p:sp>
        <p:nvSpPr>
          <p:cNvPr id="3" name="Content Placeholder 2">
            <a:extLst>
              <a:ext uri="{FF2B5EF4-FFF2-40B4-BE49-F238E27FC236}">
                <a16:creationId xmlns:a16="http://schemas.microsoft.com/office/drawing/2014/main" id="{A42E8F7A-3A54-44DF-BDDD-146AD03C05C8}"/>
              </a:ext>
            </a:extLst>
          </p:cNvPr>
          <p:cNvSpPr>
            <a:spLocks noGrp="1"/>
          </p:cNvSpPr>
          <p:nvPr>
            <p:ph idx="1"/>
          </p:nvPr>
        </p:nvSpPr>
        <p:spPr>
          <a:xfrm>
            <a:off x="0" y="1176867"/>
            <a:ext cx="9144000" cy="5544608"/>
          </a:xfrm>
        </p:spPr>
        <p:txBody>
          <a:bodyPr/>
          <a:lstStyle/>
          <a:p>
            <a:pPr marL="0" indent="0" algn="just">
              <a:buNone/>
            </a:pPr>
            <a:r>
              <a:rPr lang="en-IN" dirty="0"/>
              <a:t>Amelioration is a type of semantic change that occurs when a word’s meaning get betters or becomes more positive over time. </a:t>
            </a:r>
          </a:p>
          <a:p>
            <a:pPr marL="0" indent="0" algn="just">
              <a:buNone/>
            </a:pPr>
            <a:r>
              <a:rPr lang="en-IN" dirty="0"/>
              <a:t>The adjective </a:t>
            </a:r>
            <a:r>
              <a:rPr lang="en-IN" dirty="0">
                <a:solidFill>
                  <a:srgbClr val="FF0000"/>
                </a:solidFill>
              </a:rPr>
              <a:t>‘Pretty’ </a:t>
            </a:r>
            <a:r>
              <a:rPr lang="en-IN" dirty="0"/>
              <a:t>comes from OE </a:t>
            </a:r>
            <a:r>
              <a:rPr lang="en-IN" dirty="0">
                <a:solidFill>
                  <a:srgbClr val="FF0000"/>
                </a:solidFill>
              </a:rPr>
              <a:t>‘</a:t>
            </a:r>
            <a:r>
              <a:rPr lang="en-IN" dirty="0" err="1">
                <a:solidFill>
                  <a:srgbClr val="FF0000"/>
                </a:solidFill>
              </a:rPr>
              <a:t>prettig</a:t>
            </a:r>
            <a:r>
              <a:rPr lang="en-IN" dirty="0">
                <a:solidFill>
                  <a:srgbClr val="FF0000"/>
                </a:solidFill>
              </a:rPr>
              <a:t>’ </a:t>
            </a:r>
            <a:r>
              <a:rPr lang="en-IN" dirty="0"/>
              <a:t>which means </a:t>
            </a:r>
            <a:r>
              <a:rPr lang="en-IN" dirty="0">
                <a:solidFill>
                  <a:srgbClr val="FF0000"/>
                </a:solidFill>
              </a:rPr>
              <a:t>‘cunning</a:t>
            </a:r>
            <a:r>
              <a:rPr lang="en-IN" dirty="0"/>
              <a:t>. In the change from </a:t>
            </a:r>
            <a:r>
              <a:rPr lang="en-IN" dirty="0">
                <a:solidFill>
                  <a:srgbClr val="FF0000"/>
                </a:solidFill>
              </a:rPr>
              <a:t>OE </a:t>
            </a:r>
            <a:r>
              <a:rPr lang="en-IN" dirty="0"/>
              <a:t>to </a:t>
            </a:r>
            <a:r>
              <a:rPr lang="en-IN" dirty="0" err="1">
                <a:solidFill>
                  <a:srgbClr val="FF0000"/>
                </a:solidFill>
              </a:rPr>
              <a:t>Mi.E</a:t>
            </a:r>
            <a:r>
              <a:rPr lang="en-IN" dirty="0"/>
              <a:t>. ‘pretty had come to mean </a:t>
            </a:r>
            <a:r>
              <a:rPr lang="en-IN" dirty="0">
                <a:solidFill>
                  <a:srgbClr val="FF0000"/>
                </a:solidFill>
              </a:rPr>
              <a:t>‘manly or gallant’</a:t>
            </a:r>
            <a:r>
              <a:rPr lang="en-IN" dirty="0"/>
              <a:t>, and then it shifted to ‘</a:t>
            </a:r>
            <a:r>
              <a:rPr lang="en-IN" dirty="0">
                <a:solidFill>
                  <a:srgbClr val="FF0000"/>
                </a:solidFill>
              </a:rPr>
              <a:t>attractive</a:t>
            </a:r>
            <a:r>
              <a:rPr lang="en-IN" dirty="0"/>
              <a:t>’ and then mid 15</a:t>
            </a:r>
            <a:r>
              <a:rPr lang="en-IN" baseline="30000" dirty="0"/>
              <a:t>th</a:t>
            </a:r>
            <a:r>
              <a:rPr lang="en-IN" dirty="0"/>
              <a:t> cent. It came to mean </a:t>
            </a:r>
            <a:r>
              <a:rPr lang="en-IN" dirty="0">
                <a:solidFill>
                  <a:srgbClr val="FF0000"/>
                </a:solidFill>
              </a:rPr>
              <a:t>beautiful</a:t>
            </a:r>
            <a:r>
              <a:rPr lang="en-IN" dirty="0"/>
              <a:t>’.</a:t>
            </a:r>
          </a:p>
          <a:p>
            <a:pPr marL="0" indent="0">
              <a:buNone/>
            </a:pPr>
            <a:endParaRPr lang="en-IN" dirty="0"/>
          </a:p>
        </p:txBody>
      </p:sp>
      <p:sp>
        <p:nvSpPr>
          <p:cNvPr id="4" name="Footer Placeholder 3">
            <a:extLst>
              <a:ext uri="{FF2B5EF4-FFF2-40B4-BE49-F238E27FC236}">
                <a16:creationId xmlns:a16="http://schemas.microsoft.com/office/drawing/2014/main" id="{26E93701-DCA3-462A-A273-1109AD5A7544}"/>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6CF13AD0-0B27-4680-A52B-C95F1C8E5EB3}"/>
              </a:ext>
            </a:extLst>
          </p:cNvPr>
          <p:cNvSpPr>
            <a:spLocks noGrp="1"/>
          </p:cNvSpPr>
          <p:nvPr>
            <p:ph type="sldNum" sz="quarter" idx="12"/>
          </p:nvPr>
        </p:nvSpPr>
        <p:spPr/>
        <p:txBody>
          <a:bodyPr/>
          <a:lstStyle/>
          <a:p>
            <a:fld id="{B6F15528-21DE-4FAA-801E-634DDDAF4B2B}" type="slidenum">
              <a:rPr lang="en-US" smtClean="0"/>
              <a:pPr/>
              <a:t>146</a:t>
            </a:fld>
            <a:endParaRPr lang="en-US"/>
          </a:p>
        </p:txBody>
      </p:sp>
    </p:spTree>
    <p:extLst>
      <p:ext uri="{BB962C8B-B14F-4D97-AF65-F5344CB8AC3E}">
        <p14:creationId xmlns:p14="http://schemas.microsoft.com/office/powerpoint/2010/main" val="522033730"/>
      </p:ext>
    </p:extLst>
  </p:cSld>
  <p:clrMapOvr>
    <a:masterClrMapping/>
  </p:clrMapOvr>
  <p:transition spd="slow">
    <p:diamond/>
  </p:transition>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83DA2-79D4-4D1B-936D-3C14B0DE04A5}"/>
              </a:ext>
            </a:extLst>
          </p:cNvPr>
          <p:cNvSpPr>
            <a:spLocks noGrp="1"/>
          </p:cNvSpPr>
          <p:nvPr>
            <p:ph type="title"/>
          </p:nvPr>
        </p:nvSpPr>
        <p:spPr>
          <a:xfrm>
            <a:off x="457200" y="16933"/>
            <a:ext cx="8229600" cy="1143000"/>
          </a:xfrm>
        </p:spPr>
        <p:txBody>
          <a:bodyPr/>
          <a:lstStyle/>
          <a:p>
            <a:pPr algn="ctr"/>
            <a:r>
              <a:rPr lang="en-US" dirty="0"/>
              <a:t>Causes of semantic change</a:t>
            </a:r>
            <a:endParaRPr lang="en-IN" dirty="0"/>
          </a:p>
        </p:txBody>
      </p:sp>
      <p:sp>
        <p:nvSpPr>
          <p:cNvPr id="3" name="Content Placeholder 2">
            <a:extLst>
              <a:ext uri="{FF2B5EF4-FFF2-40B4-BE49-F238E27FC236}">
                <a16:creationId xmlns:a16="http://schemas.microsoft.com/office/drawing/2014/main" id="{32FA9454-0920-45F7-9575-CD27461146AB}"/>
              </a:ext>
            </a:extLst>
          </p:cNvPr>
          <p:cNvSpPr>
            <a:spLocks noGrp="1"/>
          </p:cNvSpPr>
          <p:nvPr>
            <p:ph idx="1"/>
          </p:nvPr>
        </p:nvSpPr>
        <p:spPr>
          <a:xfrm>
            <a:off x="0" y="1159933"/>
            <a:ext cx="9144000" cy="5561542"/>
          </a:xfrm>
        </p:spPr>
        <p:txBody>
          <a:bodyPr/>
          <a:lstStyle/>
          <a:p>
            <a:pPr>
              <a:lnSpc>
                <a:spcPct val="150000"/>
              </a:lnSpc>
            </a:pPr>
            <a:r>
              <a:rPr lang="en-US" dirty="0"/>
              <a:t>Linguistic causes</a:t>
            </a:r>
          </a:p>
          <a:p>
            <a:pPr>
              <a:lnSpc>
                <a:spcPct val="150000"/>
              </a:lnSpc>
            </a:pPr>
            <a:r>
              <a:rPr lang="en-US" dirty="0"/>
              <a:t>Historical causes</a:t>
            </a:r>
          </a:p>
          <a:p>
            <a:pPr>
              <a:lnSpc>
                <a:spcPct val="150000"/>
              </a:lnSpc>
            </a:pPr>
            <a:r>
              <a:rPr lang="en-US" dirty="0"/>
              <a:t>Social causes</a:t>
            </a:r>
          </a:p>
          <a:p>
            <a:pPr>
              <a:lnSpc>
                <a:spcPct val="150000"/>
              </a:lnSpc>
            </a:pPr>
            <a:r>
              <a:rPr lang="en-US" dirty="0"/>
              <a:t>Psychological causes</a:t>
            </a:r>
          </a:p>
          <a:p>
            <a:pPr>
              <a:lnSpc>
                <a:spcPct val="150000"/>
              </a:lnSpc>
            </a:pPr>
            <a:r>
              <a:rPr lang="en-US" dirty="0"/>
              <a:t>Foreign influence</a:t>
            </a:r>
          </a:p>
          <a:p>
            <a:pPr>
              <a:lnSpc>
                <a:spcPct val="150000"/>
              </a:lnSpc>
            </a:pPr>
            <a:r>
              <a:rPr lang="en-US" dirty="0"/>
              <a:t>Need for new name</a:t>
            </a:r>
            <a:endParaRPr lang="en-IN" dirty="0"/>
          </a:p>
        </p:txBody>
      </p:sp>
      <p:sp>
        <p:nvSpPr>
          <p:cNvPr id="4" name="Footer Placeholder 3">
            <a:extLst>
              <a:ext uri="{FF2B5EF4-FFF2-40B4-BE49-F238E27FC236}">
                <a16:creationId xmlns:a16="http://schemas.microsoft.com/office/drawing/2014/main" id="{3C74F2BB-3733-4FF1-B7E1-6C94E9577ED4}"/>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6B6A8A6F-B69D-44B7-A6DF-15F4B8CDFD75}"/>
              </a:ext>
            </a:extLst>
          </p:cNvPr>
          <p:cNvSpPr>
            <a:spLocks noGrp="1"/>
          </p:cNvSpPr>
          <p:nvPr>
            <p:ph type="sldNum" sz="quarter" idx="12"/>
          </p:nvPr>
        </p:nvSpPr>
        <p:spPr/>
        <p:txBody>
          <a:bodyPr/>
          <a:lstStyle/>
          <a:p>
            <a:fld id="{B6F15528-21DE-4FAA-801E-634DDDAF4B2B}" type="slidenum">
              <a:rPr lang="en-US" smtClean="0"/>
              <a:pPr/>
              <a:t>147</a:t>
            </a:fld>
            <a:endParaRPr lang="en-US"/>
          </a:p>
        </p:txBody>
      </p:sp>
    </p:spTree>
    <p:extLst>
      <p:ext uri="{BB962C8B-B14F-4D97-AF65-F5344CB8AC3E}">
        <p14:creationId xmlns:p14="http://schemas.microsoft.com/office/powerpoint/2010/main" val="3978699916"/>
      </p:ext>
    </p:extLst>
  </p:cSld>
  <p:clrMapOvr>
    <a:masterClrMapping/>
  </p:clrMapOvr>
  <p:transition spd="slow">
    <p:diamond/>
  </p:transition>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1D8CB-A916-438E-97DD-529664241DB8}"/>
              </a:ext>
            </a:extLst>
          </p:cNvPr>
          <p:cNvSpPr>
            <a:spLocks noGrp="1"/>
          </p:cNvSpPr>
          <p:nvPr>
            <p:ph type="title"/>
          </p:nvPr>
        </p:nvSpPr>
        <p:spPr>
          <a:xfrm>
            <a:off x="609600" y="0"/>
            <a:ext cx="8229600" cy="1143000"/>
          </a:xfrm>
        </p:spPr>
        <p:txBody>
          <a:bodyPr/>
          <a:lstStyle/>
          <a:p>
            <a:pPr algn="ctr"/>
            <a:r>
              <a:rPr lang="en-US" dirty="0"/>
              <a:t>Linguistic causes</a:t>
            </a:r>
            <a:endParaRPr lang="en-IN" dirty="0"/>
          </a:p>
        </p:txBody>
      </p:sp>
      <p:sp>
        <p:nvSpPr>
          <p:cNvPr id="3" name="Content Placeholder 2">
            <a:extLst>
              <a:ext uri="{FF2B5EF4-FFF2-40B4-BE49-F238E27FC236}">
                <a16:creationId xmlns:a16="http://schemas.microsoft.com/office/drawing/2014/main" id="{4F2FA264-D29F-4F7A-B178-D297E298EB10}"/>
              </a:ext>
            </a:extLst>
          </p:cNvPr>
          <p:cNvSpPr>
            <a:spLocks noGrp="1"/>
          </p:cNvSpPr>
          <p:nvPr>
            <p:ph idx="1"/>
          </p:nvPr>
        </p:nvSpPr>
        <p:spPr>
          <a:xfrm>
            <a:off x="0" y="1143000"/>
            <a:ext cx="9144000" cy="5715000"/>
          </a:xfrm>
        </p:spPr>
        <p:txBody>
          <a:bodyPr/>
          <a:lstStyle/>
          <a:p>
            <a:pPr algn="just">
              <a:buNone/>
            </a:pPr>
            <a:r>
              <a:rPr lang="en-US" dirty="0"/>
              <a:t>Semantic changes are brought about due to associations which words contact with other words in speech. If two or more words habitually occur together then the meaning of one of those words is affected by the meaning of the other words. Example</a:t>
            </a:r>
          </a:p>
          <a:p>
            <a:pPr algn="just">
              <a:buNone/>
            </a:pPr>
            <a:endParaRPr lang="en-US" dirty="0"/>
          </a:p>
          <a:p>
            <a:pPr algn="just">
              <a:buNone/>
            </a:pPr>
            <a:r>
              <a:rPr lang="en-US" dirty="0"/>
              <a:t>	Tamil: </a:t>
            </a:r>
            <a:r>
              <a:rPr lang="en-US" b="1" i="1" dirty="0" err="1">
                <a:solidFill>
                  <a:srgbClr val="FF0000"/>
                </a:solidFill>
              </a:rPr>
              <a:t>pa:l</a:t>
            </a:r>
            <a:r>
              <a:rPr lang="en-US" dirty="0"/>
              <a:t> which is derived from the word </a:t>
            </a:r>
            <a:r>
              <a:rPr lang="en-US" b="1" i="1" dirty="0" err="1">
                <a:solidFill>
                  <a:srgbClr val="FF0000"/>
                </a:solidFill>
              </a:rPr>
              <a:t>pakal</a:t>
            </a:r>
            <a:r>
              <a:rPr lang="en-US" dirty="0"/>
              <a:t> and from the base </a:t>
            </a:r>
            <a:r>
              <a:rPr lang="en-US" b="1" i="1" dirty="0" err="1">
                <a:solidFill>
                  <a:srgbClr val="FF0000"/>
                </a:solidFill>
              </a:rPr>
              <a:t>paku</a:t>
            </a:r>
            <a:r>
              <a:rPr lang="en-US" dirty="0"/>
              <a:t> ‘to divide’ originally meant ‘a part; division; class etc. It was also used to refer to the classification of nouns.</a:t>
            </a:r>
          </a:p>
          <a:p>
            <a:pPr marL="0" indent="0">
              <a:buNone/>
            </a:pPr>
            <a:endParaRPr lang="en-IN" dirty="0"/>
          </a:p>
        </p:txBody>
      </p:sp>
      <p:sp>
        <p:nvSpPr>
          <p:cNvPr id="4" name="Footer Placeholder 3">
            <a:extLst>
              <a:ext uri="{FF2B5EF4-FFF2-40B4-BE49-F238E27FC236}">
                <a16:creationId xmlns:a16="http://schemas.microsoft.com/office/drawing/2014/main" id="{9A59B510-75BA-4A0C-8CF7-0A3B81312537}"/>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105FF933-58BE-4C1C-80A1-09A3E8123CB6}"/>
              </a:ext>
            </a:extLst>
          </p:cNvPr>
          <p:cNvSpPr>
            <a:spLocks noGrp="1"/>
          </p:cNvSpPr>
          <p:nvPr>
            <p:ph type="sldNum" sz="quarter" idx="12"/>
          </p:nvPr>
        </p:nvSpPr>
        <p:spPr/>
        <p:txBody>
          <a:bodyPr/>
          <a:lstStyle/>
          <a:p>
            <a:fld id="{B6F15528-21DE-4FAA-801E-634DDDAF4B2B}" type="slidenum">
              <a:rPr lang="en-US" smtClean="0"/>
              <a:pPr/>
              <a:t>148</a:t>
            </a:fld>
            <a:endParaRPr lang="en-US"/>
          </a:p>
        </p:txBody>
      </p:sp>
    </p:spTree>
    <p:extLst>
      <p:ext uri="{BB962C8B-B14F-4D97-AF65-F5344CB8AC3E}">
        <p14:creationId xmlns:p14="http://schemas.microsoft.com/office/powerpoint/2010/main" val="2126937743"/>
      </p:ext>
    </p:extLst>
  </p:cSld>
  <p:clrMapOvr>
    <a:masterClrMapping/>
  </p:clrMapOvr>
  <p:transition spd="slow">
    <p:diamond/>
  </p:transition>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417418A-0287-4545-95E2-CB388EE6E2BA}"/>
              </a:ext>
            </a:extLst>
          </p:cNvPr>
          <p:cNvSpPr>
            <a:spLocks noGrp="1"/>
          </p:cNvSpPr>
          <p:nvPr>
            <p:ph idx="1"/>
          </p:nvPr>
        </p:nvSpPr>
        <p:spPr>
          <a:xfrm>
            <a:off x="0" y="-1"/>
            <a:ext cx="9144000" cy="6721475"/>
          </a:xfrm>
        </p:spPr>
        <p:txBody>
          <a:bodyPr/>
          <a:lstStyle/>
          <a:p>
            <a:r>
              <a:rPr lang="en-US" dirty="0"/>
              <a:t>a:Npa:l – Masculine</a:t>
            </a:r>
          </a:p>
          <a:p>
            <a:r>
              <a:rPr lang="en-US" dirty="0" err="1"/>
              <a:t>peNpa:l</a:t>
            </a:r>
            <a:r>
              <a:rPr lang="en-US" dirty="0"/>
              <a:t> – Feminine</a:t>
            </a:r>
          </a:p>
          <a:p>
            <a:r>
              <a:rPr lang="en-US" dirty="0" err="1"/>
              <a:t>Palarpa:l</a:t>
            </a:r>
            <a:r>
              <a:rPr lang="en-US" dirty="0"/>
              <a:t> – H. Pl.</a:t>
            </a:r>
          </a:p>
          <a:p>
            <a:r>
              <a:rPr lang="en-US" dirty="0" err="1"/>
              <a:t>onRanpa:l</a:t>
            </a:r>
            <a:r>
              <a:rPr lang="en-US" dirty="0"/>
              <a:t> – N.H. Sg.</a:t>
            </a:r>
          </a:p>
          <a:p>
            <a:pPr marL="0" indent="0">
              <a:buNone/>
            </a:pPr>
            <a:endParaRPr lang="en-US" dirty="0"/>
          </a:p>
          <a:p>
            <a:pPr algn="just">
              <a:buNone/>
            </a:pPr>
            <a:r>
              <a:rPr lang="en-US" dirty="0"/>
              <a:t>	</a:t>
            </a:r>
            <a:r>
              <a:rPr lang="en-US" b="1" dirty="0">
                <a:solidFill>
                  <a:srgbClr val="FF0000"/>
                </a:solidFill>
              </a:rPr>
              <a:t>a:Npa:l, </a:t>
            </a:r>
            <a:r>
              <a:rPr lang="en-US" b="1" dirty="0" err="1">
                <a:solidFill>
                  <a:srgbClr val="FF0000"/>
                </a:solidFill>
              </a:rPr>
              <a:t>peNpa:</a:t>
            </a:r>
            <a:r>
              <a:rPr lang="en-US" dirty="0" err="1"/>
              <a:t>l</a:t>
            </a:r>
            <a:r>
              <a:rPr lang="en-US" dirty="0"/>
              <a:t>  and its being equivalent to the masculine and feminine genders in the western grammatical tradition </a:t>
            </a:r>
            <a:r>
              <a:rPr lang="en-US" b="1" dirty="0" err="1">
                <a:solidFill>
                  <a:srgbClr val="FF0000"/>
                </a:solidFill>
              </a:rPr>
              <a:t>pa:l</a:t>
            </a:r>
            <a:r>
              <a:rPr lang="en-US" dirty="0"/>
              <a:t> came to be understood as gender and acquired the meaning of ‘sex distinction’. </a:t>
            </a:r>
            <a:endParaRPr lang="en-IN" dirty="0"/>
          </a:p>
          <a:p>
            <a:pPr marL="0" indent="0">
              <a:buNone/>
            </a:pPr>
            <a:endParaRPr lang="en-IN" dirty="0"/>
          </a:p>
        </p:txBody>
      </p:sp>
      <p:sp>
        <p:nvSpPr>
          <p:cNvPr id="4" name="Footer Placeholder 3">
            <a:extLst>
              <a:ext uri="{FF2B5EF4-FFF2-40B4-BE49-F238E27FC236}">
                <a16:creationId xmlns:a16="http://schemas.microsoft.com/office/drawing/2014/main" id="{2F87C1F5-464F-46A7-8988-B222C85D50B5}"/>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B7C0B97C-8EB2-4C3F-A38E-5E63A5B1E8EC}"/>
              </a:ext>
            </a:extLst>
          </p:cNvPr>
          <p:cNvSpPr>
            <a:spLocks noGrp="1"/>
          </p:cNvSpPr>
          <p:nvPr>
            <p:ph type="sldNum" sz="quarter" idx="12"/>
          </p:nvPr>
        </p:nvSpPr>
        <p:spPr/>
        <p:txBody>
          <a:bodyPr/>
          <a:lstStyle/>
          <a:p>
            <a:fld id="{B6F15528-21DE-4FAA-801E-634DDDAF4B2B}" type="slidenum">
              <a:rPr lang="en-US" smtClean="0"/>
              <a:pPr/>
              <a:t>149</a:t>
            </a:fld>
            <a:endParaRPr lang="en-US"/>
          </a:p>
        </p:txBody>
      </p:sp>
    </p:spTree>
    <p:extLst>
      <p:ext uri="{BB962C8B-B14F-4D97-AF65-F5344CB8AC3E}">
        <p14:creationId xmlns:p14="http://schemas.microsoft.com/office/powerpoint/2010/main" val="439728292"/>
      </p:ext>
    </p:extLst>
  </p:cSld>
  <p:clrMapOvr>
    <a:masterClrMapping/>
  </p:clrMapOvr>
  <p:transition spd="slow">
    <p:diamon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1295400"/>
          </a:xfrm>
        </p:spPr>
        <p:txBody>
          <a:bodyPr/>
          <a:lstStyle/>
          <a:p>
            <a:pPr algn="ctr"/>
            <a:r>
              <a:rPr lang="en-US" b="1" dirty="0">
                <a:solidFill>
                  <a:srgbClr val="0070C0"/>
                </a:solidFill>
              </a:rPr>
              <a:t>Utterance Meaning</a:t>
            </a:r>
            <a:endParaRPr lang="en-IN" b="1" dirty="0">
              <a:solidFill>
                <a:srgbClr val="0070C0"/>
              </a:solidFill>
            </a:endParaRPr>
          </a:p>
        </p:txBody>
      </p:sp>
      <p:sp>
        <p:nvSpPr>
          <p:cNvPr id="3" name="Content Placeholder 2"/>
          <p:cNvSpPr>
            <a:spLocks noGrp="1"/>
          </p:cNvSpPr>
          <p:nvPr>
            <p:ph idx="1"/>
          </p:nvPr>
        </p:nvSpPr>
        <p:spPr/>
        <p:txBody>
          <a:bodyPr/>
          <a:lstStyle/>
          <a:p>
            <a:pPr algn="just">
              <a:buNone/>
            </a:pPr>
            <a:r>
              <a:rPr lang="en-US" dirty="0"/>
              <a:t>	</a:t>
            </a:r>
          </a:p>
          <a:p>
            <a:pPr algn="just">
              <a:buNone/>
            </a:pPr>
            <a:endParaRPr lang="en-US" dirty="0">
              <a:solidFill>
                <a:srgbClr val="0070C0"/>
              </a:solidFill>
            </a:endParaRPr>
          </a:p>
          <a:p>
            <a:pPr algn="just">
              <a:buNone/>
            </a:pPr>
            <a:r>
              <a:rPr lang="en-US" dirty="0">
                <a:solidFill>
                  <a:srgbClr val="0070C0"/>
                </a:solidFill>
              </a:rPr>
              <a:t>	Sentence meaning which is directly related to the grammatical and lexical features of a sentence, and </a:t>
            </a:r>
            <a:r>
              <a:rPr lang="en-US" dirty="0">
                <a:solidFill>
                  <a:srgbClr val="FF0000"/>
                </a:solidFill>
              </a:rPr>
              <a:t>utterance meaning, which includes all secondary aspects of meanings especially those related to context. </a:t>
            </a:r>
            <a:r>
              <a:rPr lang="en-US" dirty="0">
                <a:solidFill>
                  <a:srgbClr val="0070C0"/>
                </a:solidFill>
              </a:rPr>
              <a:t>i.e. what a speaker means when he makes an utterance in a particular situation.</a:t>
            </a:r>
            <a:endParaRPr lang="en-IN" dirty="0">
              <a:solidFill>
                <a:srgbClr val="0070C0"/>
              </a:solidFill>
            </a:endParaRPr>
          </a:p>
        </p:txBody>
      </p:sp>
      <p:sp>
        <p:nvSpPr>
          <p:cNvPr id="4" name="Footer Placeholder 3">
            <a:extLst>
              <a:ext uri="{FF2B5EF4-FFF2-40B4-BE49-F238E27FC236}">
                <a16:creationId xmlns:a16="http://schemas.microsoft.com/office/drawing/2014/main" id="{373C9BD3-DF32-45E4-AEAE-78DBBE7D5069}"/>
              </a:ext>
            </a:extLst>
          </p:cNvPr>
          <p:cNvSpPr>
            <a:spLocks noGrp="1"/>
          </p:cNvSpPr>
          <p:nvPr>
            <p:ph type="ftr" sz="quarter" idx="11"/>
          </p:nvPr>
        </p:nvSpPr>
        <p:spPr/>
        <p:txBody>
          <a:bodyPr/>
          <a:lstStyle/>
          <a:p>
            <a:pPr algn="ctr"/>
            <a:r>
              <a:rPr lang="en-US" dirty="0" err="1"/>
              <a:t>Dr.P.Chandramohan</a:t>
            </a:r>
            <a:endParaRPr lang="en-US" dirty="0"/>
          </a:p>
        </p:txBody>
      </p:sp>
      <p:sp>
        <p:nvSpPr>
          <p:cNvPr id="5" name="Slide Number Placeholder 4">
            <a:extLst>
              <a:ext uri="{FF2B5EF4-FFF2-40B4-BE49-F238E27FC236}">
                <a16:creationId xmlns:a16="http://schemas.microsoft.com/office/drawing/2014/main" id="{15A98CDD-417E-4A69-A658-4F5B6085B759}"/>
              </a:ext>
            </a:extLst>
          </p:cNvPr>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transition spd="slow">
    <p:diamond/>
  </p:transition>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DCB66-01F9-4C88-9333-5EA15D86A8C2}"/>
              </a:ext>
            </a:extLst>
          </p:cNvPr>
          <p:cNvSpPr>
            <a:spLocks noGrp="1"/>
          </p:cNvSpPr>
          <p:nvPr>
            <p:ph type="title"/>
          </p:nvPr>
        </p:nvSpPr>
        <p:spPr>
          <a:xfrm>
            <a:off x="465667" y="0"/>
            <a:ext cx="8229600" cy="1143000"/>
          </a:xfrm>
        </p:spPr>
        <p:txBody>
          <a:bodyPr/>
          <a:lstStyle/>
          <a:p>
            <a:pPr algn="ctr"/>
            <a:r>
              <a:rPr lang="en-US" dirty="0"/>
              <a:t>HISTOROCAL CAUSES</a:t>
            </a:r>
            <a:endParaRPr lang="en-IN" dirty="0"/>
          </a:p>
        </p:txBody>
      </p:sp>
      <p:sp>
        <p:nvSpPr>
          <p:cNvPr id="3" name="Content Placeholder 2">
            <a:extLst>
              <a:ext uri="{FF2B5EF4-FFF2-40B4-BE49-F238E27FC236}">
                <a16:creationId xmlns:a16="http://schemas.microsoft.com/office/drawing/2014/main" id="{8B92EB6F-C5F7-419A-8D1F-D8AA558B37D3}"/>
              </a:ext>
            </a:extLst>
          </p:cNvPr>
          <p:cNvSpPr>
            <a:spLocks noGrp="1"/>
          </p:cNvSpPr>
          <p:nvPr>
            <p:ph idx="1"/>
          </p:nvPr>
        </p:nvSpPr>
        <p:spPr>
          <a:xfrm>
            <a:off x="0" y="1142999"/>
            <a:ext cx="9144000" cy="5578475"/>
          </a:xfrm>
        </p:spPr>
        <p:txBody>
          <a:bodyPr/>
          <a:lstStyle/>
          <a:p>
            <a:pPr algn="just"/>
            <a:r>
              <a:rPr lang="en-US" dirty="0"/>
              <a:t>This means that changes in the history of civilization of a speech community is reflected directly in the language. </a:t>
            </a:r>
          </a:p>
          <a:p>
            <a:pPr marL="0" indent="0" algn="just">
              <a:buNone/>
            </a:pPr>
            <a:endParaRPr lang="en-US" dirty="0"/>
          </a:p>
          <a:p>
            <a:pPr algn="just"/>
            <a:r>
              <a:rPr lang="en-US" dirty="0"/>
              <a:t>Ullmann says that ‘it often happens that language is more traditional than civilization. Material as well as moral, objects, institutions, ideas, scientific concepts change in the course of time; yet in many cases the name is retained and thus helps to ensure the tradition and continuity. </a:t>
            </a:r>
          </a:p>
          <a:p>
            <a:pPr marL="0" indent="0" algn="just">
              <a:buNone/>
            </a:pPr>
            <a:endParaRPr lang="en-US" dirty="0"/>
          </a:p>
          <a:p>
            <a:pPr algn="just"/>
            <a:r>
              <a:rPr lang="en-US" dirty="0"/>
              <a:t>The old word forms acquire new meaning and thereby a new objects different from its earlier one. The result lead to semantic change.  </a:t>
            </a:r>
          </a:p>
          <a:p>
            <a:endParaRPr lang="en-IN" dirty="0"/>
          </a:p>
        </p:txBody>
      </p:sp>
      <p:sp>
        <p:nvSpPr>
          <p:cNvPr id="4" name="Footer Placeholder 3">
            <a:extLst>
              <a:ext uri="{FF2B5EF4-FFF2-40B4-BE49-F238E27FC236}">
                <a16:creationId xmlns:a16="http://schemas.microsoft.com/office/drawing/2014/main" id="{9DE3C5E8-6C21-415B-8891-35996EB5FABC}"/>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708B20C0-2549-4373-B468-02F2B639ED17}"/>
              </a:ext>
            </a:extLst>
          </p:cNvPr>
          <p:cNvSpPr>
            <a:spLocks noGrp="1"/>
          </p:cNvSpPr>
          <p:nvPr>
            <p:ph type="sldNum" sz="quarter" idx="12"/>
          </p:nvPr>
        </p:nvSpPr>
        <p:spPr/>
        <p:txBody>
          <a:bodyPr/>
          <a:lstStyle/>
          <a:p>
            <a:fld id="{B6F15528-21DE-4FAA-801E-634DDDAF4B2B}" type="slidenum">
              <a:rPr lang="en-US" smtClean="0"/>
              <a:pPr/>
              <a:t>150</a:t>
            </a:fld>
            <a:endParaRPr lang="en-US"/>
          </a:p>
        </p:txBody>
      </p:sp>
    </p:spTree>
    <p:extLst>
      <p:ext uri="{BB962C8B-B14F-4D97-AF65-F5344CB8AC3E}">
        <p14:creationId xmlns:p14="http://schemas.microsoft.com/office/powerpoint/2010/main" val="1473878420"/>
      </p:ext>
    </p:extLst>
  </p:cSld>
  <p:clrMapOvr>
    <a:masterClrMapping/>
  </p:clrMapOvr>
  <p:transition spd="slow">
    <p:diamond/>
  </p:transition>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DC5674-E258-406F-A831-00D2094A359E}"/>
              </a:ext>
            </a:extLst>
          </p:cNvPr>
          <p:cNvSpPr>
            <a:spLocks noGrp="1"/>
          </p:cNvSpPr>
          <p:nvPr>
            <p:ph idx="1"/>
          </p:nvPr>
        </p:nvSpPr>
        <p:spPr>
          <a:xfrm>
            <a:off x="0" y="0"/>
            <a:ext cx="9144000" cy="6858000"/>
          </a:xfrm>
        </p:spPr>
        <p:txBody>
          <a:bodyPr>
            <a:normAutofit/>
          </a:bodyPr>
          <a:lstStyle/>
          <a:p>
            <a:pPr algn="just">
              <a:buNone/>
            </a:pPr>
            <a:r>
              <a:rPr lang="en-US" dirty="0"/>
              <a:t>For example, the English word </a:t>
            </a:r>
            <a:r>
              <a:rPr lang="en-US" b="1" dirty="0">
                <a:solidFill>
                  <a:srgbClr val="FF0000"/>
                </a:solidFill>
              </a:rPr>
              <a:t>car</a:t>
            </a:r>
            <a:r>
              <a:rPr lang="en-US" dirty="0"/>
              <a:t> is derived from </a:t>
            </a:r>
            <a:r>
              <a:rPr lang="en-US" dirty="0">
                <a:solidFill>
                  <a:srgbClr val="FF0000"/>
                </a:solidFill>
              </a:rPr>
              <a:t>Latin</a:t>
            </a:r>
            <a:r>
              <a:rPr lang="en-US" dirty="0"/>
              <a:t> </a:t>
            </a:r>
            <a:r>
              <a:rPr lang="en-US" b="1" dirty="0" err="1">
                <a:solidFill>
                  <a:srgbClr val="FF0000"/>
                </a:solidFill>
              </a:rPr>
              <a:t>carrus</a:t>
            </a:r>
            <a:r>
              <a:rPr lang="en-US" dirty="0"/>
              <a:t> which is referred to a </a:t>
            </a:r>
            <a:r>
              <a:rPr lang="en-US" dirty="0">
                <a:solidFill>
                  <a:srgbClr val="FF0000"/>
                </a:solidFill>
              </a:rPr>
              <a:t>four wheeled wagon drawn by horses</a:t>
            </a:r>
            <a:r>
              <a:rPr lang="en-US" dirty="0"/>
              <a:t> in 1</a:t>
            </a:r>
            <a:r>
              <a:rPr lang="en-US" baseline="30000" dirty="0"/>
              <a:t>st</a:t>
            </a:r>
            <a:r>
              <a:rPr lang="en-US" dirty="0"/>
              <a:t> century.</a:t>
            </a:r>
          </a:p>
          <a:p>
            <a:pPr algn="just">
              <a:buNone/>
            </a:pPr>
            <a:endParaRPr lang="en-US" dirty="0"/>
          </a:p>
          <a:p>
            <a:pPr algn="just">
              <a:buNone/>
            </a:pPr>
            <a:r>
              <a:rPr lang="en-US" dirty="0"/>
              <a:t>	Modern word </a:t>
            </a:r>
            <a:r>
              <a:rPr lang="en-US" b="1" dirty="0">
                <a:solidFill>
                  <a:srgbClr val="FF0000"/>
                </a:solidFill>
              </a:rPr>
              <a:t>car </a:t>
            </a:r>
            <a:r>
              <a:rPr lang="en-US" dirty="0"/>
              <a:t>has its objects which has no resemblance to the original vehicle. Yet the word is continued resulting in change of meaning as the modern car refers to a </a:t>
            </a:r>
            <a:r>
              <a:rPr lang="en-US" dirty="0">
                <a:solidFill>
                  <a:srgbClr val="FF0000"/>
                </a:solidFill>
              </a:rPr>
              <a:t>motor car. </a:t>
            </a:r>
          </a:p>
          <a:p>
            <a:pPr algn="just">
              <a:buNone/>
            </a:pPr>
            <a:endParaRPr lang="en-US" dirty="0">
              <a:solidFill>
                <a:srgbClr val="FF0000"/>
              </a:solidFill>
            </a:endParaRPr>
          </a:p>
          <a:p>
            <a:pPr algn="just">
              <a:buNone/>
            </a:pPr>
            <a:r>
              <a:rPr lang="en-US" dirty="0"/>
              <a:t>	Historical causes are classified into four types:</a:t>
            </a:r>
          </a:p>
          <a:p>
            <a:pPr algn="just">
              <a:buNone/>
            </a:pPr>
            <a:endParaRPr lang="en-US" dirty="0"/>
          </a:p>
          <a:p>
            <a:pPr algn="just"/>
            <a:r>
              <a:rPr lang="en-US" b="1" dirty="0">
                <a:solidFill>
                  <a:srgbClr val="FF0000"/>
                </a:solidFill>
              </a:rPr>
              <a:t>Objects</a:t>
            </a:r>
          </a:p>
          <a:p>
            <a:pPr algn="just"/>
            <a:r>
              <a:rPr lang="en-US" b="1" dirty="0">
                <a:solidFill>
                  <a:srgbClr val="FF0000"/>
                </a:solidFill>
              </a:rPr>
              <a:t>Institutions</a:t>
            </a:r>
          </a:p>
          <a:p>
            <a:pPr algn="just"/>
            <a:r>
              <a:rPr lang="en-US" b="1" dirty="0">
                <a:solidFill>
                  <a:srgbClr val="FF0000"/>
                </a:solidFill>
              </a:rPr>
              <a:t>Ideas</a:t>
            </a:r>
          </a:p>
          <a:p>
            <a:pPr algn="just"/>
            <a:r>
              <a:rPr lang="en-US" b="1" dirty="0">
                <a:solidFill>
                  <a:srgbClr val="FF0000"/>
                </a:solidFill>
              </a:rPr>
              <a:t>Scientific concepts</a:t>
            </a:r>
          </a:p>
          <a:p>
            <a:pPr marL="0" indent="0">
              <a:buNone/>
            </a:pPr>
            <a:endParaRPr lang="en-IN" dirty="0"/>
          </a:p>
        </p:txBody>
      </p:sp>
      <p:sp>
        <p:nvSpPr>
          <p:cNvPr id="4" name="Footer Placeholder 3">
            <a:extLst>
              <a:ext uri="{FF2B5EF4-FFF2-40B4-BE49-F238E27FC236}">
                <a16:creationId xmlns:a16="http://schemas.microsoft.com/office/drawing/2014/main" id="{7B93FCDB-73C7-4FCC-A925-3AFEC924BB51}"/>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CBAB5B2D-9CED-43F2-961D-135E0BAFA3C1}"/>
              </a:ext>
            </a:extLst>
          </p:cNvPr>
          <p:cNvSpPr>
            <a:spLocks noGrp="1"/>
          </p:cNvSpPr>
          <p:nvPr>
            <p:ph type="sldNum" sz="quarter" idx="12"/>
          </p:nvPr>
        </p:nvSpPr>
        <p:spPr/>
        <p:txBody>
          <a:bodyPr/>
          <a:lstStyle/>
          <a:p>
            <a:fld id="{B6F15528-21DE-4FAA-801E-634DDDAF4B2B}" type="slidenum">
              <a:rPr lang="en-US" smtClean="0"/>
              <a:pPr/>
              <a:t>151</a:t>
            </a:fld>
            <a:endParaRPr lang="en-US"/>
          </a:p>
        </p:txBody>
      </p:sp>
    </p:spTree>
    <p:extLst>
      <p:ext uri="{BB962C8B-B14F-4D97-AF65-F5344CB8AC3E}">
        <p14:creationId xmlns:p14="http://schemas.microsoft.com/office/powerpoint/2010/main" val="2276638296"/>
      </p:ext>
    </p:extLst>
  </p:cSld>
  <p:clrMapOvr>
    <a:masterClrMapping/>
  </p:clrMapOvr>
  <p:transition spd="slow">
    <p:diamond/>
  </p:transition>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7FE851E-65A3-42BC-BCFF-DDB05AE64C20}"/>
              </a:ext>
            </a:extLst>
          </p:cNvPr>
          <p:cNvSpPr>
            <a:spLocks noGrp="1"/>
          </p:cNvSpPr>
          <p:nvPr>
            <p:ph idx="1"/>
          </p:nvPr>
        </p:nvSpPr>
        <p:spPr>
          <a:xfrm>
            <a:off x="0" y="-152400"/>
            <a:ext cx="9144000" cy="7010400"/>
          </a:xfrm>
        </p:spPr>
        <p:txBody>
          <a:bodyPr>
            <a:normAutofit fontScale="85000" lnSpcReduction="10000"/>
          </a:bodyPr>
          <a:lstStyle/>
          <a:p>
            <a:r>
              <a:rPr lang="en-US" sz="3600" dirty="0">
                <a:solidFill>
                  <a:srgbClr val="FF0000"/>
                </a:solidFill>
              </a:rPr>
              <a:t>Objects:</a:t>
            </a:r>
          </a:p>
          <a:p>
            <a:pPr algn="just">
              <a:buNone/>
            </a:pPr>
            <a:r>
              <a:rPr lang="en-US" dirty="0"/>
              <a:t>	</a:t>
            </a:r>
            <a:r>
              <a:rPr lang="en-US" sz="2800" dirty="0"/>
              <a:t>In Tamil the word </a:t>
            </a:r>
            <a:r>
              <a:rPr lang="en-US" sz="2800" b="1" i="1" dirty="0" err="1">
                <a:solidFill>
                  <a:srgbClr val="FF0000"/>
                </a:solidFill>
              </a:rPr>
              <a:t>marakkaal</a:t>
            </a:r>
            <a:r>
              <a:rPr lang="en-US" sz="2800" dirty="0"/>
              <a:t> “a grain measure” is a measuring vessel. Originally these measures were made up of wood. The compound word </a:t>
            </a:r>
            <a:r>
              <a:rPr lang="en-US" sz="2800" b="1" i="1" dirty="0" err="1">
                <a:solidFill>
                  <a:srgbClr val="FF0000"/>
                </a:solidFill>
              </a:rPr>
              <a:t>maram</a:t>
            </a:r>
            <a:r>
              <a:rPr lang="en-US" sz="2800" dirty="0"/>
              <a:t> ‘tree’ + </a:t>
            </a:r>
            <a:r>
              <a:rPr lang="en-US" sz="2800" b="1" i="1" dirty="0" err="1">
                <a:solidFill>
                  <a:srgbClr val="FF0000"/>
                </a:solidFill>
              </a:rPr>
              <a:t>ka:l</a:t>
            </a:r>
            <a:r>
              <a:rPr lang="en-US" sz="2800" dirty="0"/>
              <a:t> ‘measure = </a:t>
            </a:r>
            <a:r>
              <a:rPr lang="en-US" sz="2800" b="1" i="1" dirty="0" err="1">
                <a:solidFill>
                  <a:srgbClr val="FF0000"/>
                </a:solidFill>
              </a:rPr>
              <a:t>Marakka:l</a:t>
            </a:r>
            <a:r>
              <a:rPr lang="en-US" sz="2800" dirty="0"/>
              <a:t> was used to refer it. But in the modern days the measures are made out of iron or other </a:t>
            </a:r>
            <a:r>
              <a:rPr lang="en-US" sz="2800" dirty="0" err="1"/>
              <a:t>metel</a:t>
            </a:r>
            <a:r>
              <a:rPr lang="en-US" sz="2800" dirty="0"/>
              <a:t> only. Yet the word </a:t>
            </a:r>
            <a:r>
              <a:rPr lang="en-US" sz="2800" b="1" dirty="0" err="1">
                <a:solidFill>
                  <a:srgbClr val="FF0000"/>
                </a:solidFill>
              </a:rPr>
              <a:t>marakka:l</a:t>
            </a:r>
            <a:r>
              <a:rPr lang="en-US" sz="2800" dirty="0"/>
              <a:t> is retained resulting in semantic change. Similarly the word </a:t>
            </a:r>
            <a:r>
              <a:rPr lang="en-US" sz="2800" b="1" i="1" dirty="0">
                <a:solidFill>
                  <a:srgbClr val="FF0000"/>
                </a:solidFill>
              </a:rPr>
              <a:t>o:lai</a:t>
            </a:r>
            <a:r>
              <a:rPr lang="en-US" sz="2800" dirty="0"/>
              <a:t> also the same type.</a:t>
            </a:r>
          </a:p>
          <a:p>
            <a:pPr algn="just">
              <a:buNone/>
            </a:pPr>
            <a:endParaRPr lang="en-US" sz="2400" dirty="0"/>
          </a:p>
          <a:p>
            <a:pPr algn="just">
              <a:buNone/>
            </a:pPr>
            <a:r>
              <a:rPr lang="en-US" sz="2400" dirty="0"/>
              <a:t>	</a:t>
            </a:r>
            <a:r>
              <a:rPr lang="en-US" sz="4000" dirty="0">
                <a:solidFill>
                  <a:srgbClr val="FF0000"/>
                </a:solidFill>
              </a:rPr>
              <a:t>Institutions:</a:t>
            </a:r>
          </a:p>
          <a:p>
            <a:pPr algn="just">
              <a:buNone/>
            </a:pPr>
            <a:r>
              <a:rPr lang="en-US" sz="2400" dirty="0">
                <a:solidFill>
                  <a:srgbClr val="FF0000"/>
                </a:solidFill>
              </a:rPr>
              <a:t>		</a:t>
            </a:r>
            <a:r>
              <a:rPr lang="en-US" sz="3600" dirty="0"/>
              <a:t>The English word parliament come from </a:t>
            </a:r>
            <a:r>
              <a:rPr lang="en-US" sz="3600" b="1" dirty="0">
                <a:solidFill>
                  <a:srgbClr val="FF0000"/>
                </a:solidFill>
              </a:rPr>
              <a:t>old French </a:t>
            </a:r>
            <a:r>
              <a:rPr lang="en-US" sz="3600" b="1" dirty="0" err="1">
                <a:solidFill>
                  <a:srgbClr val="FF0000"/>
                </a:solidFill>
              </a:rPr>
              <a:t>parlement</a:t>
            </a:r>
            <a:r>
              <a:rPr lang="en-US" sz="3600" dirty="0"/>
              <a:t>, which is used to refer to the councils of kings, whose members were nominated by the king. But the modern word parliament refers to the council whose members are elected by the people. The modern parliament is a democratic institution different from the monarchic council.</a:t>
            </a:r>
            <a:endParaRPr lang="en-IN" dirty="0"/>
          </a:p>
        </p:txBody>
      </p:sp>
      <p:sp>
        <p:nvSpPr>
          <p:cNvPr id="4" name="Footer Placeholder 3">
            <a:extLst>
              <a:ext uri="{FF2B5EF4-FFF2-40B4-BE49-F238E27FC236}">
                <a16:creationId xmlns:a16="http://schemas.microsoft.com/office/drawing/2014/main" id="{3AD6539C-2AF6-4FFE-8798-1D0BE4AECD75}"/>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645DBA66-2851-41ED-9CB9-4E843A1E357D}"/>
              </a:ext>
            </a:extLst>
          </p:cNvPr>
          <p:cNvSpPr>
            <a:spLocks noGrp="1"/>
          </p:cNvSpPr>
          <p:nvPr>
            <p:ph type="sldNum" sz="quarter" idx="12"/>
          </p:nvPr>
        </p:nvSpPr>
        <p:spPr/>
        <p:txBody>
          <a:bodyPr/>
          <a:lstStyle/>
          <a:p>
            <a:fld id="{B6F15528-21DE-4FAA-801E-634DDDAF4B2B}" type="slidenum">
              <a:rPr lang="en-US" smtClean="0"/>
              <a:pPr/>
              <a:t>152</a:t>
            </a:fld>
            <a:endParaRPr lang="en-US"/>
          </a:p>
        </p:txBody>
      </p:sp>
    </p:spTree>
    <p:extLst>
      <p:ext uri="{BB962C8B-B14F-4D97-AF65-F5344CB8AC3E}">
        <p14:creationId xmlns:p14="http://schemas.microsoft.com/office/powerpoint/2010/main" val="3046565491"/>
      </p:ext>
    </p:extLst>
  </p:cSld>
  <p:clrMapOvr>
    <a:masterClrMapping/>
  </p:clrMapOvr>
  <p:transition spd="slow">
    <p:diamond/>
  </p:transition>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242BEA-E03A-4132-B6F2-5810AFB3B66A}"/>
              </a:ext>
            </a:extLst>
          </p:cNvPr>
          <p:cNvSpPr>
            <a:spLocks noGrp="1"/>
          </p:cNvSpPr>
          <p:nvPr>
            <p:ph idx="1"/>
          </p:nvPr>
        </p:nvSpPr>
        <p:spPr>
          <a:xfrm>
            <a:off x="0" y="-152400"/>
            <a:ext cx="9144000" cy="7010400"/>
          </a:xfrm>
        </p:spPr>
        <p:txBody>
          <a:bodyPr/>
          <a:lstStyle/>
          <a:p>
            <a:pPr algn="just"/>
            <a:r>
              <a:rPr lang="en-US" dirty="0">
                <a:solidFill>
                  <a:srgbClr val="FF0000"/>
                </a:solidFill>
              </a:rPr>
              <a:t>Ideas / Concepts</a:t>
            </a:r>
          </a:p>
          <a:p>
            <a:pPr algn="just">
              <a:buNone/>
            </a:pPr>
            <a:r>
              <a:rPr lang="en-US" dirty="0">
                <a:solidFill>
                  <a:srgbClr val="FF0000"/>
                </a:solidFill>
              </a:rPr>
              <a:t>	</a:t>
            </a:r>
            <a:r>
              <a:rPr lang="en-US" dirty="0"/>
              <a:t>Changes in ideas or concepts also lead to semantic change. The Tamil word </a:t>
            </a:r>
            <a:r>
              <a:rPr lang="en-US" dirty="0" err="1"/>
              <a:t>ca:nRo:r</a:t>
            </a:r>
            <a:r>
              <a:rPr lang="en-US" dirty="0"/>
              <a:t> ‘noble man’ was derived from the verb root </a:t>
            </a:r>
            <a:r>
              <a:rPr lang="en-US" dirty="0" err="1"/>
              <a:t>ca:l</a:t>
            </a:r>
            <a:r>
              <a:rPr lang="en-US" dirty="0"/>
              <a:t> which means ‘to excel in moral worth’, to be great etc. But the word </a:t>
            </a:r>
            <a:r>
              <a:rPr lang="en-US" dirty="0" err="1"/>
              <a:t>ca:nRo:r</a:t>
            </a:r>
            <a:r>
              <a:rPr lang="en-US" dirty="0"/>
              <a:t> was used early Tamil or Sangam period refer to warrior or who excels in wars and heroism.  </a:t>
            </a:r>
          </a:p>
          <a:p>
            <a:pPr algn="just">
              <a:buNone/>
            </a:pPr>
            <a:endParaRPr lang="en-US" dirty="0"/>
          </a:p>
          <a:p>
            <a:r>
              <a:rPr lang="en-US" dirty="0"/>
              <a:t>Scientific Concepts:</a:t>
            </a:r>
          </a:p>
          <a:p>
            <a:pPr marL="0" indent="0" algn="just">
              <a:buNone/>
            </a:pPr>
            <a:r>
              <a:rPr lang="en-US" dirty="0"/>
              <a:t>	The change due to historical reasons is found even in the names given for scientific concepts. One name is given to a scientific phenomenon based on the understanding of the scientists at the time of its discovery. Yet the original word is continued leading to semantic change. </a:t>
            </a:r>
          </a:p>
          <a:p>
            <a:pPr algn="just">
              <a:buNone/>
            </a:pPr>
            <a:endParaRPr lang="en-US" dirty="0"/>
          </a:p>
          <a:p>
            <a:endParaRPr lang="en-IN" dirty="0"/>
          </a:p>
        </p:txBody>
      </p:sp>
      <p:sp>
        <p:nvSpPr>
          <p:cNvPr id="4" name="Footer Placeholder 3">
            <a:extLst>
              <a:ext uri="{FF2B5EF4-FFF2-40B4-BE49-F238E27FC236}">
                <a16:creationId xmlns:a16="http://schemas.microsoft.com/office/drawing/2014/main" id="{9F41CA9D-1F9D-442A-926B-A2E7BBA0186A}"/>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0A07AEF6-6756-41B2-8EB9-555C15828FDE}"/>
              </a:ext>
            </a:extLst>
          </p:cNvPr>
          <p:cNvSpPr>
            <a:spLocks noGrp="1"/>
          </p:cNvSpPr>
          <p:nvPr>
            <p:ph type="sldNum" sz="quarter" idx="12"/>
          </p:nvPr>
        </p:nvSpPr>
        <p:spPr/>
        <p:txBody>
          <a:bodyPr/>
          <a:lstStyle/>
          <a:p>
            <a:fld id="{B6F15528-21DE-4FAA-801E-634DDDAF4B2B}" type="slidenum">
              <a:rPr lang="en-US" smtClean="0"/>
              <a:pPr/>
              <a:t>153</a:t>
            </a:fld>
            <a:endParaRPr lang="en-US"/>
          </a:p>
        </p:txBody>
      </p:sp>
    </p:spTree>
    <p:extLst>
      <p:ext uri="{BB962C8B-B14F-4D97-AF65-F5344CB8AC3E}">
        <p14:creationId xmlns:p14="http://schemas.microsoft.com/office/powerpoint/2010/main" val="2755008178"/>
      </p:ext>
    </p:extLst>
  </p:cSld>
  <p:clrMapOvr>
    <a:masterClrMapping/>
  </p:clrMapOvr>
  <p:transition spd="slow">
    <p:diamond/>
  </p:transition>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006B1C-4A19-4FF1-B2C3-71ED30B8AC5A}"/>
              </a:ext>
            </a:extLst>
          </p:cNvPr>
          <p:cNvSpPr>
            <a:spLocks noGrp="1"/>
          </p:cNvSpPr>
          <p:nvPr>
            <p:ph idx="1"/>
          </p:nvPr>
        </p:nvSpPr>
        <p:spPr>
          <a:xfrm>
            <a:off x="0" y="-1"/>
            <a:ext cx="9144000" cy="6721475"/>
          </a:xfrm>
        </p:spPr>
        <p:txBody>
          <a:bodyPr/>
          <a:lstStyle/>
          <a:p>
            <a:pPr lvl="1">
              <a:buNone/>
            </a:pPr>
            <a:r>
              <a:rPr lang="en-US" dirty="0"/>
              <a:t>Example: Geometry – the art of measuring ground</a:t>
            </a:r>
          </a:p>
          <a:p>
            <a:pPr lvl="1">
              <a:buNone/>
            </a:pPr>
            <a:r>
              <a:rPr lang="en-US" dirty="0"/>
              <a:t>					  - it is a branch of </a:t>
            </a:r>
            <a:r>
              <a:rPr lang="en-US" dirty="0" err="1"/>
              <a:t>Maths</a:t>
            </a:r>
            <a:endParaRPr lang="en-US" dirty="0"/>
          </a:p>
          <a:p>
            <a:pPr lvl="1">
              <a:buNone/>
            </a:pPr>
            <a:r>
              <a:rPr lang="en-US" dirty="0"/>
              <a:t>			    </a:t>
            </a:r>
            <a:r>
              <a:rPr lang="en-US" dirty="0" err="1"/>
              <a:t>Vinna:nam</a:t>
            </a:r>
            <a:r>
              <a:rPr lang="en-US" dirty="0"/>
              <a:t> – true knowledge, </a:t>
            </a:r>
            <a:r>
              <a:rPr lang="en-US" dirty="0" err="1"/>
              <a:t>Spritual</a:t>
            </a:r>
            <a:r>
              <a:rPr lang="en-US" dirty="0"/>
              <a:t> 					      knowledge</a:t>
            </a:r>
          </a:p>
          <a:p>
            <a:pPr lvl="1">
              <a:buNone/>
            </a:pPr>
            <a:r>
              <a:rPr lang="en-US" dirty="0"/>
              <a:t>					    - Science</a:t>
            </a:r>
          </a:p>
          <a:p>
            <a:pPr lvl="1">
              <a:buNone/>
            </a:pPr>
            <a:r>
              <a:rPr lang="en-US" dirty="0"/>
              <a:t>			   </a:t>
            </a:r>
            <a:r>
              <a:rPr lang="en-US" dirty="0" err="1"/>
              <a:t>raca:yanam</a:t>
            </a:r>
            <a:r>
              <a:rPr lang="en-US" dirty="0"/>
              <a:t>  - referred to a medicine for 					      prolonging life</a:t>
            </a:r>
          </a:p>
          <a:p>
            <a:pPr lvl="1">
              <a:buNone/>
            </a:pPr>
            <a:r>
              <a:rPr lang="en-US" dirty="0"/>
              <a:t>					   - Chemistry.</a:t>
            </a:r>
          </a:p>
          <a:p>
            <a:pPr marL="0" indent="0">
              <a:buNone/>
            </a:pPr>
            <a:endParaRPr lang="en-IN" dirty="0"/>
          </a:p>
        </p:txBody>
      </p:sp>
      <p:sp>
        <p:nvSpPr>
          <p:cNvPr id="4" name="Footer Placeholder 3">
            <a:extLst>
              <a:ext uri="{FF2B5EF4-FFF2-40B4-BE49-F238E27FC236}">
                <a16:creationId xmlns:a16="http://schemas.microsoft.com/office/drawing/2014/main" id="{63628393-E602-4CC1-AD83-64FBB210F405}"/>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31585A30-4BBB-41A9-9854-C0A04DBC0F9C}"/>
              </a:ext>
            </a:extLst>
          </p:cNvPr>
          <p:cNvSpPr>
            <a:spLocks noGrp="1"/>
          </p:cNvSpPr>
          <p:nvPr>
            <p:ph type="sldNum" sz="quarter" idx="12"/>
          </p:nvPr>
        </p:nvSpPr>
        <p:spPr/>
        <p:txBody>
          <a:bodyPr/>
          <a:lstStyle/>
          <a:p>
            <a:fld id="{B6F15528-21DE-4FAA-801E-634DDDAF4B2B}" type="slidenum">
              <a:rPr lang="en-US" smtClean="0"/>
              <a:pPr/>
              <a:t>154</a:t>
            </a:fld>
            <a:endParaRPr lang="en-US"/>
          </a:p>
        </p:txBody>
      </p:sp>
    </p:spTree>
    <p:extLst>
      <p:ext uri="{BB962C8B-B14F-4D97-AF65-F5344CB8AC3E}">
        <p14:creationId xmlns:p14="http://schemas.microsoft.com/office/powerpoint/2010/main" val="2326799153"/>
      </p:ext>
    </p:extLst>
  </p:cSld>
  <p:clrMapOvr>
    <a:masterClrMapping/>
  </p:clrMapOvr>
  <p:transition spd="slow">
    <p:diamond/>
  </p:transition>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EA342-7937-4A2C-BF6D-AA71C84FD5D6}"/>
              </a:ext>
            </a:extLst>
          </p:cNvPr>
          <p:cNvSpPr>
            <a:spLocks noGrp="1"/>
          </p:cNvSpPr>
          <p:nvPr>
            <p:ph type="title"/>
          </p:nvPr>
        </p:nvSpPr>
        <p:spPr>
          <a:xfrm>
            <a:off x="457200" y="0"/>
            <a:ext cx="8229600" cy="1542288"/>
          </a:xfrm>
        </p:spPr>
        <p:txBody>
          <a:bodyPr>
            <a:normAutofit fontScale="90000"/>
          </a:bodyPr>
          <a:lstStyle/>
          <a:p>
            <a:pPr algn="ctr"/>
            <a:r>
              <a:rPr lang="en-US" dirty="0">
                <a:solidFill>
                  <a:srgbClr val="FF0000"/>
                </a:solidFill>
              </a:rPr>
              <a:t>Social Causes</a:t>
            </a:r>
            <a:br>
              <a:rPr lang="en-US" dirty="0">
                <a:solidFill>
                  <a:srgbClr val="FF0000"/>
                </a:solidFill>
              </a:rPr>
            </a:br>
            <a:endParaRPr lang="en-IN" dirty="0"/>
          </a:p>
        </p:txBody>
      </p:sp>
      <p:sp>
        <p:nvSpPr>
          <p:cNvPr id="3" name="Content Placeholder 2">
            <a:extLst>
              <a:ext uri="{FF2B5EF4-FFF2-40B4-BE49-F238E27FC236}">
                <a16:creationId xmlns:a16="http://schemas.microsoft.com/office/drawing/2014/main" id="{8D79DA02-4A3D-4556-AEE0-B343D5390092}"/>
              </a:ext>
            </a:extLst>
          </p:cNvPr>
          <p:cNvSpPr>
            <a:spLocks noGrp="1"/>
          </p:cNvSpPr>
          <p:nvPr>
            <p:ph idx="1"/>
          </p:nvPr>
        </p:nvSpPr>
        <p:spPr>
          <a:xfrm>
            <a:off x="0" y="1542288"/>
            <a:ext cx="9144000" cy="5315712"/>
          </a:xfrm>
        </p:spPr>
        <p:txBody>
          <a:bodyPr/>
          <a:lstStyle/>
          <a:p>
            <a:pPr>
              <a:buNone/>
            </a:pPr>
            <a:r>
              <a:rPr lang="en-US" dirty="0"/>
              <a:t>A word may change its meaning due it social causes in two ways.</a:t>
            </a:r>
          </a:p>
          <a:p>
            <a:pPr>
              <a:buNone/>
            </a:pPr>
            <a:endParaRPr lang="en-US" dirty="0"/>
          </a:p>
          <a:p>
            <a:pPr marL="514350" indent="-514350">
              <a:buNone/>
            </a:pPr>
            <a:r>
              <a:rPr lang="en-US" dirty="0"/>
              <a:t>	</a:t>
            </a:r>
            <a:r>
              <a:rPr lang="en-US" dirty="0" err="1"/>
              <a:t>i</a:t>
            </a:r>
            <a:r>
              <a:rPr lang="en-US" dirty="0"/>
              <a:t>. it may shift from common language to the use of a restricted social group.</a:t>
            </a:r>
          </a:p>
          <a:p>
            <a:pPr marL="514350" indent="-514350">
              <a:buNone/>
            </a:pPr>
            <a:r>
              <a:rPr lang="en-US" dirty="0"/>
              <a:t> </a:t>
            </a:r>
          </a:p>
          <a:p>
            <a:pPr algn="just">
              <a:buNone/>
            </a:pPr>
            <a:r>
              <a:rPr lang="en-US" dirty="0"/>
              <a:t>	ii. Words are borrowed from the language of a small social group and used widely in the common language. The first case is called specialization and generalization. Both of which are socially conditioned semantic changes.</a:t>
            </a:r>
          </a:p>
          <a:p>
            <a:pPr marL="0" indent="0">
              <a:buNone/>
            </a:pPr>
            <a:endParaRPr lang="en-IN" dirty="0"/>
          </a:p>
        </p:txBody>
      </p:sp>
      <p:sp>
        <p:nvSpPr>
          <p:cNvPr id="4" name="Footer Placeholder 3">
            <a:extLst>
              <a:ext uri="{FF2B5EF4-FFF2-40B4-BE49-F238E27FC236}">
                <a16:creationId xmlns:a16="http://schemas.microsoft.com/office/drawing/2014/main" id="{A654E571-6EA9-4A30-A4C9-F1FD9A51D0D3}"/>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553D5385-7D32-43A1-8CC8-F8DD3F8BCDE1}"/>
              </a:ext>
            </a:extLst>
          </p:cNvPr>
          <p:cNvSpPr>
            <a:spLocks noGrp="1"/>
          </p:cNvSpPr>
          <p:nvPr>
            <p:ph type="sldNum" sz="quarter" idx="12"/>
          </p:nvPr>
        </p:nvSpPr>
        <p:spPr/>
        <p:txBody>
          <a:bodyPr/>
          <a:lstStyle/>
          <a:p>
            <a:fld id="{B6F15528-21DE-4FAA-801E-634DDDAF4B2B}" type="slidenum">
              <a:rPr lang="en-US" smtClean="0"/>
              <a:pPr/>
              <a:t>155</a:t>
            </a:fld>
            <a:endParaRPr lang="en-US"/>
          </a:p>
        </p:txBody>
      </p:sp>
    </p:spTree>
    <p:extLst>
      <p:ext uri="{BB962C8B-B14F-4D97-AF65-F5344CB8AC3E}">
        <p14:creationId xmlns:p14="http://schemas.microsoft.com/office/powerpoint/2010/main" val="1283731794"/>
      </p:ext>
    </p:extLst>
  </p:cSld>
  <p:clrMapOvr>
    <a:masterClrMapping/>
  </p:clrMapOvr>
  <p:transition spd="slow">
    <p:diamond/>
  </p:transition>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77AE07-6DE9-4A71-94F2-4421252D6373}"/>
              </a:ext>
            </a:extLst>
          </p:cNvPr>
          <p:cNvSpPr>
            <a:spLocks noGrp="1"/>
          </p:cNvSpPr>
          <p:nvPr>
            <p:ph idx="1"/>
          </p:nvPr>
        </p:nvSpPr>
        <p:spPr>
          <a:xfrm>
            <a:off x="0" y="-1"/>
            <a:ext cx="9144000" cy="6721475"/>
          </a:xfrm>
        </p:spPr>
        <p:txBody>
          <a:bodyPr/>
          <a:lstStyle/>
          <a:p>
            <a:pPr marL="0" indent="0" algn="just">
              <a:buNone/>
            </a:pPr>
            <a:r>
              <a:rPr lang="en-US" dirty="0">
                <a:solidFill>
                  <a:srgbClr val="FF0000"/>
                </a:solidFill>
              </a:rPr>
              <a:t>Specialization</a:t>
            </a:r>
            <a:r>
              <a:rPr lang="en-US" dirty="0"/>
              <a:t>: It is refers to that the existing concepts which is identified from common to particular. For example in Tamil the word </a:t>
            </a:r>
            <a:r>
              <a:rPr lang="en-US" dirty="0" err="1">
                <a:solidFill>
                  <a:srgbClr val="FF0000"/>
                </a:solidFill>
              </a:rPr>
              <a:t>maravar</a:t>
            </a:r>
            <a:r>
              <a:rPr lang="en-US" dirty="0">
                <a:solidFill>
                  <a:srgbClr val="FF0000"/>
                </a:solidFill>
              </a:rPr>
              <a:t> </a:t>
            </a:r>
            <a:r>
              <a:rPr lang="en-US" dirty="0"/>
              <a:t>derived from old Tamil </a:t>
            </a:r>
            <a:r>
              <a:rPr lang="en-US" dirty="0" err="1">
                <a:solidFill>
                  <a:srgbClr val="FF0000"/>
                </a:solidFill>
              </a:rPr>
              <a:t>maram</a:t>
            </a:r>
            <a:r>
              <a:rPr lang="en-US" dirty="0"/>
              <a:t> ‘courage’ used to refer to warriors. But in modern Tamil it refers to a caste.</a:t>
            </a:r>
          </a:p>
          <a:p>
            <a:pPr marL="0" indent="0" algn="just">
              <a:buNone/>
            </a:pPr>
            <a:endParaRPr lang="en-US" dirty="0">
              <a:solidFill>
                <a:srgbClr val="FF0000"/>
              </a:solidFill>
            </a:endParaRPr>
          </a:p>
          <a:p>
            <a:pPr marL="0" indent="0" algn="just">
              <a:buNone/>
            </a:pPr>
            <a:r>
              <a:rPr lang="en-US" dirty="0">
                <a:solidFill>
                  <a:srgbClr val="FF0000"/>
                </a:solidFill>
              </a:rPr>
              <a:t>Psychological Causes :</a:t>
            </a:r>
          </a:p>
          <a:p>
            <a:pPr marL="0" indent="0" algn="just">
              <a:buNone/>
            </a:pPr>
            <a:r>
              <a:rPr lang="en-US" dirty="0"/>
              <a:t>	</a:t>
            </a:r>
          </a:p>
          <a:p>
            <a:pPr marL="0" indent="0" algn="just">
              <a:buNone/>
            </a:pPr>
            <a:r>
              <a:rPr lang="en-US" dirty="0"/>
              <a:t>	Psychological causes refers to mental or sensitive attitudes leads to semantic change. i.e. Some inherent features or tendency in the speakers mind leads to change of meaning of words. Under this category there are two important points to be discussed. </a:t>
            </a:r>
          </a:p>
          <a:p>
            <a:pPr marL="0" indent="0" algn="just">
              <a:buNone/>
            </a:pPr>
            <a:endParaRPr lang="en-US" dirty="0">
              <a:solidFill>
                <a:srgbClr val="FF0000"/>
              </a:solidFill>
            </a:endParaRPr>
          </a:p>
          <a:p>
            <a:pPr marL="0" indent="0">
              <a:buNone/>
            </a:pPr>
            <a:endParaRPr lang="en-IN" dirty="0"/>
          </a:p>
        </p:txBody>
      </p:sp>
      <p:sp>
        <p:nvSpPr>
          <p:cNvPr id="4" name="Footer Placeholder 3">
            <a:extLst>
              <a:ext uri="{FF2B5EF4-FFF2-40B4-BE49-F238E27FC236}">
                <a16:creationId xmlns:a16="http://schemas.microsoft.com/office/drawing/2014/main" id="{301EA8F1-3A9F-450B-95AA-7E6038C3FD32}"/>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2CBABEA5-23C1-42F7-83D2-15C44A1F73F7}"/>
              </a:ext>
            </a:extLst>
          </p:cNvPr>
          <p:cNvSpPr>
            <a:spLocks noGrp="1"/>
          </p:cNvSpPr>
          <p:nvPr>
            <p:ph type="sldNum" sz="quarter" idx="12"/>
          </p:nvPr>
        </p:nvSpPr>
        <p:spPr/>
        <p:txBody>
          <a:bodyPr/>
          <a:lstStyle/>
          <a:p>
            <a:fld id="{B6F15528-21DE-4FAA-801E-634DDDAF4B2B}" type="slidenum">
              <a:rPr lang="en-US" smtClean="0"/>
              <a:pPr/>
              <a:t>156</a:t>
            </a:fld>
            <a:endParaRPr lang="en-US"/>
          </a:p>
        </p:txBody>
      </p:sp>
    </p:spTree>
    <p:extLst>
      <p:ext uri="{BB962C8B-B14F-4D97-AF65-F5344CB8AC3E}">
        <p14:creationId xmlns:p14="http://schemas.microsoft.com/office/powerpoint/2010/main" val="550746763"/>
      </p:ext>
    </p:extLst>
  </p:cSld>
  <p:clrMapOvr>
    <a:masterClrMapping/>
  </p:clrMapOvr>
  <p:transition spd="slow">
    <p:diamond/>
  </p:transition>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97977F-6381-4B4D-AC30-CD4FF0F8F4C3}"/>
              </a:ext>
            </a:extLst>
          </p:cNvPr>
          <p:cNvSpPr>
            <a:spLocks noGrp="1"/>
          </p:cNvSpPr>
          <p:nvPr>
            <p:ph idx="1"/>
          </p:nvPr>
        </p:nvSpPr>
        <p:spPr>
          <a:xfrm>
            <a:off x="0" y="-1"/>
            <a:ext cx="9144000" cy="6721475"/>
          </a:xfrm>
        </p:spPr>
        <p:txBody>
          <a:bodyPr/>
          <a:lstStyle/>
          <a:p>
            <a:pPr marL="0" indent="0" algn="just">
              <a:buNone/>
            </a:pPr>
            <a:r>
              <a:rPr lang="en-US" dirty="0">
                <a:solidFill>
                  <a:srgbClr val="FF0000"/>
                </a:solidFill>
              </a:rPr>
              <a:t>Emotive factors</a:t>
            </a:r>
            <a:r>
              <a:rPr lang="en-US" dirty="0"/>
              <a:t>: According to Ullmann 1962 points out that when people are strongly interested in a subject, they talk about it frequently even when speaking of different matters. Such subjects are ever present in the minds of people and suggest images and metaphors for description of other </a:t>
            </a:r>
            <a:r>
              <a:rPr lang="en-US" dirty="0" err="1"/>
              <a:t>experences</a:t>
            </a:r>
            <a:r>
              <a:rPr lang="en-US" dirty="0"/>
              <a:t>. Such subjects become “</a:t>
            </a:r>
            <a:r>
              <a:rPr lang="en-US" dirty="0" err="1"/>
              <a:t>centre</a:t>
            </a:r>
            <a:r>
              <a:rPr lang="en-US" dirty="0"/>
              <a:t> of attraction and </a:t>
            </a:r>
            <a:r>
              <a:rPr lang="en-US" dirty="0" err="1"/>
              <a:t>centre</a:t>
            </a:r>
            <a:r>
              <a:rPr lang="en-US" dirty="0"/>
              <a:t> of expansion”.</a:t>
            </a:r>
          </a:p>
          <a:p>
            <a:pPr marL="0" indent="0" algn="just">
              <a:buNone/>
            </a:pPr>
            <a:endParaRPr lang="en-US" dirty="0"/>
          </a:p>
          <a:p>
            <a:pPr marL="0" indent="0" algn="just">
              <a:buNone/>
            </a:pPr>
            <a:r>
              <a:rPr lang="en-US" dirty="0">
                <a:solidFill>
                  <a:srgbClr val="FF0000"/>
                </a:solidFill>
              </a:rPr>
              <a:t>Centre of Attraction</a:t>
            </a:r>
          </a:p>
          <a:p>
            <a:pPr marL="0" indent="0" algn="just">
              <a:buNone/>
            </a:pPr>
            <a:r>
              <a:rPr lang="en-US" dirty="0"/>
              <a:t>It refer to which words belonging to different other subjects, fields etc.</a:t>
            </a:r>
          </a:p>
          <a:p>
            <a:pPr marL="0" indent="0" algn="just">
              <a:buNone/>
            </a:pPr>
            <a:endParaRPr lang="en-IN" dirty="0">
              <a:solidFill>
                <a:srgbClr val="FF0000"/>
              </a:solidFill>
            </a:endParaRPr>
          </a:p>
        </p:txBody>
      </p:sp>
      <p:sp>
        <p:nvSpPr>
          <p:cNvPr id="4" name="Footer Placeholder 3">
            <a:extLst>
              <a:ext uri="{FF2B5EF4-FFF2-40B4-BE49-F238E27FC236}">
                <a16:creationId xmlns:a16="http://schemas.microsoft.com/office/drawing/2014/main" id="{7039B2D4-D8C0-4B0C-BE1C-D173DC959B6A}"/>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FADC4020-AC6C-4FC9-BE38-21F6E32DB0F7}"/>
              </a:ext>
            </a:extLst>
          </p:cNvPr>
          <p:cNvSpPr>
            <a:spLocks noGrp="1"/>
          </p:cNvSpPr>
          <p:nvPr>
            <p:ph type="sldNum" sz="quarter" idx="12"/>
          </p:nvPr>
        </p:nvSpPr>
        <p:spPr/>
        <p:txBody>
          <a:bodyPr/>
          <a:lstStyle/>
          <a:p>
            <a:fld id="{B6F15528-21DE-4FAA-801E-634DDDAF4B2B}" type="slidenum">
              <a:rPr lang="en-US" smtClean="0"/>
              <a:pPr/>
              <a:t>157</a:t>
            </a:fld>
            <a:endParaRPr lang="en-US"/>
          </a:p>
        </p:txBody>
      </p:sp>
    </p:spTree>
    <p:extLst>
      <p:ext uri="{BB962C8B-B14F-4D97-AF65-F5344CB8AC3E}">
        <p14:creationId xmlns:p14="http://schemas.microsoft.com/office/powerpoint/2010/main" val="1381084679"/>
      </p:ext>
    </p:extLst>
  </p:cSld>
  <p:clrMapOvr>
    <a:masterClrMapping/>
  </p:clrMapOvr>
  <p:transition spd="slow">
    <p:diamond/>
  </p:transition>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CEFA0D-E3B8-4D55-A2FE-5E025FA0BB64}"/>
              </a:ext>
            </a:extLst>
          </p:cNvPr>
          <p:cNvSpPr>
            <a:spLocks noGrp="1"/>
          </p:cNvSpPr>
          <p:nvPr>
            <p:ph idx="1"/>
          </p:nvPr>
        </p:nvSpPr>
        <p:spPr>
          <a:xfrm>
            <a:off x="0" y="-1"/>
            <a:ext cx="9144000" cy="6721475"/>
          </a:xfrm>
        </p:spPr>
        <p:txBody>
          <a:bodyPr/>
          <a:lstStyle/>
          <a:p>
            <a:pPr marL="0" indent="0" algn="just">
              <a:buNone/>
            </a:pPr>
            <a:r>
              <a:rPr lang="en-US" dirty="0"/>
              <a:t>ii. Generalization: It is refers to that the existing concepts which is identified from restricted to  common. For in old Tamil the word </a:t>
            </a:r>
            <a:r>
              <a:rPr lang="en-US" dirty="0" err="1">
                <a:solidFill>
                  <a:srgbClr val="FF0000"/>
                </a:solidFill>
              </a:rPr>
              <a:t>kaLippu</a:t>
            </a:r>
            <a:r>
              <a:rPr lang="en-US" dirty="0"/>
              <a:t> referred to ‘pleasure due to intoxication’. But in modern Tamil it means ‘pleasure or happiness in general. Similarly the word </a:t>
            </a:r>
            <a:r>
              <a:rPr lang="en-US" dirty="0" err="1"/>
              <a:t>ve:Ttai</a:t>
            </a:r>
            <a:r>
              <a:rPr lang="en-US" dirty="0"/>
              <a:t> in old Tamil used to refer to hunting of animals. But in modern Tamil it is used in the general language to refer to any search operation. i.e. </a:t>
            </a:r>
            <a:r>
              <a:rPr lang="en-US" dirty="0" err="1"/>
              <a:t>kaLLacca:raya</a:t>
            </a:r>
            <a:r>
              <a:rPr lang="en-US" dirty="0"/>
              <a:t> </a:t>
            </a:r>
            <a:r>
              <a:rPr lang="en-US" dirty="0" err="1"/>
              <a:t>ve:Ttai</a:t>
            </a:r>
            <a:r>
              <a:rPr lang="en-US" dirty="0"/>
              <a:t> etc.</a:t>
            </a:r>
          </a:p>
          <a:p>
            <a:pPr marL="0" indent="0" algn="just">
              <a:buNone/>
            </a:pPr>
            <a:endParaRPr lang="en-IN" dirty="0"/>
          </a:p>
          <a:p>
            <a:pPr marL="0" indent="0" algn="just">
              <a:buNone/>
            </a:pPr>
            <a:r>
              <a:rPr lang="en-IN" dirty="0"/>
              <a:t>Reference:</a:t>
            </a:r>
            <a:r>
              <a:rPr lang="en-US" dirty="0"/>
              <a:t> </a:t>
            </a:r>
          </a:p>
          <a:p>
            <a:pPr>
              <a:buFont typeface="Wingdings" panose="05000000000000000000" pitchFamily="2" charset="2"/>
              <a:buChar char="Ø"/>
            </a:pPr>
            <a:r>
              <a:rPr lang="en-IN" dirty="0"/>
              <a:t>Palmer, F.R. 1981, Semantics, Cambridge University Press, Cambridge.</a:t>
            </a:r>
          </a:p>
          <a:p>
            <a:pPr>
              <a:buFont typeface="Wingdings" panose="05000000000000000000" pitchFamily="2" charset="2"/>
              <a:buChar char="Ø"/>
            </a:pPr>
            <a:r>
              <a:rPr lang="en-IN" dirty="0"/>
              <a:t>Kluwer. Saeed, John. 1997, Semantic. London: Blackwell. </a:t>
            </a:r>
          </a:p>
          <a:p>
            <a:pPr>
              <a:buFont typeface="Wingdings" panose="05000000000000000000" pitchFamily="2" charset="2"/>
              <a:buChar char="Ø"/>
            </a:pPr>
            <a:r>
              <a:rPr lang="en-IN" dirty="0"/>
              <a:t>Ullmann, S. 1962, Semantics: An Introduction to the science of meaning, Blackwell, Oxford. </a:t>
            </a:r>
          </a:p>
          <a:p>
            <a:pPr marL="0" indent="0" algn="just">
              <a:buNone/>
            </a:pPr>
            <a:endParaRPr lang="en-US" dirty="0"/>
          </a:p>
          <a:p>
            <a:pPr marL="0" indent="0">
              <a:buNone/>
            </a:pPr>
            <a:endParaRPr lang="en-IN" dirty="0"/>
          </a:p>
        </p:txBody>
      </p:sp>
      <p:sp>
        <p:nvSpPr>
          <p:cNvPr id="4" name="Footer Placeholder 3">
            <a:extLst>
              <a:ext uri="{FF2B5EF4-FFF2-40B4-BE49-F238E27FC236}">
                <a16:creationId xmlns:a16="http://schemas.microsoft.com/office/drawing/2014/main" id="{04DF3929-F28D-4B68-B0F7-F468659D09B1}"/>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65BBE6EC-CA1A-4FEE-9DC9-86C5EF09DE40}"/>
              </a:ext>
            </a:extLst>
          </p:cNvPr>
          <p:cNvSpPr>
            <a:spLocks noGrp="1"/>
          </p:cNvSpPr>
          <p:nvPr>
            <p:ph type="sldNum" sz="quarter" idx="12"/>
          </p:nvPr>
        </p:nvSpPr>
        <p:spPr/>
        <p:txBody>
          <a:bodyPr/>
          <a:lstStyle/>
          <a:p>
            <a:fld id="{B6F15528-21DE-4FAA-801E-634DDDAF4B2B}" type="slidenum">
              <a:rPr lang="en-US" smtClean="0"/>
              <a:pPr/>
              <a:t>158</a:t>
            </a:fld>
            <a:endParaRPr lang="en-US"/>
          </a:p>
        </p:txBody>
      </p:sp>
    </p:spTree>
    <p:extLst>
      <p:ext uri="{BB962C8B-B14F-4D97-AF65-F5344CB8AC3E}">
        <p14:creationId xmlns:p14="http://schemas.microsoft.com/office/powerpoint/2010/main" val="279778547"/>
      </p:ext>
    </p:extLst>
  </p:cSld>
  <p:clrMapOvr>
    <a:masterClrMapping/>
  </p:clrMapOvr>
  <p:transition spd="slow">
    <p:diamond/>
  </p:transition>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A20FE-71AE-47FD-A13E-B644B7180DBA}"/>
              </a:ext>
            </a:extLst>
          </p:cNvPr>
          <p:cNvSpPr>
            <a:spLocks noGrp="1"/>
          </p:cNvSpPr>
          <p:nvPr>
            <p:ph type="title"/>
          </p:nvPr>
        </p:nvSpPr>
        <p:spPr>
          <a:xfrm>
            <a:off x="457200" y="0"/>
            <a:ext cx="8229600" cy="1847088"/>
          </a:xfrm>
        </p:spPr>
        <p:txBody>
          <a:bodyPr>
            <a:normAutofit/>
          </a:bodyPr>
          <a:lstStyle/>
          <a:p>
            <a:pPr algn="ctr"/>
            <a:r>
              <a:rPr lang="en-IN" sz="5400" dirty="0">
                <a:solidFill>
                  <a:srgbClr val="FF0000"/>
                </a:solidFill>
              </a:rPr>
              <a:t>Unit- V </a:t>
            </a:r>
            <a:br>
              <a:rPr lang="en-IN" sz="5400" dirty="0">
                <a:solidFill>
                  <a:srgbClr val="FF0000"/>
                </a:solidFill>
              </a:rPr>
            </a:br>
            <a:r>
              <a:rPr lang="en-IN" sz="5400" dirty="0">
                <a:solidFill>
                  <a:srgbClr val="FF0000"/>
                </a:solidFill>
              </a:rPr>
              <a:t>Pragmatics</a:t>
            </a:r>
            <a:endParaRPr lang="en-IN" dirty="0">
              <a:solidFill>
                <a:srgbClr val="FF0000"/>
              </a:solidFill>
            </a:endParaRPr>
          </a:p>
        </p:txBody>
      </p:sp>
      <p:sp>
        <p:nvSpPr>
          <p:cNvPr id="3" name="Content Placeholder 2">
            <a:extLst>
              <a:ext uri="{FF2B5EF4-FFF2-40B4-BE49-F238E27FC236}">
                <a16:creationId xmlns:a16="http://schemas.microsoft.com/office/drawing/2014/main" id="{27A88869-068A-49AF-8684-46C0D76A7E8C}"/>
              </a:ext>
            </a:extLst>
          </p:cNvPr>
          <p:cNvSpPr>
            <a:spLocks noGrp="1"/>
          </p:cNvSpPr>
          <p:nvPr>
            <p:ph idx="1"/>
          </p:nvPr>
        </p:nvSpPr>
        <p:spPr>
          <a:xfrm>
            <a:off x="0" y="1847087"/>
            <a:ext cx="9144000" cy="4874387"/>
          </a:xfrm>
        </p:spPr>
        <p:txBody>
          <a:bodyPr/>
          <a:lstStyle/>
          <a:p>
            <a:pPr marL="0" indent="0">
              <a:buNone/>
            </a:pPr>
            <a:r>
              <a:rPr lang="en-IN" dirty="0"/>
              <a:t>Introduction:</a:t>
            </a:r>
          </a:p>
          <a:p>
            <a:pPr marL="0" indent="0" algn="just">
              <a:buNone/>
            </a:pPr>
            <a:r>
              <a:rPr lang="en-US" sz="2800" dirty="0"/>
              <a:t>	Pragmatics is a branch of linguistics concerned with the use of language in social contexts and the ways people produce and comprehend meanings through language. The term </a:t>
            </a:r>
            <a:r>
              <a:rPr lang="en-US" sz="2800" i="1" dirty="0"/>
              <a:t>pragmatics </a:t>
            </a:r>
            <a:r>
              <a:rPr lang="en-US" sz="2800" dirty="0"/>
              <a:t>was coined in the 1930s by psychologist and philosopher Charles Morris. Pragmatics was developed as a subfield of linguistics in the 1970s.</a:t>
            </a:r>
            <a:endParaRPr lang="en-IN" sz="2800" dirty="0"/>
          </a:p>
          <a:p>
            <a:pPr marL="0" indent="0">
              <a:buNone/>
            </a:pPr>
            <a:endParaRPr lang="en-IN" dirty="0"/>
          </a:p>
        </p:txBody>
      </p:sp>
      <p:sp>
        <p:nvSpPr>
          <p:cNvPr id="4" name="Footer Placeholder 3">
            <a:extLst>
              <a:ext uri="{FF2B5EF4-FFF2-40B4-BE49-F238E27FC236}">
                <a16:creationId xmlns:a16="http://schemas.microsoft.com/office/drawing/2014/main" id="{49B719CD-FBA3-453A-A894-2D712E17773F}"/>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F73BE3E0-486E-4D33-8548-2775C1A8D3B6}"/>
              </a:ext>
            </a:extLst>
          </p:cNvPr>
          <p:cNvSpPr>
            <a:spLocks noGrp="1"/>
          </p:cNvSpPr>
          <p:nvPr>
            <p:ph type="sldNum" sz="quarter" idx="12"/>
          </p:nvPr>
        </p:nvSpPr>
        <p:spPr/>
        <p:txBody>
          <a:bodyPr/>
          <a:lstStyle/>
          <a:p>
            <a:fld id="{B6F15528-21DE-4FAA-801E-634DDDAF4B2B}" type="slidenum">
              <a:rPr lang="en-US" smtClean="0"/>
              <a:pPr/>
              <a:t>159</a:t>
            </a:fld>
            <a:endParaRPr lang="en-US"/>
          </a:p>
        </p:txBody>
      </p:sp>
    </p:spTree>
    <p:extLst>
      <p:ext uri="{BB962C8B-B14F-4D97-AF65-F5344CB8AC3E}">
        <p14:creationId xmlns:p14="http://schemas.microsoft.com/office/powerpoint/2010/main" val="1098836483"/>
      </p:ext>
    </p:extLst>
  </p:cSld>
  <p:clrMapOvr>
    <a:masterClrMapping/>
  </p:clrMapOvr>
  <p:transition spd="slow">
    <p:diamon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Prosodic and Paralinguistic features</a:t>
            </a:r>
            <a:endParaRPr lang="en-IN" dirty="0"/>
          </a:p>
        </p:txBody>
      </p:sp>
      <p:sp>
        <p:nvSpPr>
          <p:cNvPr id="3" name="Content Placeholder 2"/>
          <p:cNvSpPr>
            <a:spLocks noGrp="1"/>
          </p:cNvSpPr>
          <p:nvPr>
            <p:ph idx="1"/>
          </p:nvPr>
        </p:nvSpPr>
        <p:spPr>
          <a:xfrm>
            <a:off x="0" y="2590800"/>
            <a:ext cx="9144000" cy="4267200"/>
          </a:xfrm>
        </p:spPr>
        <p:txBody>
          <a:bodyPr/>
          <a:lstStyle/>
          <a:p>
            <a:pPr algn="just">
              <a:buNone/>
            </a:pPr>
            <a:r>
              <a:rPr lang="en-US" dirty="0"/>
              <a:t>	</a:t>
            </a:r>
          </a:p>
          <a:p>
            <a:pPr algn="just">
              <a:buNone/>
            </a:pPr>
            <a:r>
              <a:rPr lang="en-US" dirty="0"/>
              <a:t>	In the language utterance meaning is conveyed by prosodic and paralinguistic features.  </a:t>
            </a:r>
          </a:p>
          <a:p>
            <a:pPr algn="just">
              <a:buNone/>
            </a:pPr>
            <a:r>
              <a:rPr lang="en-US" dirty="0"/>
              <a:t>	</a:t>
            </a:r>
            <a:r>
              <a:rPr lang="en-US" b="1" dirty="0">
                <a:solidFill>
                  <a:srgbClr val="FF0000"/>
                </a:solidFill>
              </a:rPr>
              <a:t>Prosodic features</a:t>
            </a:r>
            <a:r>
              <a:rPr lang="en-US" dirty="0"/>
              <a:t> consists of intonation, stress, rhythm and loudness etc. The meaning of a sentence may be altered by any of these features without changing in constituent words and structures. </a:t>
            </a:r>
          </a:p>
          <a:p>
            <a:pPr algn="just">
              <a:buNone/>
            </a:pPr>
            <a:r>
              <a:rPr lang="en-US" dirty="0"/>
              <a:t>	</a:t>
            </a:r>
            <a:endParaRPr lang="en-IN" dirty="0"/>
          </a:p>
        </p:txBody>
      </p:sp>
      <p:sp>
        <p:nvSpPr>
          <p:cNvPr id="4" name="Footer Placeholder 3">
            <a:extLst>
              <a:ext uri="{FF2B5EF4-FFF2-40B4-BE49-F238E27FC236}">
                <a16:creationId xmlns:a16="http://schemas.microsoft.com/office/drawing/2014/main" id="{59951F60-56FA-4C62-A8DC-E9B141999502}"/>
              </a:ext>
            </a:extLst>
          </p:cNvPr>
          <p:cNvSpPr>
            <a:spLocks noGrp="1"/>
          </p:cNvSpPr>
          <p:nvPr>
            <p:ph type="ftr" sz="quarter" idx="11"/>
          </p:nvPr>
        </p:nvSpPr>
        <p:spPr/>
        <p:txBody>
          <a:bodyPr/>
          <a:lstStyle/>
          <a:p>
            <a:pPr algn="ctr"/>
            <a:r>
              <a:rPr lang="en-US" dirty="0" err="1"/>
              <a:t>Dr.P.Chandramohan</a:t>
            </a:r>
            <a:endParaRPr lang="en-US" dirty="0"/>
          </a:p>
        </p:txBody>
      </p:sp>
      <p:sp>
        <p:nvSpPr>
          <p:cNvPr id="5" name="Slide Number Placeholder 4">
            <a:extLst>
              <a:ext uri="{FF2B5EF4-FFF2-40B4-BE49-F238E27FC236}">
                <a16:creationId xmlns:a16="http://schemas.microsoft.com/office/drawing/2014/main" id="{1A9DF59D-11B3-493D-B53A-52DB60E0416F}"/>
              </a:ext>
            </a:extLst>
          </p:cNvPr>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transition spd="slow">
    <p:diamond/>
  </p:transition>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A21DF-96A8-465D-8474-AEAC530D44A2}"/>
              </a:ext>
            </a:extLst>
          </p:cNvPr>
          <p:cNvSpPr>
            <a:spLocks noGrp="1"/>
          </p:cNvSpPr>
          <p:nvPr>
            <p:ph type="title"/>
          </p:nvPr>
        </p:nvSpPr>
        <p:spPr>
          <a:xfrm>
            <a:off x="609600" y="8467"/>
            <a:ext cx="8229600" cy="1143000"/>
          </a:xfrm>
        </p:spPr>
        <p:txBody>
          <a:bodyPr/>
          <a:lstStyle/>
          <a:p>
            <a:pPr algn="ctr"/>
            <a:r>
              <a:rPr lang="en-US" altLang="en-US" dirty="0"/>
              <a:t>Definition of Pragmatics</a:t>
            </a:r>
            <a:endParaRPr lang="en-IN" dirty="0"/>
          </a:p>
        </p:txBody>
      </p:sp>
      <p:sp>
        <p:nvSpPr>
          <p:cNvPr id="3" name="Content Placeholder 2">
            <a:extLst>
              <a:ext uri="{FF2B5EF4-FFF2-40B4-BE49-F238E27FC236}">
                <a16:creationId xmlns:a16="http://schemas.microsoft.com/office/drawing/2014/main" id="{B6412A65-01C3-4D2C-A2B8-3F5003C563B9}"/>
              </a:ext>
            </a:extLst>
          </p:cNvPr>
          <p:cNvSpPr>
            <a:spLocks noGrp="1"/>
          </p:cNvSpPr>
          <p:nvPr>
            <p:ph idx="1"/>
          </p:nvPr>
        </p:nvSpPr>
        <p:spPr>
          <a:xfrm>
            <a:off x="0" y="1151467"/>
            <a:ext cx="9144000" cy="5698066"/>
          </a:xfrm>
        </p:spPr>
        <p:txBody>
          <a:bodyPr/>
          <a:lstStyle/>
          <a:p>
            <a:r>
              <a:rPr lang="en-US" altLang="en-US" dirty="0"/>
              <a:t>The study of the practical aspects of human action and thought.</a:t>
            </a:r>
          </a:p>
          <a:p>
            <a:pPr marL="0" indent="0">
              <a:buNone/>
            </a:pPr>
            <a:endParaRPr lang="en-US" altLang="en-US" dirty="0"/>
          </a:p>
          <a:p>
            <a:r>
              <a:rPr lang="en-US" altLang="en-US" dirty="0"/>
              <a:t>The study of the use of linguistic signs, words and sentences, in actual situations.</a:t>
            </a:r>
          </a:p>
          <a:p>
            <a:pPr marL="0" indent="0">
              <a:buNone/>
            </a:pPr>
            <a:endParaRPr lang="en-US" altLang="en-US" dirty="0"/>
          </a:p>
          <a:p>
            <a:r>
              <a:rPr lang="en-US" altLang="en-US" dirty="0"/>
              <a:t>Pragmatics outlines the study of meaning in the interactional context.</a:t>
            </a:r>
          </a:p>
          <a:p>
            <a:pPr marL="0" indent="0">
              <a:buNone/>
            </a:pPr>
            <a:endParaRPr lang="en-US" altLang="en-US" dirty="0"/>
          </a:p>
          <a:p>
            <a:r>
              <a:rPr lang="en-US" altLang="en-US" dirty="0"/>
              <a:t>It looks beyond the literal meaning of an utterance and considers how meaning is constructed as well as focusing on implied meanings. </a:t>
            </a:r>
            <a:endParaRPr lang="en-IN" altLang="en-US" dirty="0"/>
          </a:p>
          <a:p>
            <a:pPr marL="0" indent="0">
              <a:buNone/>
            </a:pPr>
            <a:endParaRPr lang="en-IN" dirty="0"/>
          </a:p>
        </p:txBody>
      </p:sp>
      <p:sp>
        <p:nvSpPr>
          <p:cNvPr id="4" name="Footer Placeholder 3">
            <a:extLst>
              <a:ext uri="{FF2B5EF4-FFF2-40B4-BE49-F238E27FC236}">
                <a16:creationId xmlns:a16="http://schemas.microsoft.com/office/drawing/2014/main" id="{3A5AFF85-8229-4670-82A6-3303B9C3A40F}"/>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0E9F6029-41B1-4292-84F6-5DE73ECE1782}"/>
              </a:ext>
            </a:extLst>
          </p:cNvPr>
          <p:cNvSpPr>
            <a:spLocks noGrp="1"/>
          </p:cNvSpPr>
          <p:nvPr>
            <p:ph type="sldNum" sz="quarter" idx="12"/>
          </p:nvPr>
        </p:nvSpPr>
        <p:spPr/>
        <p:txBody>
          <a:bodyPr/>
          <a:lstStyle/>
          <a:p>
            <a:fld id="{B6F15528-21DE-4FAA-801E-634DDDAF4B2B}" type="slidenum">
              <a:rPr lang="en-US" smtClean="0"/>
              <a:pPr/>
              <a:t>160</a:t>
            </a:fld>
            <a:endParaRPr lang="en-US"/>
          </a:p>
        </p:txBody>
      </p:sp>
    </p:spTree>
    <p:extLst>
      <p:ext uri="{BB962C8B-B14F-4D97-AF65-F5344CB8AC3E}">
        <p14:creationId xmlns:p14="http://schemas.microsoft.com/office/powerpoint/2010/main" val="1173385254"/>
      </p:ext>
    </p:extLst>
  </p:cSld>
  <p:clrMapOvr>
    <a:masterClrMapping/>
  </p:clrMapOvr>
  <p:transition spd="slow">
    <p:diamond/>
  </p:transition>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04C56A-7096-4030-AC65-349AAEABF924}"/>
              </a:ext>
            </a:extLst>
          </p:cNvPr>
          <p:cNvSpPr>
            <a:spLocks noGrp="1"/>
          </p:cNvSpPr>
          <p:nvPr>
            <p:ph idx="1"/>
          </p:nvPr>
        </p:nvSpPr>
        <p:spPr>
          <a:xfrm>
            <a:off x="0" y="-1"/>
            <a:ext cx="9144000" cy="6721475"/>
          </a:xfrm>
        </p:spPr>
        <p:txBody>
          <a:bodyPr>
            <a:normAutofit/>
          </a:bodyPr>
          <a:lstStyle/>
          <a:p>
            <a:pPr algn="just">
              <a:defRPr/>
            </a:pPr>
            <a:r>
              <a:rPr lang="en-US" dirty="0"/>
              <a:t>It considers language as an instrument of interaction, what people mean when they use language and how we communicate and understand each other.</a:t>
            </a:r>
          </a:p>
          <a:p>
            <a:pPr marL="0" indent="0" algn="just">
              <a:buFontTx/>
              <a:buNone/>
              <a:defRPr/>
            </a:pPr>
            <a:endParaRPr lang="en-US" dirty="0"/>
          </a:p>
          <a:p>
            <a:pPr marL="0" indent="0">
              <a:buFontTx/>
              <a:buNone/>
              <a:defRPr/>
            </a:pPr>
            <a:r>
              <a:rPr lang="en-US" dirty="0"/>
              <a:t>Jenny Thomas says that pragmatics considers:</a:t>
            </a:r>
          </a:p>
          <a:p>
            <a:pPr marL="0" indent="0">
              <a:buFontTx/>
              <a:buNone/>
              <a:defRPr/>
            </a:pPr>
            <a:endParaRPr lang="en-US" dirty="0"/>
          </a:p>
          <a:p>
            <a:pPr>
              <a:defRPr/>
            </a:pPr>
            <a:r>
              <a:rPr lang="en-US" dirty="0"/>
              <a:t>The negotiation of meaning between speaker and listener.</a:t>
            </a:r>
          </a:p>
          <a:p>
            <a:pPr>
              <a:defRPr/>
            </a:pPr>
            <a:r>
              <a:rPr lang="en-US" dirty="0"/>
              <a:t>The context of the utterance.</a:t>
            </a:r>
          </a:p>
          <a:p>
            <a:pPr>
              <a:defRPr/>
            </a:pPr>
            <a:r>
              <a:rPr lang="en-US" dirty="0"/>
              <a:t>The meaning potential of an utterance.</a:t>
            </a:r>
          </a:p>
          <a:p>
            <a:pPr marL="0" indent="0">
              <a:buNone/>
            </a:pPr>
            <a:endParaRPr lang="en-IN" dirty="0"/>
          </a:p>
        </p:txBody>
      </p:sp>
      <p:sp>
        <p:nvSpPr>
          <p:cNvPr id="4" name="Footer Placeholder 3">
            <a:extLst>
              <a:ext uri="{FF2B5EF4-FFF2-40B4-BE49-F238E27FC236}">
                <a16:creationId xmlns:a16="http://schemas.microsoft.com/office/drawing/2014/main" id="{97C7B11F-C302-4682-91AD-3C7949BE5428}"/>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59424EF7-DFFE-439B-B945-1136199759D0}"/>
              </a:ext>
            </a:extLst>
          </p:cNvPr>
          <p:cNvSpPr>
            <a:spLocks noGrp="1"/>
          </p:cNvSpPr>
          <p:nvPr>
            <p:ph type="sldNum" sz="quarter" idx="12"/>
          </p:nvPr>
        </p:nvSpPr>
        <p:spPr/>
        <p:txBody>
          <a:bodyPr/>
          <a:lstStyle/>
          <a:p>
            <a:fld id="{B6F15528-21DE-4FAA-801E-634DDDAF4B2B}" type="slidenum">
              <a:rPr lang="en-US" smtClean="0"/>
              <a:pPr/>
              <a:t>161</a:t>
            </a:fld>
            <a:endParaRPr lang="en-US"/>
          </a:p>
        </p:txBody>
      </p:sp>
    </p:spTree>
    <p:extLst>
      <p:ext uri="{BB962C8B-B14F-4D97-AF65-F5344CB8AC3E}">
        <p14:creationId xmlns:p14="http://schemas.microsoft.com/office/powerpoint/2010/main" val="777979575"/>
      </p:ext>
    </p:extLst>
  </p:cSld>
  <p:clrMapOvr>
    <a:masterClrMapping/>
  </p:clrMapOvr>
  <p:transition spd="slow">
    <p:diamond/>
  </p:transition>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0F30F-6A72-4A7D-ABFD-8748B7F88748}"/>
              </a:ext>
            </a:extLst>
          </p:cNvPr>
          <p:cNvSpPr>
            <a:spLocks noGrp="1"/>
          </p:cNvSpPr>
          <p:nvPr>
            <p:ph type="title"/>
          </p:nvPr>
        </p:nvSpPr>
        <p:spPr>
          <a:xfrm>
            <a:off x="457200" y="-38100"/>
            <a:ext cx="8229600" cy="1143000"/>
          </a:xfrm>
        </p:spPr>
        <p:txBody>
          <a:bodyPr/>
          <a:lstStyle/>
          <a:p>
            <a:pPr algn="ctr"/>
            <a:r>
              <a:rPr lang="en-US" dirty="0"/>
              <a:t>Background</a:t>
            </a:r>
            <a:endParaRPr lang="en-IN" dirty="0"/>
          </a:p>
        </p:txBody>
      </p:sp>
      <p:sp>
        <p:nvSpPr>
          <p:cNvPr id="3" name="Content Placeholder 2">
            <a:extLst>
              <a:ext uri="{FF2B5EF4-FFF2-40B4-BE49-F238E27FC236}">
                <a16:creationId xmlns:a16="http://schemas.microsoft.com/office/drawing/2014/main" id="{2DF03852-0523-4A32-9166-70986CC19CD6}"/>
              </a:ext>
            </a:extLst>
          </p:cNvPr>
          <p:cNvSpPr>
            <a:spLocks noGrp="1"/>
          </p:cNvSpPr>
          <p:nvPr>
            <p:ph idx="1"/>
          </p:nvPr>
        </p:nvSpPr>
        <p:spPr>
          <a:xfrm>
            <a:off x="152400" y="1104899"/>
            <a:ext cx="8991600" cy="5616575"/>
          </a:xfrm>
        </p:spPr>
        <p:txBody>
          <a:bodyPr/>
          <a:lstStyle/>
          <a:p>
            <a:pPr marL="0" indent="0" algn="just">
              <a:lnSpc>
                <a:spcPct val="150000"/>
              </a:lnSpc>
              <a:buNone/>
            </a:pPr>
            <a:r>
              <a:rPr lang="en-US" sz="2400" dirty="0"/>
              <a:t>Pragmatics has its roots in philosophy, sociology, and anthropology. Morris drew on his background when he laid out his theory of pragmatics in his book "Signs, Language and Behavior," explaining that the linguistic term "deals with the origins, uses, and effects of signs within the total behavior of the interpreters of signs." In terms of pragmatics, </a:t>
            </a:r>
            <a:r>
              <a:rPr lang="en-US" sz="2400" i="1" dirty="0"/>
              <a:t>signs </a:t>
            </a:r>
            <a:r>
              <a:rPr lang="en-US" sz="2400" dirty="0"/>
              <a:t>refers not to physical signs but to the subtle movements, gestures, tone of voice, and body language that often accompany speech.</a:t>
            </a:r>
          </a:p>
          <a:p>
            <a:pPr marL="0" indent="0">
              <a:buNone/>
            </a:pPr>
            <a:endParaRPr lang="en-IN" dirty="0"/>
          </a:p>
        </p:txBody>
      </p:sp>
      <p:sp>
        <p:nvSpPr>
          <p:cNvPr id="4" name="Footer Placeholder 3">
            <a:extLst>
              <a:ext uri="{FF2B5EF4-FFF2-40B4-BE49-F238E27FC236}">
                <a16:creationId xmlns:a16="http://schemas.microsoft.com/office/drawing/2014/main" id="{376D2CE0-4B16-414F-AA21-48DD08C7DDF2}"/>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8D40E595-8247-432D-AB99-6A5FDB35E5C9}"/>
              </a:ext>
            </a:extLst>
          </p:cNvPr>
          <p:cNvSpPr>
            <a:spLocks noGrp="1"/>
          </p:cNvSpPr>
          <p:nvPr>
            <p:ph type="sldNum" sz="quarter" idx="12"/>
          </p:nvPr>
        </p:nvSpPr>
        <p:spPr/>
        <p:txBody>
          <a:bodyPr/>
          <a:lstStyle/>
          <a:p>
            <a:fld id="{B6F15528-21DE-4FAA-801E-634DDDAF4B2B}" type="slidenum">
              <a:rPr lang="en-US" smtClean="0"/>
              <a:pPr/>
              <a:t>162</a:t>
            </a:fld>
            <a:endParaRPr lang="en-US"/>
          </a:p>
        </p:txBody>
      </p:sp>
    </p:spTree>
    <p:extLst>
      <p:ext uri="{BB962C8B-B14F-4D97-AF65-F5344CB8AC3E}">
        <p14:creationId xmlns:p14="http://schemas.microsoft.com/office/powerpoint/2010/main" val="172090537"/>
      </p:ext>
    </p:extLst>
  </p:cSld>
  <p:clrMapOvr>
    <a:masterClrMapping/>
  </p:clrMapOvr>
  <p:transition spd="slow">
    <p:diamond/>
  </p:transition>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C4E7E-07D9-438B-B926-4D94462559E2}"/>
              </a:ext>
            </a:extLst>
          </p:cNvPr>
          <p:cNvSpPr>
            <a:spLocks noGrp="1"/>
          </p:cNvSpPr>
          <p:nvPr>
            <p:ph type="title"/>
          </p:nvPr>
        </p:nvSpPr>
        <p:spPr>
          <a:xfrm>
            <a:off x="474133" y="0"/>
            <a:ext cx="8229600" cy="1143000"/>
          </a:xfrm>
        </p:spPr>
        <p:txBody>
          <a:bodyPr>
            <a:normAutofit fontScale="90000"/>
          </a:bodyPr>
          <a:lstStyle/>
          <a:p>
            <a:pPr algn="ctr"/>
            <a:r>
              <a:rPr lang="en-IN" dirty="0"/>
              <a:t>Pragmatics with other discipline </a:t>
            </a:r>
          </a:p>
        </p:txBody>
      </p:sp>
      <p:sp>
        <p:nvSpPr>
          <p:cNvPr id="3" name="Content Placeholder 2">
            <a:extLst>
              <a:ext uri="{FF2B5EF4-FFF2-40B4-BE49-F238E27FC236}">
                <a16:creationId xmlns:a16="http://schemas.microsoft.com/office/drawing/2014/main" id="{15B01485-87A4-4418-BB5A-B77933B50871}"/>
              </a:ext>
            </a:extLst>
          </p:cNvPr>
          <p:cNvSpPr>
            <a:spLocks noGrp="1"/>
          </p:cNvSpPr>
          <p:nvPr>
            <p:ph idx="1"/>
          </p:nvPr>
        </p:nvSpPr>
        <p:spPr>
          <a:xfrm>
            <a:off x="0" y="1142999"/>
            <a:ext cx="9144000" cy="5578475"/>
          </a:xfrm>
        </p:spPr>
        <p:txBody>
          <a:bodyPr>
            <a:normAutofit lnSpcReduction="10000"/>
          </a:bodyPr>
          <a:lstStyle/>
          <a:p>
            <a:pPr marL="0" indent="0" algn="just">
              <a:buNone/>
            </a:pPr>
            <a:r>
              <a:rPr lang="en-US" sz="2800" dirty="0"/>
              <a:t>Sociology—the study of the development, structure, and functioning of human society—and anthropology played large roles in the development of pragmatics. Morris based his theory on his earlier work editing the writings and lectures of George Herbert Mead, an American philosopher, sociologist, and psychologist, in the book "Mind, Self, and Society: From the Standpoint of a Social Behaviorist," writes John Shook in Pragmatism </a:t>
            </a:r>
            <a:r>
              <a:rPr lang="en-US" sz="2800" dirty="0" err="1"/>
              <a:t>Cybrary</a:t>
            </a:r>
            <a:r>
              <a:rPr lang="en-US" sz="2800" dirty="0"/>
              <a:t>, an online pragmatism encyclopedia. Mead, whose work also drew heavily on anthropology—the study of human societies and cultures and their development—explained how communication involves much more than just the words people use: It involves the all-important social signs people make when they communicate.</a:t>
            </a:r>
            <a:endParaRPr lang="en-IN" sz="2800" dirty="0"/>
          </a:p>
          <a:p>
            <a:pPr marL="0" indent="0">
              <a:buNone/>
            </a:pPr>
            <a:endParaRPr lang="en-IN" dirty="0"/>
          </a:p>
        </p:txBody>
      </p:sp>
      <p:sp>
        <p:nvSpPr>
          <p:cNvPr id="4" name="Footer Placeholder 3">
            <a:extLst>
              <a:ext uri="{FF2B5EF4-FFF2-40B4-BE49-F238E27FC236}">
                <a16:creationId xmlns:a16="http://schemas.microsoft.com/office/drawing/2014/main" id="{892F04E0-24FE-4754-8670-10A641D6DD38}"/>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3D3AF8D4-B9BD-4006-AA07-146B0A6FD35B}"/>
              </a:ext>
            </a:extLst>
          </p:cNvPr>
          <p:cNvSpPr>
            <a:spLocks noGrp="1"/>
          </p:cNvSpPr>
          <p:nvPr>
            <p:ph type="sldNum" sz="quarter" idx="12"/>
          </p:nvPr>
        </p:nvSpPr>
        <p:spPr/>
        <p:txBody>
          <a:bodyPr/>
          <a:lstStyle/>
          <a:p>
            <a:fld id="{B6F15528-21DE-4FAA-801E-634DDDAF4B2B}" type="slidenum">
              <a:rPr lang="en-US" smtClean="0"/>
              <a:pPr/>
              <a:t>163</a:t>
            </a:fld>
            <a:endParaRPr lang="en-US"/>
          </a:p>
        </p:txBody>
      </p:sp>
    </p:spTree>
    <p:extLst>
      <p:ext uri="{BB962C8B-B14F-4D97-AF65-F5344CB8AC3E}">
        <p14:creationId xmlns:p14="http://schemas.microsoft.com/office/powerpoint/2010/main" val="4138629203"/>
      </p:ext>
    </p:extLst>
  </p:cSld>
  <p:clrMapOvr>
    <a:masterClrMapping/>
  </p:clrMapOvr>
  <p:transition spd="slow">
    <p:diamond/>
  </p:transition>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AE145-D7AE-428B-B9B0-BF0268EDB330}"/>
              </a:ext>
            </a:extLst>
          </p:cNvPr>
          <p:cNvSpPr>
            <a:spLocks noGrp="1"/>
          </p:cNvSpPr>
          <p:nvPr>
            <p:ph type="title"/>
          </p:nvPr>
        </p:nvSpPr>
        <p:spPr>
          <a:xfrm>
            <a:off x="457200" y="-38100"/>
            <a:ext cx="8229600" cy="1143000"/>
          </a:xfrm>
        </p:spPr>
        <p:txBody>
          <a:bodyPr/>
          <a:lstStyle/>
          <a:p>
            <a:pPr algn="ctr"/>
            <a:r>
              <a:rPr lang="en-US" dirty="0"/>
              <a:t>Pragmatics vs. Semantics</a:t>
            </a:r>
            <a:endParaRPr lang="en-IN" dirty="0"/>
          </a:p>
        </p:txBody>
      </p:sp>
      <p:sp>
        <p:nvSpPr>
          <p:cNvPr id="3" name="Content Placeholder 2">
            <a:extLst>
              <a:ext uri="{FF2B5EF4-FFF2-40B4-BE49-F238E27FC236}">
                <a16:creationId xmlns:a16="http://schemas.microsoft.com/office/drawing/2014/main" id="{65BDB858-0F92-42D5-BD0C-F5D523BA3ADE}"/>
              </a:ext>
            </a:extLst>
          </p:cNvPr>
          <p:cNvSpPr>
            <a:spLocks noGrp="1"/>
          </p:cNvSpPr>
          <p:nvPr>
            <p:ph idx="1"/>
          </p:nvPr>
        </p:nvSpPr>
        <p:spPr>
          <a:xfrm>
            <a:off x="0" y="1104899"/>
            <a:ext cx="9144000" cy="5616575"/>
          </a:xfrm>
        </p:spPr>
        <p:txBody>
          <a:bodyPr>
            <a:normAutofit fontScale="92500"/>
          </a:bodyPr>
          <a:lstStyle/>
          <a:p>
            <a:pPr algn="just" fontAlgn="base">
              <a:lnSpc>
                <a:spcPct val="150000"/>
              </a:lnSpc>
            </a:pPr>
            <a:r>
              <a:rPr lang="en-US" sz="2400" dirty="0"/>
              <a:t>Morris explained that pragmatics is different from semantics, which concerns the relations between signs and the objects they signify. Semantics refers to the specific meaning of language; pragmatics involves all the social cues that accompany language.</a:t>
            </a:r>
          </a:p>
          <a:p>
            <a:pPr algn="just" fontAlgn="base">
              <a:lnSpc>
                <a:spcPct val="150000"/>
              </a:lnSpc>
            </a:pPr>
            <a:endParaRPr lang="en-US" sz="2400" dirty="0"/>
          </a:p>
          <a:p>
            <a:pPr algn="just" fontAlgn="base">
              <a:lnSpc>
                <a:spcPct val="150000"/>
              </a:lnSpc>
            </a:pPr>
            <a:r>
              <a:rPr lang="en-US" sz="2400" dirty="0"/>
              <a:t>Pragmatics focuses not on what people say but how</a:t>
            </a:r>
            <a:r>
              <a:rPr lang="en-US" sz="2400" i="1" dirty="0"/>
              <a:t> </a:t>
            </a:r>
            <a:r>
              <a:rPr lang="en-US" sz="2400" dirty="0"/>
              <a:t>they say it and how others interpret their utterances in social contexts, says Geoffrey Finch in "Linguistic Terms and Concepts." Utterances are literally the units of sound you make when you talk, but the signs that accompany those utterances give the sounds their true meaning.</a:t>
            </a:r>
          </a:p>
          <a:p>
            <a:pPr marL="0" indent="0">
              <a:buNone/>
            </a:pPr>
            <a:endParaRPr lang="en-IN" dirty="0"/>
          </a:p>
        </p:txBody>
      </p:sp>
      <p:sp>
        <p:nvSpPr>
          <p:cNvPr id="4" name="Footer Placeholder 3">
            <a:extLst>
              <a:ext uri="{FF2B5EF4-FFF2-40B4-BE49-F238E27FC236}">
                <a16:creationId xmlns:a16="http://schemas.microsoft.com/office/drawing/2014/main" id="{F079D89B-4A57-45B8-8ED0-76890FB489C8}"/>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B94D33AA-5FC5-4C19-829F-1EF3761E44B6}"/>
              </a:ext>
            </a:extLst>
          </p:cNvPr>
          <p:cNvSpPr>
            <a:spLocks noGrp="1"/>
          </p:cNvSpPr>
          <p:nvPr>
            <p:ph type="sldNum" sz="quarter" idx="12"/>
          </p:nvPr>
        </p:nvSpPr>
        <p:spPr/>
        <p:txBody>
          <a:bodyPr/>
          <a:lstStyle/>
          <a:p>
            <a:fld id="{B6F15528-21DE-4FAA-801E-634DDDAF4B2B}" type="slidenum">
              <a:rPr lang="en-US" smtClean="0"/>
              <a:pPr/>
              <a:t>164</a:t>
            </a:fld>
            <a:endParaRPr lang="en-US"/>
          </a:p>
        </p:txBody>
      </p:sp>
    </p:spTree>
    <p:extLst>
      <p:ext uri="{BB962C8B-B14F-4D97-AF65-F5344CB8AC3E}">
        <p14:creationId xmlns:p14="http://schemas.microsoft.com/office/powerpoint/2010/main" val="3648730180"/>
      </p:ext>
    </p:extLst>
  </p:cSld>
  <p:clrMapOvr>
    <a:masterClrMapping/>
  </p:clrMapOvr>
  <p:transition spd="slow">
    <p:diamond/>
  </p:transition>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486A89-CE1D-44A8-9032-D3AEE93C241E}"/>
              </a:ext>
            </a:extLst>
          </p:cNvPr>
          <p:cNvSpPr>
            <a:spLocks noGrp="1"/>
          </p:cNvSpPr>
          <p:nvPr>
            <p:ph idx="1"/>
          </p:nvPr>
        </p:nvSpPr>
        <p:spPr>
          <a:xfrm>
            <a:off x="0" y="-1"/>
            <a:ext cx="9144000" cy="6721475"/>
          </a:xfrm>
        </p:spPr>
        <p:txBody>
          <a:bodyPr>
            <a:normAutofit lnSpcReduction="10000"/>
          </a:bodyPr>
          <a:lstStyle/>
          <a:p>
            <a:pPr>
              <a:lnSpc>
                <a:spcPct val="150000"/>
              </a:lnSpc>
              <a:buNone/>
            </a:pPr>
            <a:r>
              <a:rPr lang="en-GB" altLang="en-US" dirty="0">
                <a:latin typeface="Georgia" panose="02040502050405020303" pitchFamily="18" charset="0"/>
                <a:cs typeface="Times New Roman" panose="02020603050405020304" pitchFamily="18" charset="0"/>
              </a:rPr>
              <a:t>Both semantics and pragmatics study</a:t>
            </a:r>
            <a:r>
              <a:rPr lang="pl-PL" altLang="en-US" dirty="0">
                <a:latin typeface="Georgia" panose="02040502050405020303" pitchFamily="18" charset="0"/>
              </a:rPr>
              <a:t> </a:t>
            </a:r>
            <a:r>
              <a:rPr lang="en-GB" altLang="en-US" dirty="0">
                <a:latin typeface="Georgia" panose="02040502050405020303" pitchFamily="18" charset="0"/>
                <a:cs typeface="Times New Roman" panose="02020603050405020304" pitchFamily="18" charset="0"/>
              </a:rPr>
              <a:t>meaning. </a:t>
            </a:r>
            <a:endParaRPr lang="pl-PL" altLang="en-US" dirty="0">
              <a:latin typeface="Georgia" panose="02040502050405020303" pitchFamily="18" charset="0"/>
            </a:endParaRPr>
          </a:p>
          <a:p>
            <a:pPr>
              <a:lnSpc>
                <a:spcPct val="150000"/>
              </a:lnSpc>
            </a:pPr>
            <a:r>
              <a:rPr lang="en-GB" altLang="en-US" dirty="0">
                <a:latin typeface="Georgia" panose="02040502050405020303" pitchFamily="18" charset="0"/>
                <a:cs typeface="Times New Roman" panose="02020603050405020304" pitchFamily="18" charset="0"/>
              </a:rPr>
              <a:t>Semantics is the study of the literal meaning of linguistic expressions</a:t>
            </a:r>
            <a:r>
              <a:rPr lang="pl-PL" altLang="en-US" dirty="0">
                <a:latin typeface="Georgia" panose="02040502050405020303" pitchFamily="18" charset="0"/>
              </a:rPr>
              <a:t>:</a:t>
            </a:r>
            <a:r>
              <a:rPr lang="en-US" altLang="en-US" dirty="0">
                <a:latin typeface="Georgia" panose="02040502050405020303" pitchFamily="18" charset="0"/>
              </a:rPr>
              <a:t> </a:t>
            </a:r>
          </a:p>
          <a:p>
            <a:pPr>
              <a:lnSpc>
                <a:spcPct val="150000"/>
              </a:lnSpc>
            </a:pPr>
            <a:r>
              <a:rPr lang="en-US" altLang="en-US" dirty="0">
                <a:latin typeface="Georgia" panose="02040502050405020303" pitchFamily="18" charset="0"/>
              </a:rPr>
              <a:t>T</a:t>
            </a:r>
            <a:r>
              <a:rPr lang="en-US" altLang="en-US" dirty="0"/>
              <a:t>he study of meaning that can be determined from a sentence, phrase or word.</a:t>
            </a:r>
          </a:p>
          <a:p>
            <a:pPr>
              <a:lnSpc>
                <a:spcPct val="150000"/>
              </a:lnSpc>
              <a:buNone/>
            </a:pPr>
            <a:r>
              <a:rPr lang="en-US" altLang="en-US" dirty="0">
                <a:latin typeface="Georgia" panose="02040502050405020303" pitchFamily="18" charset="0"/>
              </a:rPr>
              <a:t>	</a:t>
            </a:r>
            <a:r>
              <a:rPr lang="pl-PL" altLang="en-US" dirty="0">
                <a:latin typeface="Georgia" panose="02040502050405020303" pitchFamily="18" charset="0"/>
              </a:rPr>
              <a:t>There is no salt on the table, dear.</a:t>
            </a:r>
            <a:r>
              <a:rPr lang="en-GB" altLang="en-US" dirty="0">
                <a:latin typeface="Georgia" panose="02040502050405020303" pitchFamily="18" charset="0"/>
                <a:cs typeface="Times New Roman" panose="02020603050405020304" pitchFamily="18" charset="0"/>
              </a:rPr>
              <a:t> </a:t>
            </a:r>
            <a:endParaRPr lang="pl-PL" altLang="en-US" dirty="0">
              <a:latin typeface="Georgia" panose="02040502050405020303" pitchFamily="18" charset="0"/>
            </a:endParaRPr>
          </a:p>
          <a:p>
            <a:pPr>
              <a:lnSpc>
                <a:spcPct val="150000"/>
              </a:lnSpc>
            </a:pPr>
            <a:r>
              <a:rPr lang="pl-PL" altLang="en-US" dirty="0">
                <a:latin typeface="Georgia" panose="02040502050405020303" pitchFamily="18" charset="0"/>
              </a:rPr>
              <a:t>P</a:t>
            </a:r>
            <a:r>
              <a:rPr lang="en-GB" altLang="en-US" dirty="0" err="1">
                <a:latin typeface="Georgia" panose="02040502050405020303" pitchFamily="18" charset="0"/>
                <a:cs typeface="Times New Roman" panose="02020603050405020304" pitchFamily="18" charset="0"/>
              </a:rPr>
              <a:t>ragmatics</a:t>
            </a:r>
            <a:r>
              <a:rPr lang="en-GB" altLang="en-US" dirty="0">
                <a:latin typeface="Georgia" panose="02040502050405020303" pitchFamily="18" charset="0"/>
                <a:cs typeface="Times New Roman" panose="02020603050405020304" pitchFamily="18" charset="0"/>
              </a:rPr>
              <a:t> deals with speaker’s meaning.</a:t>
            </a:r>
          </a:p>
          <a:p>
            <a:pPr>
              <a:lnSpc>
                <a:spcPct val="150000"/>
              </a:lnSpc>
            </a:pPr>
            <a:r>
              <a:rPr lang="en-US" altLang="en-US" dirty="0"/>
              <a:t>The study of meaning, as it depends on context (speaker, situation) </a:t>
            </a:r>
            <a:endParaRPr lang="pl-PL" altLang="en-US" dirty="0">
              <a:latin typeface="Georgia" panose="02040502050405020303" pitchFamily="18" charset="0"/>
            </a:endParaRPr>
          </a:p>
          <a:p>
            <a:pPr>
              <a:lnSpc>
                <a:spcPct val="150000"/>
              </a:lnSpc>
              <a:buNone/>
            </a:pPr>
            <a:r>
              <a:rPr lang="pl-PL" altLang="en-US" dirty="0">
                <a:latin typeface="Georgia" panose="02040502050405020303" pitchFamily="18" charset="0"/>
              </a:rPr>
              <a:t>   There is not salt on the table, dear </a:t>
            </a:r>
            <a:r>
              <a:rPr lang="pl-PL" altLang="en-US" dirty="0">
                <a:latin typeface="Georgia" panose="02040502050405020303" pitchFamily="18" charset="0"/>
                <a:sym typeface="Wingdings" panose="05000000000000000000" pitchFamily="2" charset="2"/>
              </a:rPr>
              <a:t></a:t>
            </a:r>
            <a:r>
              <a:rPr lang="pl-PL" altLang="en-US" dirty="0">
                <a:latin typeface="Georgia" panose="02040502050405020303" pitchFamily="18" charset="0"/>
              </a:rPr>
              <a:t> Pass me the salt, please</a:t>
            </a:r>
            <a:r>
              <a:rPr lang="pl-PL" altLang="en-US" dirty="0"/>
              <a:t>.</a:t>
            </a:r>
          </a:p>
          <a:p>
            <a:endParaRPr lang="en-IN" dirty="0"/>
          </a:p>
        </p:txBody>
      </p:sp>
      <p:sp>
        <p:nvSpPr>
          <p:cNvPr id="4" name="Footer Placeholder 3">
            <a:extLst>
              <a:ext uri="{FF2B5EF4-FFF2-40B4-BE49-F238E27FC236}">
                <a16:creationId xmlns:a16="http://schemas.microsoft.com/office/drawing/2014/main" id="{0D7CB099-11B6-46D1-8AF3-CA9E06B43AFD}"/>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E481FDE6-CF01-4F5B-A1CC-F8E1096243CF}"/>
              </a:ext>
            </a:extLst>
          </p:cNvPr>
          <p:cNvSpPr>
            <a:spLocks noGrp="1"/>
          </p:cNvSpPr>
          <p:nvPr>
            <p:ph type="sldNum" sz="quarter" idx="12"/>
          </p:nvPr>
        </p:nvSpPr>
        <p:spPr/>
        <p:txBody>
          <a:bodyPr/>
          <a:lstStyle/>
          <a:p>
            <a:fld id="{B6F15528-21DE-4FAA-801E-634DDDAF4B2B}" type="slidenum">
              <a:rPr lang="en-US" smtClean="0"/>
              <a:pPr/>
              <a:t>165</a:t>
            </a:fld>
            <a:endParaRPr lang="en-US"/>
          </a:p>
        </p:txBody>
      </p:sp>
    </p:spTree>
    <p:extLst>
      <p:ext uri="{BB962C8B-B14F-4D97-AF65-F5344CB8AC3E}">
        <p14:creationId xmlns:p14="http://schemas.microsoft.com/office/powerpoint/2010/main" val="3454864861"/>
      </p:ext>
    </p:extLst>
  </p:cSld>
  <p:clrMapOvr>
    <a:masterClrMapping/>
  </p:clrMapOvr>
  <p:transition spd="slow">
    <p:diamond/>
  </p:transition>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D96FBF-06DE-4338-BF81-3C9B2CBE44E3}"/>
              </a:ext>
            </a:extLst>
          </p:cNvPr>
          <p:cNvSpPr>
            <a:spLocks noGrp="1"/>
          </p:cNvSpPr>
          <p:nvPr>
            <p:ph idx="1"/>
          </p:nvPr>
        </p:nvSpPr>
        <p:spPr>
          <a:xfrm>
            <a:off x="0" y="0"/>
            <a:ext cx="9296400" cy="6858000"/>
          </a:xfrm>
        </p:spPr>
        <p:txBody>
          <a:bodyPr/>
          <a:lstStyle/>
          <a:p>
            <a:pPr>
              <a:lnSpc>
                <a:spcPct val="150000"/>
              </a:lnSpc>
              <a:buNone/>
            </a:pPr>
            <a:r>
              <a:rPr lang="pl-PL" altLang="en-US" dirty="0">
                <a:solidFill>
                  <a:srgbClr val="FF0000"/>
                </a:solidFill>
                <a:latin typeface="Georgia" panose="02040502050405020303" pitchFamily="18" charset="0"/>
              </a:rPr>
              <a:t> </a:t>
            </a:r>
            <a:r>
              <a:rPr lang="en-GB" altLang="en-US" dirty="0">
                <a:solidFill>
                  <a:srgbClr val="FF0000"/>
                </a:solidFill>
                <a:latin typeface="Georgia" panose="02040502050405020303" pitchFamily="18" charset="0"/>
                <a:cs typeface="Times New Roman" panose="02020603050405020304" pitchFamily="18" charset="0"/>
              </a:rPr>
              <a:t>It is very often the case that natural language speakers communicate more than that which is clearly stated.</a:t>
            </a:r>
            <a:endParaRPr lang="pl-PL" altLang="en-US" dirty="0">
              <a:solidFill>
                <a:srgbClr val="FF0000"/>
              </a:solidFill>
              <a:latin typeface="Georgia" panose="02040502050405020303" pitchFamily="18" charset="0"/>
              <a:cs typeface="Times New Roman" panose="02020603050405020304" pitchFamily="18" charset="0"/>
            </a:endParaRPr>
          </a:p>
          <a:p>
            <a:pPr>
              <a:lnSpc>
                <a:spcPct val="150000"/>
              </a:lnSpc>
              <a:buNone/>
            </a:pPr>
            <a:r>
              <a:rPr lang="pl-PL" altLang="en-US" dirty="0">
                <a:solidFill>
                  <a:schemeClr val="bg1"/>
                </a:solidFill>
                <a:latin typeface="Georgia" panose="02040502050405020303" pitchFamily="18" charset="0"/>
              </a:rPr>
              <a:t>    </a:t>
            </a:r>
            <a:r>
              <a:rPr lang="en-US" altLang="en-US" dirty="0">
                <a:latin typeface="Georgia" panose="02040502050405020303" pitchFamily="18" charset="0"/>
                <a:cs typeface="Times New Roman" panose="02020603050405020304" pitchFamily="18" charset="0"/>
              </a:rPr>
              <a:t>When a ambassador</a:t>
            </a:r>
            <a:r>
              <a:rPr lang="en-US" altLang="en-US" dirty="0">
                <a:solidFill>
                  <a:schemeClr val="bg1"/>
                </a:solidFill>
                <a:latin typeface="Georgia" panose="02040502050405020303" pitchFamily="18" charset="0"/>
                <a:cs typeface="Times New Roman" panose="02020603050405020304" pitchFamily="18" charset="0"/>
              </a:rPr>
              <a:t> </a:t>
            </a:r>
            <a:r>
              <a:rPr lang="en-US" altLang="en-US" dirty="0">
                <a:latin typeface="Georgia" panose="02040502050405020303" pitchFamily="18" charset="0"/>
                <a:cs typeface="Times New Roman" panose="02020603050405020304" pitchFamily="18" charset="0"/>
              </a:rPr>
              <a:t>says</a:t>
            </a:r>
            <a:r>
              <a:rPr lang="en-US" altLang="en-US" dirty="0">
                <a:solidFill>
                  <a:schemeClr val="bg1"/>
                </a:solidFill>
                <a:latin typeface="Georgia" panose="02040502050405020303" pitchFamily="18" charset="0"/>
                <a:cs typeface="Times New Roman" panose="02020603050405020304" pitchFamily="18" charset="0"/>
              </a:rPr>
              <a:t> </a:t>
            </a:r>
            <a:r>
              <a:rPr lang="en-US" altLang="en-US" i="1" dirty="0">
                <a:solidFill>
                  <a:srgbClr val="FF0000"/>
                </a:solidFill>
                <a:latin typeface="Georgia" panose="02040502050405020303" pitchFamily="18" charset="0"/>
                <a:cs typeface="Times New Roman" panose="02020603050405020304" pitchFamily="18" charset="0"/>
              </a:rPr>
              <a:t>yes</a:t>
            </a:r>
            <a:r>
              <a:rPr lang="en-US" altLang="en-US" dirty="0">
                <a:solidFill>
                  <a:srgbClr val="FF0000"/>
                </a:solidFill>
                <a:latin typeface="Georgia" panose="02040502050405020303" pitchFamily="18" charset="0"/>
                <a:cs typeface="Times New Roman" panose="02020603050405020304" pitchFamily="18" charset="0"/>
              </a:rPr>
              <a:t>, </a:t>
            </a:r>
            <a:r>
              <a:rPr lang="en-US" altLang="en-US" dirty="0">
                <a:latin typeface="Georgia" panose="02040502050405020303" pitchFamily="18" charset="0"/>
                <a:cs typeface="Times New Roman" panose="02020603050405020304" pitchFamily="18" charset="0"/>
              </a:rPr>
              <a:t>he means </a:t>
            </a:r>
            <a:r>
              <a:rPr lang="en-US" altLang="en-US" dirty="0">
                <a:solidFill>
                  <a:schemeClr val="bg1"/>
                </a:solidFill>
                <a:latin typeface="Georgia" panose="02040502050405020303" pitchFamily="18" charset="0"/>
                <a:cs typeface="Times New Roman" panose="02020603050405020304" pitchFamily="18" charset="0"/>
              </a:rPr>
              <a:t>‘</a:t>
            </a:r>
            <a:r>
              <a:rPr lang="en-US" altLang="en-US" dirty="0">
                <a:solidFill>
                  <a:srgbClr val="FF0000"/>
                </a:solidFill>
                <a:latin typeface="Georgia" panose="02040502050405020303" pitchFamily="18" charset="0"/>
                <a:cs typeface="Times New Roman" panose="02020603050405020304" pitchFamily="18" charset="0"/>
              </a:rPr>
              <a:t>perhaps</a:t>
            </a:r>
            <a:r>
              <a:rPr lang="en-US" altLang="en-US" dirty="0">
                <a:solidFill>
                  <a:schemeClr val="bg1"/>
                </a:solidFill>
                <a:latin typeface="Georgia" panose="02040502050405020303" pitchFamily="18" charset="0"/>
                <a:cs typeface="Times New Roman" panose="02020603050405020304" pitchFamily="18" charset="0"/>
              </a:rPr>
              <a:t>’; </a:t>
            </a:r>
            <a:r>
              <a:rPr lang="en-US" altLang="en-US" dirty="0">
                <a:solidFill>
                  <a:srgbClr val="FF0000"/>
                </a:solidFill>
                <a:latin typeface="Georgia" panose="02040502050405020303" pitchFamily="18" charset="0"/>
                <a:cs typeface="Times New Roman" panose="02020603050405020304" pitchFamily="18" charset="0"/>
              </a:rPr>
              <a:t>(maybe)</a:t>
            </a:r>
            <a:endParaRPr lang="pl-PL" altLang="en-US" dirty="0">
              <a:solidFill>
                <a:srgbClr val="FF0000"/>
              </a:solidFill>
              <a:latin typeface="Georgia" panose="02040502050405020303" pitchFamily="18" charset="0"/>
              <a:cs typeface="Times New Roman" panose="02020603050405020304" pitchFamily="18" charset="0"/>
            </a:endParaRPr>
          </a:p>
          <a:p>
            <a:pPr>
              <a:lnSpc>
                <a:spcPct val="150000"/>
              </a:lnSpc>
              <a:buNone/>
            </a:pPr>
            <a:r>
              <a:rPr lang="pl-PL" altLang="en-US" dirty="0">
                <a:latin typeface="Georgia" panose="02040502050405020303" pitchFamily="18" charset="0"/>
              </a:rPr>
              <a:t>    </a:t>
            </a:r>
            <a:r>
              <a:rPr lang="en-US" altLang="en-US" dirty="0">
                <a:latin typeface="Georgia" panose="02040502050405020303" pitchFamily="18" charset="0"/>
                <a:cs typeface="Times New Roman" panose="02020603050405020304" pitchFamily="18" charset="0"/>
              </a:rPr>
              <a:t>When he says </a:t>
            </a:r>
            <a:r>
              <a:rPr lang="en-US" altLang="en-US" i="1" dirty="0">
                <a:solidFill>
                  <a:srgbClr val="FF0000"/>
                </a:solidFill>
                <a:latin typeface="Georgia" panose="02040502050405020303" pitchFamily="18" charset="0"/>
                <a:cs typeface="Times New Roman" panose="02020603050405020304" pitchFamily="18" charset="0"/>
              </a:rPr>
              <a:t>perhaps</a:t>
            </a:r>
            <a:r>
              <a:rPr lang="en-US" altLang="en-US" dirty="0">
                <a:latin typeface="Georgia" panose="02040502050405020303" pitchFamily="18" charset="0"/>
                <a:cs typeface="Times New Roman" panose="02020603050405020304" pitchFamily="18" charset="0"/>
              </a:rPr>
              <a:t>, he means ‘no’;</a:t>
            </a:r>
            <a:endParaRPr lang="pl-PL" altLang="en-US" dirty="0">
              <a:latin typeface="Georgia" panose="02040502050405020303" pitchFamily="18" charset="0"/>
            </a:endParaRPr>
          </a:p>
          <a:p>
            <a:pPr>
              <a:lnSpc>
                <a:spcPct val="150000"/>
              </a:lnSpc>
              <a:buNone/>
            </a:pPr>
            <a:r>
              <a:rPr lang="pl-PL" altLang="en-US" dirty="0">
                <a:latin typeface="Georgia" panose="02040502050405020303" pitchFamily="18" charset="0"/>
              </a:rPr>
              <a:t>    </a:t>
            </a:r>
            <a:r>
              <a:rPr lang="en-US" altLang="en-US" dirty="0">
                <a:latin typeface="Georgia" panose="02040502050405020303" pitchFamily="18" charset="0"/>
                <a:cs typeface="Times New Roman" panose="02020603050405020304" pitchFamily="18" charset="0"/>
              </a:rPr>
              <a:t>When he says </a:t>
            </a:r>
            <a:r>
              <a:rPr lang="en-US" altLang="en-US" i="1" dirty="0">
                <a:solidFill>
                  <a:srgbClr val="FF0000"/>
                </a:solidFill>
                <a:latin typeface="Georgia" panose="02040502050405020303" pitchFamily="18" charset="0"/>
                <a:cs typeface="Times New Roman" panose="02020603050405020304" pitchFamily="18" charset="0"/>
              </a:rPr>
              <a:t>no</a:t>
            </a:r>
            <a:r>
              <a:rPr lang="en-US" altLang="en-US" dirty="0">
                <a:latin typeface="Georgia" panose="02040502050405020303" pitchFamily="18" charset="0"/>
                <a:cs typeface="Times New Roman" panose="02020603050405020304" pitchFamily="18" charset="0"/>
              </a:rPr>
              <a:t>, he is not a ambassador.</a:t>
            </a:r>
            <a:endParaRPr lang="pl-PL" altLang="en-US" dirty="0">
              <a:latin typeface="Georgia" panose="02040502050405020303" pitchFamily="18" charset="0"/>
              <a:cs typeface="Times New Roman" panose="02020603050405020304" pitchFamily="18" charset="0"/>
            </a:endParaRPr>
          </a:p>
          <a:p>
            <a:pPr>
              <a:lnSpc>
                <a:spcPct val="150000"/>
              </a:lnSpc>
              <a:buNone/>
            </a:pPr>
            <a:r>
              <a:rPr lang="pl-PL" altLang="en-US" dirty="0">
                <a:latin typeface="Georgia" panose="02040502050405020303" pitchFamily="18" charset="0"/>
              </a:rPr>
              <a:t>   </a:t>
            </a:r>
            <a:r>
              <a:rPr lang="en-US" altLang="en-US" dirty="0">
                <a:latin typeface="Georgia" panose="02040502050405020303" pitchFamily="18" charset="0"/>
                <a:cs typeface="Times New Roman" panose="02020603050405020304" pitchFamily="18" charset="0"/>
              </a:rPr>
              <a:t>When a lady says </a:t>
            </a:r>
            <a:r>
              <a:rPr lang="en-US" altLang="en-US" i="1" dirty="0">
                <a:solidFill>
                  <a:srgbClr val="FF0000"/>
                </a:solidFill>
                <a:latin typeface="Georgia" panose="02040502050405020303" pitchFamily="18" charset="0"/>
                <a:cs typeface="Times New Roman" panose="02020603050405020304" pitchFamily="18" charset="0"/>
              </a:rPr>
              <a:t>no</a:t>
            </a:r>
            <a:r>
              <a:rPr lang="en-US" altLang="en-US" dirty="0">
                <a:latin typeface="Georgia" panose="02040502050405020303" pitchFamily="18" charset="0"/>
                <a:cs typeface="Times New Roman" panose="02020603050405020304" pitchFamily="18" charset="0"/>
              </a:rPr>
              <a:t>, she means ‘</a:t>
            </a:r>
            <a:r>
              <a:rPr lang="en-US" altLang="en-US" dirty="0">
                <a:solidFill>
                  <a:srgbClr val="FF0000"/>
                </a:solidFill>
                <a:latin typeface="Georgia" panose="02040502050405020303" pitchFamily="18" charset="0"/>
                <a:cs typeface="Times New Roman" panose="02020603050405020304" pitchFamily="18" charset="0"/>
              </a:rPr>
              <a:t>perhaps</a:t>
            </a:r>
            <a:r>
              <a:rPr lang="en-US" altLang="en-US" dirty="0">
                <a:latin typeface="Georgia" panose="02040502050405020303" pitchFamily="18" charset="0"/>
                <a:cs typeface="Times New Roman" panose="02020603050405020304" pitchFamily="18" charset="0"/>
              </a:rPr>
              <a:t>’;</a:t>
            </a:r>
            <a:endParaRPr lang="pl-PL" altLang="en-US" dirty="0">
              <a:latin typeface="Georgia" panose="02040502050405020303" pitchFamily="18" charset="0"/>
              <a:cs typeface="Times New Roman" panose="02020603050405020304" pitchFamily="18" charset="0"/>
            </a:endParaRPr>
          </a:p>
          <a:p>
            <a:pPr>
              <a:lnSpc>
                <a:spcPct val="150000"/>
              </a:lnSpc>
              <a:buNone/>
            </a:pPr>
            <a:r>
              <a:rPr lang="pl-PL" altLang="en-US" dirty="0">
                <a:latin typeface="Georgia" panose="02040502050405020303" pitchFamily="18" charset="0"/>
              </a:rPr>
              <a:t>   </a:t>
            </a:r>
            <a:r>
              <a:rPr lang="en-US" altLang="en-US" dirty="0">
                <a:latin typeface="Georgia" panose="02040502050405020303" pitchFamily="18" charset="0"/>
                <a:cs typeface="Times New Roman" panose="02020603050405020304" pitchFamily="18" charset="0"/>
              </a:rPr>
              <a:t>When she says </a:t>
            </a:r>
            <a:r>
              <a:rPr lang="en-US" altLang="en-US" i="1" dirty="0">
                <a:solidFill>
                  <a:srgbClr val="FF0000"/>
                </a:solidFill>
                <a:latin typeface="Georgia" panose="02040502050405020303" pitchFamily="18" charset="0"/>
                <a:cs typeface="Times New Roman" panose="02020603050405020304" pitchFamily="18" charset="0"/>
              </a:rPr>
              <a:t>perhaps</a:t>
            </a:r>
            <a:r>
              <a:rPr lang="en-US" altLang="en-US" dirty="0">
                <a:latin typeface="Georgia" panose="02040502050405020303" pitchFamily="18" charset="0"/>
                <a:cs typeface="Times New Roman" panose="02020603050405020304" pitchFamily="18" charset="0"/>
              </a:rPr>
              <a:t>, she means ‘</a:t>
            </a:r>
            <a:r>
              <a:rPr lang="en-US" altLang="en-US" dirty="0">
                <a:solidFill>
                  <a:srgbClr val="FF0000"/>
                </a:solidFill>
                <a:latin typeface="Georgia" panose="02040502050405020303" pitchFamily="18" charset="0"/>
                <a:cs typeface="Times New Roman" panose="02020603050405020304" pitchFamily="18" charset="0"/>
              </a:rPr>
              <a:t>yes</a:t>
            </a:r>
            <a:r>
              <a:rPr lang="en-US" altLang="en-US" dirty="0">
                <a:latin typeface="Georgia" panose="02040502050405020303" pitchFamily="18" charset="0"/>
                <a:cs typeface="Times New Roman" panose="02020603050405020304" pitchFamily="18" charset="0"/>
              </a:rPr>
              <a:t>’;</a:t>
            </a:r>
            <a:endParaRPr lang="pl-PL" altLang="en-US" dirty="0">
              <a:latin typeface="Georgia" panose="02040502050405020303" pitchFamily="18" charset="0"/>
              <a:cs typeface="Times New Roman" panose="02020603050405020304" pitchFamily="18" charset="0"/>
            </a:endParaRPr>
          </a:p>
          <a:p>
            <a:pPr>
              <a:lnSpc>
                <a:spcPct val="150000"/>
              </a:lnSpc>
              <a:buNone/>
            </a:pPr>
            <a:r>
              <a:rPr lang="pl-PL" altLang="en-US" dirty="0">
                <a:latin typeface="Georgia" panose="02040502050405020303" pitchFamily="18" charset="0"/>
              </a:rPr>
              <a:t>   </a:t>
            </a:r>
            <a:r>
              <a:rPr lang="en-US" altLang="en-US" dirty="0">
                <a:latin typeface="Georgia" panose="02040502050405020303" pitchFamily="18" charset="0"/>
                <a:cs typeface="Times New Roman" panose="02020603050405020304" pitchFamily="18" charset="0"/>
              </a:rPr>
              <a:t>When she says </a:t>
            </a:r>
            <a:r>
              <a:rPr lang="en-US" altLang="en-US" i="1" dirty="0">
                <a:solidFill>
                  <a:srgbClr val="FF0000"/>
                </a:solidFill>
                <a:latin typeface="Georgia" panose="02040502050405020303" pitchFamily="18" charset="0"/>
                <a:cs typeface="Times New Roman" panose="02020603050405020304" pitchFamily="18" charset="0"/>
              </a:rPr>
              <a:t>yes</a:t>
            </a:r>
            <a:r>
              <a:rPr lang="en-US" altLang="en-US" dirty="0">
                <a:latin typeface="Georgia" panose="02040502050405020303" pitchFamily="18" charset="0"/>
                <a:cs typeface="Times New Roman" panose="02020603050405020304" pitchFamily="18" charset="0"/>
              </a:rPr>
              <a:t>,</a:t>
            </a:r>
            <a:r>
              <a:rPr lang="en-US" altLang="en-US" dirty="0">
                <a:solidFill>
                  <a:schemeClr val="bg1"/>
                </a:solidFill>
                <a:latin typeface="Georgia" panose="02040502050405020303" pitchFamily="18" charset="0"/>
                <a:cs typeface="Times New Roman" panose="02020603050405020304" pitchFamily="18" charset="0"/>
              </a:rPr>
              <a:t> </a:t>
            </a:r>
            <a:r>
              <a:rPr lang="en-US" altLang="en-US" dirty="0">
                <a:latin typeface="Georgia" panose="02040502050405020303" pitchFamily="18" charset="0"/>
                <a:cs typeface="Times New Roman" panose="02020603050405020304" pitchFamily="18" charset="0"/>
              </a:rPr>
              <a:t>she is not a </a:t>
            </a:r>
            <a:r>
              <a:rPr lang="en-US" altLang="en-US" dirty="0">
                <a:solidFill>
                  <a:srgbClr val="FF0000"/>
                </a:solidFill>
                <a:latin typeface="Georgia" panose="02040502050405020303" pitchFamily="18" charset="0"/>
                <a:cs typeface="Times New Roman" panose="02020603050405020304" pitchFamily="18" charset="0"/>
              </a:rPr>
              <a:t>lady.</a:t>
            </a:r>
            <a:endParaRPr lang="en-IN" dirty="0"/>
          </a:p>
        </p:txBody>
      </p:sp>
      <p:sp>
        <p:nvSpPr>
          <p:cNvPr id="4" name="Footer Placeholder 3">
            <a:extLst>
              <a:ext uri="{FF2B5EF4-FFF2-40B4-BE49-F238E27FC236}">
                <a16:creationId xmlns:a16="http://schemas.microsoft.com/office/drawing/2014/main" id="{9C26E0CF-9859-4795-8169-82C7FB7590F1}"/>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3831537B-52C1-49AF-85A5-02CB73B67489}"/>
              </a:ext>
            </a:extLst>
          </p:cNvPr>
          <p:cNvSpPr>
            <a:spLocks noGrp="1"/>
          </p:cNvSpPr>
          <p:nvPr>
            <p:ph type="sldNum" sz="quarter" idx="12"/>
          </p:nvPr>
        </p:nvSpPr>
        <p:spPr/>
        <p:txBody>
          <a:bodyPr/>
          <a:lstStyle/>
          <a:p>
            <a:fld id="{B6F15528-21DE-4FAA-801E-634DDDAF4B2B}" type="slidenum">
              <a:rPr lang="en-US" smtClean="0"/>
              <a:pPr/>
              <a:t>166</a:t>
            </a:fld>
            <a:endParaRPr lang="en-US"/>
          </a:p>
        </p:txBody>
      </p:sp>
    </p:spTree>
    <p:extLst>
      <p:ext uri="{BB962C8B-B14F-4D97-AF65-F5344CB8AC3E}">
        <p14:creationId xmlns:p14="http://schemas.microsoft.com/office/powerpoint/2010/main" val="2743831916"/>
      </p:ext>
    </p:extLst>
  </p:cSld>
  <p:clrMapOvr>
    <a:masterClrMapping/>
  </p:clrMapOvr>
  <p:transition spd="slow">
    <p:diamond/>
  </p:transition>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D96EA-A9BF-413E-8ABE-ADFA84813D33}"/>
              </a:ext>
            </a:extLst>
          </p:cNvPr>
          <p:cNvSpPr>
            <a:spLocks noGrp="1"/>
          </p:cNvSpPr>
          <p:nvPr>
            <p:ph type="title"/>
          </p:nvPr>
        </p:nvSpPr>
        <p:spPr>
          <a:xfrm>
            <a:off x="465667" y="-38100"/>
            <a:ext cx="8229600" cy="1143000"/>
          </a:xfrm>
        </p:spPr>
        <p:txBody>
          <a:bodyPr/>
          <a:lstStyle/>
          <a:p>
            <a:pPr algn="ctr"/>
            <a:r>
              <a:rPr lang="en-IN" dirty="0"/>
              <a:t>Pragmatics in Action</a:t>
            </a:r>
          </a:p>
        </p:txBody>
      </p:sp>
      <p:sp>
        <p:nvSpPr>
          <p:cNvPr id="3" name="Content Placeholder 2">
            <a:extLst>
              <a:ext uri="{FF2B5EF4-FFF2-40B4-BE49-F238E27FC236}">
                <a16:creationId xmlns:a16="http://schemas.microsoft.com/office/drawing/2014/main" id="{EB40CD23-1D38-427E-92EE-B612129F1D0A}"/>
              </a:ext>
            </a:extLst>
          </p:cNvPr>
          <p:cNvSpPr>
            <a:spLocks noGrp="1"/>
          </p:cNvSpPr>
          <p:nvPr>
            <p:ph idx="1"/>
          </p:nvPr>
        </p:nvSpPr>
        <p:spPr>
          <a:xfrm>
            <a:off x="0" y="1104900"/>
            <a:ext cx="9144000" cy="5753100"/>
          </a:xfrm>
        </p:spPr>
        <p:txBody>
          <a:bodyPr/>
          <a:lstStyle/>
          <a:p>
            <a:pPr marL="0" indent="0" algn="just">
              <a:buNone/>
            </a:pPr>
            <a:r>
              <a:rPr lang="en-US" sz="2400" dirty="0"/>
              <a:t>The American Speech-Language-Hearing Association (ASHA) gives two examples of how pragmatics influences language and its interpretation. In the first, ASHA notes:</a:t>
            </a:r>
          </a:p>
          <a:p>
            <a:pPr marL="0" indent="0" algn="just">
              <a:buNone/>
            </a:pPr>
            <a:endParaRPr lang="en-US" sz="2400" dirty="0"/>
          </a:p>
          <a:p>
            <a:pPr marL="0" indent="0" algn="just">
              <a:buNone/>
            </a:pPr>
            <a:r>
              <a:rPr lang="en-US" sz="2400" dirty="0"/>
              <a:t>"You invited your friend over for dinner. Your child sees your friend reach for some cookies and says, 'Better not take those, or you'll get even bigger.' You can't believe your child could be so rude.“</a:t>
            </a:r>
          </a:p>
          <a:p>
            <a:pPr marL="0" indent="0" algn="just">
              <a:buNone/>
            </a:pPr>
            <a:r>
              <a:rPr lang="en-US" sz="2400" dirty="0"/>
              <a:t>In a literal sense, the daughter is simply saying that eating cookies can make you gain weight. But due to the social context, the mother interprets that sentence to mean that her daughter is calling her friend fat. The first sentence in this explanation refers to the semantics—the literal meaning of the sentence. The second and third refer to the pragmatics, the actual meaning of the words as interpreted by a listener based on social context.</a:t>
            </a:r>
            <a:endParaRPr lang="en-IN" sz="2400" dirty="0"/>
          </a:p>
          <a:p>
            <a:pPr marL="0" indent="0" algn="just">
              <a:buNone/>
            </a:pPr>
            <a:endParaRPr lang="en-IN" sz="2400" dirty="0"/>
          </a:p>
          <a:p>
            <a:pPr marL="0" indent="0">
              <a:buNone/>
            </a:pPr>
            <a:endParaRPr lang="en-IN" dirty="0"/>
          </a:p>
        </p:txBody>
      </p:sp>
      <p:sp>
        <p:nvSpPr>
          <p:cNvPr id="4" name="Footer Placeholder 3">
            <a:extLst>
              <a:ext uri="{FF2B5EF4-FFF2-40B4-BE49-F238E27FC236}">
                <a16:creationId xmlns:a16="http://schemas.microsoft.com/office/drawing/2014/main" id="{E4B3860D-F86F-4E94-9DD4-2D72B0E79E6F}"/>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E10F47F9-50AB-457D-B886-B98D3542371E}"/>
              </a:ext>
            </a:extLst>
          </p:cNvPr>
          <p:cNvSpPr>
            <a:spLocks noGrp="1"/>
          </p:cNvSpPr>
          <p:nvPr>
            <p:ph type="sldNum" sz="quarter" idx="12"/>
          </p:nvPr>
        </p:nvSpPr>
        <p:spPr/>
        <p:txBody>
          <a:bodyPr/>
          <a:lstStyle/>
          <a:p>
            <a:fld id="{B6F15528-21DE-4FAA-801E-634DDDAF4B2B}" type="slidenum">
              <a:rPr lang="en-US" smtClean="0"/>
              <a:pPr/>
              <a:t>167</a:t>
            </a:fld>
            <a:endParaRPr lang="en-US"/>
          </a:p>
        </p:txBody>
      </p:sp>
    </p:spTree>
    <p:extLst>
      <p:ext uri="{BB962C8B-B14F-4D97-AF65-F5344CB8AC3E}">
        <p14:creationId xmlns:p14="http://schemas.microsoft.com/office/powerpoint/2010/main" val="4270453712"/>
      </p:ext>
    </p:extLst>
  </p:cSld>
  <p:clrMapOvr>
    <a:masterClrMapping/>
  </p:clrMapOvr>
  <p:transition spd="slow">
    <p:diamond/>
  </p:transition>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7E3A94-B269-4E80-9120-F44741E61783}"/>
              </a:ext>
            </a:extLst>
          </p:cNvPr>
          <p:cNvSpPr>
            <a:spLocks noGrp="1"/>
          </p:cNvSpPr>
          <p:nvPr>
            <p:ph idx="1"/>
          </p:nvPr>
        </p:nvSpPr>
        <p:spPr>
          <a:xfrm>
            <a:off x="0" y="0"/>
            <a:ext cx="9144000" cy="6858000"/>
          </a:xfrm>
        </p:spPr>
        <p:txBody>
          <a:bodyPr>
            <a:normAutofit lnSpcReduction="10000"/>
          </a:bodyPr>
          <a:lstStyle/>
          <a:p>
            <a:pPr algn="just"/>
            <a:r>
              <a:rPr lang="en-US" sz="2400" dirty="0"/>
              <a:t>In another example, ASHA notes:</a:t>
            </a:r>
          </a:p>
          <a:p>
            <a:pPr algn="just"/>
            <a:endParaRPr lang="en-US" sz="2400" dirty="0"/>
          </a:p>
          <a:p>
            <a:pPr algn="just"/>
            <a:r>
              <a:rPr lang="en-US" sz="2400" dirty="0"/>
              <a:t>"You talk with a neighbor about his new car. He has trouble staying on topic and starts talking about his favorite TV show. He doesn't look at you when you talk and doesn't laugh at your jokes. He keeps talking, even when you look at your watch and say, 'Wow. It's getting late.' You finally leave, thinking about how hard it is to talk with him.“</a:t>
            </a:r>
          </a:p>
          <a:p>
            <a:pPr algn="just"/>
            <a:r>
              <a:rPr lang="en-US" sz="2400" dirty="0"/>
              <a:t>In this scenario, the speaker is just talking about a new car and his favorite TV show. But the listener interprets the signs the speaker is using—not looking at the listener and not laughing at his jokes—as the speaker being unaware of the listener's views (let alone his presence) and monopolizing his time. You've likely been in this kind of situation before, where the speaker is talking about perfectly reasonable, simple subjects but is unaware of your presence and your need to escape. While the speaker sees the talk as a simple sharing of information (the semantics), you see it as a rude monopolization of your time (the pragmatics).</a:t>
            </a:r>
            <a:endParaRPr lang="en-IN" sz="2400" dirty="0"/>
          </a:p>
          <a:p>
            <a:pPr algn="just"/>
            <a:endParaRPr lang="en-IN" sz="2400" dirty="0"/>
          </a:p>
          <a:p>
            <a:pPr marL="0" indent="0">
              <a:buNone/>
            </a:pPr>
            <a:endParaRPr lang="en-IN" dirty="0"/>
          </a:p>
        </p:txBody>
      </p:sp>
      <p:sp>
        <p:nvSpPr>
          <p:cNvPr id="4" name="Footer Placeholder 3">
            <a:extLst>
              <a:ext uri="{FF2B5EF4-FFF2-40B4-BE49-F238E27FC236}">
                <a16:creationId xmlns:a16="http://schemas.microsoft.com/office/drawing/2014/main" id="{0949DC4B-C04F-42BA-B09D-F32256A36325}"/>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8A137B51-8B0B-482F-A6C0-85519F350E11}"/>
              </a:ext>
            </a:extLst>
          </p:cNvPr>
          <p:cNvSpPr>
            <a:spLocks noGrp="1"/>
          </p:cNvSpPr>
          <p:nvPr>
            <p:ph type="sldNum" sz="quarter" idx="12"/>
          </p:nvPr>
        </p:nvSpPr>
        <p:spPr/>
        <p:txBody>
          <a:bodyPr/>
          <a:lstStyle/>
          <a:p>
            <a:fld id="{B6F15528-21DE-4FAA-801E-634DDDAF4B2B}" type="slidenum">
              <a:rPr lang="en-US" smtClean="0"/>
              <a:pPr/>
              <a:t>168</a:t>
            </a:fld>
            <a:endParaRPr lang="en-US"/>
          </a:p>
        </p:txBody>
      </p:sp>
    </p:spTree>
    <p:extLst>
      <p:ext uri="{BB962C8B-B14F-4D97-AF65-F5344CB8AC3E}">
        <p14:creationId xmlns:p14="http://schemas.microsoft.com/office/powerpoint/2010/main" val="3754829465"/>
      </p:ext>
    </p:extLst>
  </p:cSld>
  <p:clrMapOvr>
    <a:masterClrMapping/>
  </p:clrMapOvr>
  <p:transition spd="slow">
    <p:diamond/>
  </p:transition>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6C9791-E058-496D-9C4E-96ABDB658BD9}"/>
              </a:ext>
            </a:extLst>
          </p:cNvPr>
          <p:cNvSpPr>
            <a:spLocks noGrp="1"/>
          </p:cNvSpPr>
          <p:nvPr>
            <p:ph idx="1"/>
          </p:nvPr>
        </p:nvSpPr>
        <p:spPr>
          <a:xfrm>
            <a:off x="0" y="0"/>
            <a:ext cx="9144000" cy="6858000"/>
          </a:xfrm>
        </p:spPr>
        <p:txBody>
          <a:bodyPr>
            <a:normAutofit/>
          </a:bodyPr>
          <a:lstStyle/>
          <a:p>
            <a:pPr algn="just"/>
            <a:r>
              <a:rPr lang="en-US" sz="2400" dirty="0"/>
              <a:t>Pragmatics has proved helpful in working with children with autism. Beverly </a:t>
            </a:r>
            <a:r>
              <a:rPr lang="en-US" sz="2400" dirty="0" err="1"/>
              <a:t>Vicker</a:t>
            </a:r>
            <a:r>
              <a:rPr lang="en-US" sz="2400" dirty="0"/>
              <a:t>, a speech and language pathologist writing on the Autism Support Network website, notes that many children with autism find it difficult to pick up on what she and other autism theorists describe as "social pragmatics," which refers to:</a:t>
            </a:r>
          </a:p>
          <a:p>
            <a:pPr algn="just"/>
            <a:r>
              <a:rPr lang="en-US" sz="2400" dirty="0"/>
              <a:t>"...the ability to effectively use and adjust communication messages for a variety of purposes with an array of communication partners within diverse circumstances.“</a:t>
            </a:r>
          </a:p>
          <a:p>
            <a:pPr algn="just"/>
            <a:r>
              <a:rPr lang="en-US" sz="2400" dirty="0"/>
              <a:t>When educators, speech pathologists, and other interventionists teach these explicit communication skills, or social pragmatics, to children with autism spectrum disorder, the results are often profound and can have a big impact in improving their conversational interaction skills.</a:t>
            </a:r>
            <a:endParaRPr lang="en-IN" sz="2400" dirty="0"/>
          </a:p>
          <a:p>
            <a:endParaRPr lang="en-IN" dirty="0"/>
          </a:p>
        </p:txBody>
      </p:sp>
      <p:sp>
        <p:nvSpPr>
          <p:cNvPr id="4" name="Footer Placeholder 3">
            <a:extLst>
              <a:ext uri="{FF2B5EF4-FFF2-40B4-BE49-F238E27FC236}">
                <a16:creationId xmlns:a16="http://schemas.microsoft.com/office/drawing/2014/main" id="{84C85590-D0B3-46F0-90EE-E18FB98564CF}"/>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4931D0A5-C88B-402A-8121-180A0BBFE931}"/>
              </a:ext>
            </a:extLst>
          </p:cNvPr>
          <p:cNvSpPr>
            <a:spLocks noGrp="1"/>
          </p:cNvSpPr>
          <p:nvPr>
            <p:ph type="sldNum" sz="quarter" idx="12"/>
          </p:nvPr>
        </p:nvSpPr>
        <p:spPr/>
        <p:txBody>
          <a:bodyPr/>
          <a:lstStyle/>
          <a:p>
            <a:fld id="{B6F15528-21DE-4FAA-801E-634DDDAF4B2B}" type="slidenum">
              <a:rPr lang="en-US" smtClean="0"/>
              <a:pPr/>
              <a:t>169</a:t>
            </a:fld>
            <a:endParaRPr lang="en-US"/>
          </a:p>
        </p:txBody>
      </p:sp>
    </p:spTree>
    <p:extLst>
      <p:ext uri="{BB962C8B-B14F-4D97-AF65-F5344CB8AC3E}">
        <p14:creationId xmlns:p14="http://schemas.microsoft.com/office/powerpoint/2010/main" val="719117746"/>
      </p:ext>
    </p:extLst>
  </p:cSld>
  <p:clrMapOvr>
    <a:masterClrMapping/>
  </p:clrMapOvr>
  <p:transition spd="slow">
    <p:diamon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534400" cy="6858000"/>
          </a:xfrm>
        </p:spPr>
        <p:txBody>
          <a:bodyPr/>
          <a:lstStyle/>
          <a:p>
            <a:pPr algn="just">
              <a:buNone/>
            </a:pPr>
            <a:r>
              <a:rPr lang="en-US" dirty="0"/>
              <a:t>	</a:t>
            </a:r>
          </a:p>
          <a:p>
            <a:pPr algn="just">
              <a:buNone/>
            </a:pPr>
            <a:endParaRPr lang="en-US" dirty="0"/>
          </a:p>
          <a:p>
            <a:pPr algn="just">
              <a:buNone/>
            </a:pPr>
            <a:endParaRPr lang="en-US" dirty="0"/>
          </a:p>
          <a:p>
            <a:pPr algn="just">
              <a:buNone/>
            </a:pPr>
            <a:r>
              <a:rPr lang="en-US" dirty="0"/>
              <a:t>	E.g. </a:t>
            </a:r>
            <a:r>
              <a:rPr lang="en-US" dirty="0" err="1"/>
              <a:t>Anbu</a:t>
            </a:r>
            <a:r>
              <a:rPr lang="en-US" dirty="0"/>
              <a:t> will meet </a:t>
            </a:r>
            <a:r>
              <a:rPr lang="en-US" dirty="0" err="1"/>
              <a:t>Anu</a:t>
            </a:r>
            <a:r>
              <a:rPr lang="en-US" dirty="0"/>
              <a:t> tomorrow </a:t>
            </a:r>
          </a:p>
          <a:p>
            <a:pPr algn="just">
              <a:buNone/>
            </a:pPr>
            <a:r>
              <a:rPr lang="en-US" dirty="0"/>
              <a:t>	It can be made into an interrogative sentence just changing intonation. i.e. raising  tone.</a:t>
            </a:r>
          </a:p>
          <a:p>
            <a:pPr algn="just">
              <a:buNone/>
            </a:pPr>
            <a:r>
              <a:rPr lang="en-US" dirty="0"/>
              <a:t>	If the word </a:t>
            </a:r>
            <a:r>
              <a:rPr lang="en-US" dirty="0" err="1"/>
              <a:t>Anbu</a:t>
            </a:r>
            <a:r>
              <a:rPr lang="en-US" dirty="0"/>
              <a:t> is stressed it will give the meaning,</a:t>
            </a:r>
          </a:p>
          <a:p>
            <a:pPr algn="just">
              <a:buNone/>
            </a:pPr>
            <a:r>
              <a:rPr lang="en-US" dirty="0"/>
              <a:t>		“It is </a:t>
            </a:r>
            <a:r>
              <a:rPr lang="en-US" dirty="0" err="1"/>
              <a:t>Anbu</a:t>
            </a:r>
            <a:r>
              <a:rPr lang="en-US" dirty="0"/>
              <a:t> who will meet </a:t>
            </a:r>
            <a:r>
              <a:rPr lang="en-US" dirty="0" err="1"/>
              <a:t>Anu</a:t>
            </a:r>
            <a:r>
              <a:rPr lang="en-US" dirty="0"/>
              <a:t> tomorrow.</a:t>
            </a:r>
          </a:p>
          <a:p>
            <a:pPr algn="just">
              <a:buNone/>
            </a:pPr>
            <a:r>
              <a:rPr lang="en-US" dirty="0"/>
              <a:t>	If the word tomorrow is stressed than it will mean “the day </a:t>
            </a:r>
            <a:r>
              <a:rPr lang="en-US" dirty="0" err="1"/>
              <a:t>Anbu</a:t>
            </a:r>
            <a:r>
              <a:rPr lang="en-US" dirty="0"/>
              <a:t> meet </a:t>
            </a:r>
            <a:r>
              <a:rPr lang="en-US" dirty="0" err="1"/>
              <a:t>Anu</a:t>
            </a:r>
            <a:r>
              <a:rPr lang="en-US" dirty="0"/>
              <a:t> is tomorrow and not today or some other day. </a:t>
            </a:r>
          </a:p>
        </p:txBody>
      </p:sp>
      <p:sp>
        <p:nvSpPr>
          <p:cNvPr id="2" name="Footer Placeholder 1">
            <a:extLst>
              <a:ext uri="{FF2B5EF4-FFF2-40B4-BE49-F238E27FC236}">
                <a16:creationId xmlns:a16="http://schemas.microsoft.com/office/drawing/2014/main" id="{C34FEC01-C370-4BBB-9E9D-7B8AD9B7D371}"/>
              </a:ext>
            </a:extLst>
          </p:cNvPr>
          <p:cNvSpPr>
            <a:spLocks noGrp="1"/>
          </p:cNvSpPr>
          <p:nvPr>
            <p:ph type="ftr" sz="quarter" idx="11"/>
          </p:nvPr>
        </p:nvSpPr>
        <p:spPr/>
        <p:txBody>
          <a:bodyPr/>
          <a:lstStyle/>
          <a:p>
            <a:pPr algn="ctr"/>
            <a:r>
              <a:rPr lang="en-US" dirty="0" err="1"/>
              <a:t>Dr.P.Chandramohan</a:t>
            </a:r>
            <a:endParaRPr lang="en-US" dirty="0"/>
          </a:p>
        </p:txBody>
      </p:sp>
      <p:sp>
        <p:nvSpPr>
          <p:cNvPr id="4" name="Slide Number Placeholder 3">
            <a:extLst>
              <a:ext uri="{FF2B5EF4-FFF2-40B4-BE49-F238E27FC236}">
                <a16:creationId xmlns:a16="http://schemas.microsoft.com/office/drawing/2014/main" id="{AA282AC5-B70B-4F9E-B8E1-4E297783B967}"/>
              </a:ext>
            </a:extLst>
          </p:cNvPr>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transition spd="slow">
    <p:diamond/>
  </p:transition>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40801-9FA0-445C-9DB8-D5EBE1122865}"/>
              </a:ext>
            </a:extLst>
          </p:cNvPr>
          <p:cNvSpPr>
            <a:spLocks noGrp="1"/>
          </p:cNvSpPr>
          <p:nvPr>
            <p:ph type="title"/>
          </p:nvPr>
        </p:nvSpPr>
        <p:spPr>
          <a:xfrm>
            <a:off x="457200" y="0"/>
            <a:ext cx="8229600" cy="1143000"/>
          </a:xfrm>
        </p:spPr>
        <p:txBody>
          <a:bodyPr/>
          <a:lstStyle/>
          <a:p>
            <a:pPr algn="ctr"/>
            <a:r>
              <a:rPr lang="en-IN" dirty="0"/>
              <a:t>Importance of Pragmatics</a:t>
            </a:r>
          </a:p>
        </p:txBody>
      </p:sp>
      <p:sp>
        <p:nvSpPr>
          <p:cNvPr id="3" name="Content Placeholder 2">
            <a:extLst>
              <a:ext uri="{FF2B5EF4-FFF2-40B4-BE49-F238E27FC236}">
                <a16:creationId xmlns:a16="http://schemas.microsoft.com/office/drawing/2014/main" id="{D92F01E1-EB1A-4CC3-B5DC-E6A019340048}"/>
              </a:ext>
            </a:extLst>
          </p:cNvPr>
          <p:cNvSpPr>
            <a:spLocks noGrp="1"/>
          </p:cNvSpPr>
          <p:nvPr>
            <p:ph idx="1"/>
          </p:nvPr>
        </p:nvSpPr>
        <p:spPr>
          <a:xfrm>
            <a:off x="152400" y="1142999"/>
            <a:ext cx="8991600" cy="5578475"/>
          </a:xfrm>
        </p:spPr>
        <p:txBody>
          <a:bodyPr/>
          <a:lstStyle/>
          <a:p>
            <a:pPr marL="0" indent="0" algn="just">
              <a:lnSpc>
                <a:spcPct val="150000"/>
              </a:lnSpc>
              <a:buNone/>
            </a:pPr>
            <a:r>
              <a:rPr lang="en-US" sz="2400" dirty="0"/>
              <a:t>Pragmatics is the "meaning minus semantics," says Frank </a:t>
            </a:r>
            <a:r>
              <a:rPr lang="en-US" sz="2400" dirty="0" err="1"/>
              <a:t>Brisard</a:t>
            </a:r>
            <a:r>
              <a:rPr lang="en-US" sz="2400" dirty="0"/>
              <a:t> in his essay "Introduction: Meaning and Use in Grammar," published in "Grammar, Meaning and Pragmatics." Semantics, as noted, refers to the literal meaning of a spoken utterance. Grammar, </a:t>
            </a:r>
            <a:r>
              <a:rPr lang="en-US" sz="2400" dirty="0" err="1"/>
              <a:t>Brisard</a:t>
            </a:r>
            <a:r>
              <a:rPr lang="en-US" sz="2400" dirty="0"/>
              <a:t> says, involves the rules defining how the language is put together. Pragmatics takes context into account to complement the contributions that semantics and grammar make to meaning, he says.</a:t>
            </a:r>
            <a:endParaRPr lang="en-IN" sz="2400" dirty="0"/>
          </a:p>
          <a:p>
            <a:pPr marL="0" indent="0">
              <a:buNone/>
            </a:pPr>
            <a:endParaRPr lang="en-IN" dirty="0"/>
          </a:p>
        </p:txBody>
      </p:sp>
      <p:sp>
        <p:nvSpPr>
          <p:cNvPr id="4" name="Footer Placeholder 3">
            <a:extLst>
              <a:ext uri="{FF2B5EF4-FFF2-40B4-BE49-F238E27FC236}">
                <a16:creationId xmlns:a16="http://schemas.microsoft.com/office/drawing/2014/main" id="{6FB82503-5FE4-43B5-88E3-F8D18D0C099C}"/>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09C6B7B5-99E0-4A0D-BB55-9A6066C6BE5F}"/>
              </a:ext>
            </a:extLst>
          </p:cNvPr>
          <p:cNvSpPr>
            <a:spLocks noGrp="1"/>
          </p:cNvSpPr>
          <p:nvPr>
            <p:ph type="sldNum" sz="quarter" idx="12"/>
          </p:nvPr>
        </p:nvSpPr>
        <p:spPr/>
        <p:txBody>
          <a:bodyPr/>
          <a:lstStyle/>
          <a:p>
            <a:fld id="{B6F15528-21DE-4FAA-801E-634DDDAF4B2B}" type="slidenum">
              <a:rPr lang="en-US" smtClean="0"/>
              <a:pPr/>
              <a:t>170</a:t>
            </a:fld>
            <a:endParaRPr lang="en-US"/>
          </a:p>
        </p:txBody>
      </p:sp>
    </p:spTree>
    <p:extLst>
      <p:ext uri="{BB962C8B-B14F-4D97-AF65-F5344CB8AC3E}">
        <p14:creationId xmlns:p14="http://schemas.microsoft.com/office/powerpoint/2010/main" val="1029668736"/>
      </p:ext>
    </p:extLst>
  </p:cSld>
  <p:clrMapOvr>
    <a:masterClrMapping/>
  </p:clrMapOvr>
  <p:transition spd="slow">
    <p:diamond/>
  </p:transition>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077F99-AC9F-4EE1-A569-613D8FE025C8}"/>
              </a:ext>
            </a:extLst>
          </p:cNvPr>
          <p:cNvSpPr>
            <a:spLocks noGrp="1"/>
          </p:cNvSpPr>
          <p:nvPr>
            <p:ph idx="1"/>
          </p:nvPr>
        </p:nvSpPr>
        <p:spPr>
          <a:xfrm>
            <a:off x="0" y="0"/>
            <a:ext cx="9144000" cy="6858000"/>
          </a:xfrm>
        </p:spPr>
        <p:txBody>
          <a:bodyPr/>
          <a:lstStyle/>
          <a:p>
            <a:pPr algn="just">
              <a:lnSpc>
                <a:spcPct val="150000"/>
              </a:lnSpc>
            </a:pPr>
            <a:r>
              <a:rPr lang="en-US" sz="2400" dirty="0"/>
              <a:t>David Lodge, writing in the </a:t>
            </a:r>
            <a:r>
              <a:rPr lang="en-US" sz="2400" i="1" dirty="0"/>
              <a:t>Paradise News</a:t>
            </a:r>
            <a:r>
              <a:rPr lang="en-US" sz="2400" dirty="0"/>
              <a:t>, says that pragmatics gives humans "a fuller, deeper, and generally more reasonable account of human language behavior." Without pragmatics, there is often no understanding of what language actually means, or what a person truly means when she is speaking. The context—the social signs, body language, and tone of voice (the pragmatics)—is what makes utterances clear or unclear to the speaker and her listeners.</a:t>
            </a:r>
            <a:endParaRPr lang="en-IN" sz="2400" dirty="0"/>
          </a:p>
          <a:p>
            <a:pPr algn="just"/>
            <a:endParaRPr lang="en-IN" dirty="0"/>
          </a:p>
        </p:txBody>
      </p:sp>
      <p:sp>
        <p:nvSpPr>
          <p:cNvPr id="4" name="Footer Placeholder 3">
            <a:extLst>
              <a:ext uri="{FF2B5EF4-FFF2-40B4-BE49-F238E27FC236}">
                <a16:creationId xmlns:a16="http://schemas.microsoft.com/office/drawing/2014/main" id="{C02F8ACE-8255-4A3C-8E52-E32E35E92E64}"/>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D483FA98-8554-4163-9F38-6B3F6CFFE69C}"/>
              </a:ext>
            </a:extLst>
          </p:cNvPr>
          <p:cNvSpPr>
            <a:spLocks noGrp="1"/>
          </p:cNvSpPr>
          <p:nvPr>
            <p:ph type="sldNum" sz="quarter" idx="12"/>
          </p:nvPr>
        </p:nvSpPr>
        <p:spPr/>
        <p:txBody>
          <a:bodyPr/>
          <a:lstStyle/>
          <a:p>
            <a:fld id="{B6F15528-21DE-4FAA-801E-634DDDAF4B2B}" type="slidenum">
              <a:rPr lang="en-US" smtClean="0"/>
              <a:pPr/>
              <a:t>171</a:t>
            </a:fld>
            <a:endParaRPr lang="en-US"/>
          </a:p>
        </p:txBody>
      </p:sp>
    </p:spTree>
    <p:extLst>
      <p:ext uri="{BB962C8B-B14F-4D97-AF65-F5344CB8AC3E}">
        <p14:creationId xmlns:p14="http://schemas.microsoft.com/office/powerpoint/2010/main" val="3819619680"/>
      </p:ext>
    </p:extLst>
  </p:cSld>
  <p:clrMapOvr>
    <a:masterClrMapping/>
  </p:clrMapOvr>
  <p:transition spd="slow">
    <p:diamond/>
  </p:transition>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C13BC-13E6-480C-B0F2-56B0EFAEB4BC}"/>
              </a:ext>
            </a:extLst>
          </p:cNvPr>
          <p:cNvSpPr>
            <a:spLocks noGrp="1"/>
          </p:cNvSpPr>
          <p:nvPr>
            <p:ph type="title"/>
          </p:nvPr>
        </p:nvSpPr>
        <p:spPr>
          <a:xfrm>
            <a:off x="0" y="0"/>
            <a:ext cx="9144000" cy="1847088"/>
          </a:xfrm>
        </p:spPr>
        <p:txBody>
          <a:bodyPr>
            <a:normAutofit/>
          </a:bodyPr>
          <a:lstStyle/>
          <a:p>
            <a:pPr algn="ctr"/>
            <a:r>
              <a:rPr lang="en-US" altLang="en-US" sz="3600" dirty="0">
                <a:solidFill>
                  <a:srgbClr val="FF0000"/>
                </a:solidFill>
                <a:latin typeface="Georgia" panose="02040502050405020303" pitchFamily="18" charset="0"/>
                <a:cs typeface="Times New Roman" panose="02020603050405020304" pitchFamily="18" charset="0"/>
              </a:rPr>
              <a:t>The following subject areas which are within the interest of pragmatics:</a:t>
            </a:r>
            <a:br>
              <a:rPr lang="pl-PL" altLang="en-US" sz="3600" dirty="0">
                <a:solidFill>
                  <a:srgbClr val="FF0000"/>
                </a:solidFill>
                <a:latin typeface="Georgia" panose="02040502050405020303" pitchFamily="18" charset="0"/>
                <a:cs typeface="Times New Roman" panose="02020603050405020304" pitchFamily="18" charset="0"/>
              </a:rPr>
            </a:br>
            <a:endParaRPr lang="en-IN" sz="3600" dirty="0">
              <a:solidFill>
                <a:srgbClr val="FF0000"/>
              </a:solidFill>
            </a:endParaRPr>
          </a:p>
        </p:txBody>
      </p:sp>
      <p:sp>
        <p:nvSpPr>
          <p:cNvPr id="3" name="Content Placeholder 2">
            <a:extLst>
              <a:ext uri="{FF2B5EF4-FFF2-40B4-BE49-F238E27FC236}">
                <a16:creationId xmlns:a16="http://schemas.microsoft.com/office/drawing/2014/main" id="{2B6C3746-6D6D-4018-81A9-1E2D834331D6}"/>
              </a:ext>
            </a:extLst>
          </p:cNvPr>
          <p:cNvSpPr>
            <a:spLocks noGrp="1"/>
          </p:cNvSpPr>
          <p:nvPr>
            <p:ph idx="1"/>
          </p:nvPr>
        </p:nvSpPr>
        <p:spPr>
          <a:xfrm>
            <a:off x="0" y="1847087"/>
            <a:ext cx="9144000" cy="4874387"/>
          </a:xfrm>
        </p:spPr>
        <p:txBody>
          <a:bodyPr/>
          <a:lstStyle/>
          <a:p>
            <a:pPr marL="812800" indent="-812800">
              <a:lnSpc>
                <a:spcPct val="150000"/>
              </a:lnSpc>
              <a:buFontTx/>
              <a:buAutoNum type="romanUcPeriod"/>
            </a:pPr>
            <a:r>
              <a:rPr lang="en-US" altLang="en-US" b="1" dirty="0">
                <a:latin typeface="Georgia" panose="02040502050405020303" pitchFamily="18" charset="0"/>
                <a:cs typeface="Times New Roman" panose="02020603050405020304" pitchFamily="18" charset="0"/>
              </a:rPr>
              <a:t>The role of context in the process of </a:t>
            </a:r>
            <a:r>
              <a:rPr lang="pl-PL" altLang="en-US" b="1" dirty="0">
                <a:latin typeface="Georgia" panose="02040502050405020303" pitchFamily="18" charset="0"/>
              </a:rPr>
              <a:t>  </a:t>
            </a:r>
            <a:r>
              <a:rPr lang="en-US" altLang="en-US" b="1" dirty="0">
                <a:latin typeface="Georgia" panose="02040502050405020303" pitchFamily="18" charset="0"/>
                <a:cs typeface="Times New Roman" panose="02020603050405020304" pitchFamily="18" charset="0"/>
              </a:rPr>
              <a:t>interpretation</a:t>
            </a:r>
            <a:endParaRPr lang="en-GB" altLang="en-US" b="1" dirty="0">
              <a:latin typeface="Georgia" panose="02040502050405020303" pitchFamily="18" charset="0"/>
              <a:cs typeface="Times New Roman" panose="02020603050405020304" pitchFamily="18" charset="0"/>
            </a:endParaRPr>
          </a:p>
          <a:p>
            <a:pPr marL="812800" indent="-812800">
              <a:lnSpc>
                <a:spcPct val="150000"/>
              </a:lnSpc>
              <a:buNone/>
            </a:pPr>
            <a:r>
              <a:rPr lang="en-US" altLang="en-US" b="1" dirty="0">
                <a:solidFill>
                  <a:srgbClr val="000000"/>
                </a:solidFill>
                <a:latin typeface="Georgia" panose="02040502050405020303" pitchFamily="18" charset="0"/>
                <a:cs typeface="Times New Roman" panose="02020603050405020304" pitchFamily="18" charset="0"/>
              </a:rPr>
              <a:t>II. </a:t>
            </a:r>
            <a:r>
              <a:rPr lang="pl-PL" altLang="en-US" b="1" dirty="0">
                <a:solidFill>
                  <a:srgbClr val="000000"/>
                </a:solidFill>
                <a:latin typeface="Georgia" panose="02040502050405020303" pitchFamily="18" charset="0"/>
              </a:rPr>
              <a:t>   </a:t>
            </a:r>
            <a:r>
              <a:rPr lang="en-GB" altLang="en-US" b="1" dirty="0">
                <a:solidFill>
                  <a:srgbClr val="000000"/>
                </a:solidFill>
                <a:latin typeface="Georgia" panose="02040502050405020303" pitchFamily="18" charset="0"/>
                <a:cs typeface="Times New Roman" panose="02020603050405020304" pitchFamily="18" charset="0"/>
              </a:rPr>
              <a:t>Presupposition</a:t>
            </a:r>
            <a:endParaRPr lang="pl-PL" altLang="en-US" dirty="0">
              <a:latin typeface="Georgia" panose="02040502050405020303" pitchFamily="18" charset="0"/>
              <a:cs typeface="Times New Roman" panose="02020603050405020304" pitchFamily="18" charset="0"/>
            </a:endParaRPr>
          </a:p>
          <a:p>
            <a:pPr marL="812800" indent="-812800">
              <a:lnSpc>
                <a:spcPct val="150000"/>
              </a:lnSpc>
              <a:buNone/>
            </a:pPr>
            <a:r>
              <a:rPr lang="en-GB" altLang="en-US" b="1" dirty="0">
                <a:solidFill>
                  <a:srgbClr val="000000"/>
                </a:solidFill>
                <a:latin typeface="Georgia" panose="02040502050405020303" pitchFamily="18" charset="0"/>
                <a:cs typeface="Times New Roman" panose="02020603050405020304" pitchFamily="18" charset="0"/>
              </a:rPr>
              <a:t>III. </a:t>
            </a:r>
            <a:r>
              <a:rPr lang="pl-PL" altLang="en-US" b="1" dirty="0">
                <a:solidFill>
                  <a:srgbClr val="000000"/>
                </a:solidFill>
                <a:latin typeface="Georgia" panose="02040502050405020303" pitchFamily="18" charset="0"/>
              </a:rPr>
              <a:t> </a:t>
            </a:r>
            <a:r>
              <a:rPr lang="en-GB" altLang="en-US" b="1" dirty="0">
                <a:solidFill>
                  <a:srgbClr val="000000"/>
                </a:solidFill>
                <a:latin typeface="Georgia" panose="02040502050405020303" pitchFamily="18" charset="0"/>
                <a:cs typeface="Times New Roman" panose="02020603050405020304" pitchFamily="18" charset="0"/>
              </a:rPr>
              <a:t>Speech acts</a:t>
            </a:r>
            <a:endParaRPr lang="pl-PL" altLang="en-US" dirty="0">
              <a:latin typeface="Georgia" panose="02040502050405020303" pitchFamily="18" charset="0"/>
              <a:cs typeface="Times New Roman" panose="02020603050405020304" pitchFamily="18" charset="0"/>
            </a:endParaRPr>
          </a:p>
          <a:p>
            <a:pPr marL="812800" indent="-812800">
              <a:lnSpc>
                <a:spcPct val="150000"/>
              </a:lnSpc>
              <a:buFontTx/>
              <a:buAutoNum type="romanUcPeriod" startAt="4"/>
            </a:pPr>
            <a:r>
              <a:rPr lang="en-GB" altLang="en-US" b="1" dirty="0">
                <a:solidFill>
                  <a:srgbClr val="000000"/>
                </a:solidFill>
                <a:latin typeface="Georgia" panose="02040502050405020303" pitchFamily="18" charset="0"/>
                <a:cs typeface="Times New Roman" panose="02020603050405020304" pitchFamily="18" charset="0"/>
              </a:rPr>
              <a:t>Conversational maxims and </a:t>
            </a:r>
            <a:r>
              <a:rPr lang="pl-PL" altLang="en-US" b="1" dirty="0">
                <a:solidFill>
                  <a:srgbClr val="000000"/>
                </a:solidFill>
                <a:latin typeface="Georgia" panose="02040502050405020303" pitchFamily="18" charset="0"/>
              </a:rPr>
              <a:t>  </a:t>
            </a:r>
            <a:r>
              <a:rPr lang="en-GB" altLang="en-US" b="1" dirty="0">
                <a:solidFill>
                  <a:srgbClr val="000000"/>
                </a:solidFill>
                <a:latin typeface="Georgia" panose="02040502050405020303" pitchFamily="18" charset="0"/>
                <a:cs typeface="Times New Roman" panose="02020603050405020304" pitchFamily="18" charset="0"/>
              </a:rPr>
              <a:t>implicatures</a:t>
            </a:r>
            <a:endParaRPr lang="pl-PL" altLang="en-US" dirty="0">
              <a:latin typeface="Georgia" panose="02040502050405020303" pitchFamily="18" charset="0"/>
            </a:endParaRPr>
          </a:p>
          <a:p>
            <a:pPr marL="0" indent="0">
              <a:buNone/>
            </a:pPr>
            <a:endParaRPr lang="en-IN" dirty="0"/>
          </a:p>
        </p:txBody>
      </p:sp>
      <p:sp>
        <p:nvSpPr>
          <p:cNvPr id="4" name="Footer Placeholder 3">
            <a:extLst>
              <a:ext uri="{FF2B5EF4-FFF2-40B4-BE49-F238E27FC236}">
                <a16:creationId xmlns:a16="http://schemas.microsoft.com/office/drawing/2014/main" id="{5FF4E5F7-B835-403F-8C6F-ABE81B1AE4E2}"/>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9D1107D0-84FD-473F-A00B-171F79C53B87}"/>
              </a:ext>
            </a:extLst>
          </p:cNvPr>
          <p:cNvSpPr>
            <a:spLocks noGrp="1"/>
          </p:cNvSpPr>
          <p:nvPr>
            <p:ph type="sldNum" sz="quarter" idx="12"/>
          </p:nvPr>
        </p:nvSpPr>
        <p:spPr/>
        <p:txBody>
          <a:bodyPr/>
          <a:lstStyle/>
          <a:p>
            <a:fld id="{B6F15528-21DE-4FAA-801E-634DDDAF4B2B}" type="slidenum">
              <a:rPr lang="en-US" smtClean="0"/>
              <a:pPr/>
              <a:t>172</a:t>
            </a:fld>
            <a:endParaRPr lang="en-US"/>
          </a:p>
        </p:txBody>
      </p:sp>
    </p:spTree>
    <p:extLst>
      <p:ext uri="{BB962C8B-B14F-4D97-AF65-F5344CB8AC3E}">
        <p14:creationId xmlns:p14="http://schemas.microsoft.com/office/powerpoint/2010/main" val="3189738786"/>
      </p:ext>
    </p:extLst>
  </p:cSld>
  <p:clrMapOvr>
    <a:masterClrMapping/>
  </p:clrMapOvr>
  <p:transition spd="slow">
    <p:diamond/>
  </p:transition>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B70B2-CDEB-400E-9C26-F86D68AC92A0}"/>
              </a:ext>
            </a:extLst>
          </p:cNvPr>
          <p:cNvSpPr>
            <a:spLocks noGrp="1"/>
          </p:cNvSpPr>
          <p:nvPr>
            <p:ph type="title"/>
          </p:nvPr>
        </p:nvSpPr>
        <p:spPr>
          <a:xfrm>
            <a:off x="0" y="0"/>
            <a:ext cx="9144000" cy="1847088"/>
          </a:xfrm>
        </p:spPr>
        <p:txBody>
          <a:bodyPr>
            <a:normAutofit fontScale="90000"/>
          </a:bodyPr>
          <a:lstStyle/>
          <a:p>
            <a:pPr algn="ctr"/>
            <a:r>
              <a:rPr lang="en-US" altLang="en-US" b="1" dirty="0">
                <a:solidFill>
                  <a:srgbClr val="FF0000"/>
                </a:solidFill>
                <a:cs typeface="Times New Roman" panose="02020603050405020304" pitchFamily="18" charset="0"/>
              </a:rPr>
              <a:t>I. The role of context in the process of interpretation</a:t>
            </a:r>
            <a:br>
              <a:rPr lang="en-GB" altLang="en-US" b="1" dirty="0">
                <a:solidFill>
                  <a:schemeClr val="bg1"/>
                </a:solidFill>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67697A2D-9745-47F7-B06C-3A177DF6B8FA}"/>
              </a:ext>
            </a:extLst>
          </p:cNvPr>
          <p:cNvSpPr>
            <a:spLocks noGrp="1"/>
          </p:cNvSpPr>
          <p:nvPr>
            <p:ph idx="1"/>
          </p:nvPr>
        </p:nvSpPr>
        <p:spPr>
          <a:xfrm>
            <a:off x="0" y="1847088"/>
            <a:ext cx="9144000" cy="5010912"/>
          </a:xfrm>
        </p:spPr>
        <p:txBody>
          <a:bodyPr/>
          <a:lstStyle/>
          <a:p>
            <a:pPr>
              <a:lnSpc>
                <a:spcPct val="150000"/>
              </a:lnSpc>
            </a:pPr>
            <a:r>
              <a:rPr lang="en-GB" altLang="en-US" dirty="0">
                <a:solidFill>
                  <a:srgbClr val="000000"/>
                </a:solidFill>
                <a:cs typeface="Times New Roman" panose="02020603050405020304" pitchFamily="18" charset="0"/>
              </a:rPr>
              <a:t>Pragmatics is the </a:t>
            </a:r>
            <a:r>
              <a:rPr lang="en-US" altLang="en-US" dirty="0">
                <a:cs typeface="Times New Roman" panose="02020603050405020304" pitchFamily="18" charset="0"/>
              </a:rPr>
              <a:t>study of how contexts affects the meaning of linguistic expressions.</a:t>
            </a:r>
            <a:endParaRPr lang="pl-PL" altLang="en-US" dirty="0">
              <a:cs typeface="Times New Roman" panose="02020603050405020304" pitchFamily="18" charset="0"/>
            </a:endParaRPr>
          </a:p>
          <a:p>
            <a:pPr>
              <a:lnSpc>
                <a:spcPct val="150000"/>
              </a:lnSpc>
            </a:pPr>
            <a:r>
              <a:rPr lang="en-US" altLang="en-US" dirty="0">
                <a:cs typeface="Times New Roman" panose="02020603050405020304" pitchFamily="18" charset="0"/>
              </a:rPr>
              <a:t>Context is an important factor when we want to study language as a system of communication. Communication is understood as a transfer of information and it implies speaker and hearer.</a:t>
            </a:r>
            <a:endParaRPr lang="pl-PL" altLang="en-US" dirty="0">
              <a:cs typeface="Times New Roman" panose="02020603050405020304" pitchFamily="18" charset="0"/>
            </a:endParaRPr>
          </a:p>
          <a:p>
            <a:pPr marL="0" indent="0">
              <a:buNone/>
            </a:pPr>
            <a:endParaRPr lang="en-IN" dirty="0"/>
          </a:p>
        </p:txBody>
      </p:sp>
      <p:sp>
        <p:nvSpPr>
          <p:cNvPr id="4" name="Footer Placeholder 3">
            <a:extLst>
              <a:ext uri="{FF2B5EF4-FFF2-40B4-BE49-F238E27FC236}">
                <a16:creationId xmlns:a16="http://schemas.microsoft.com/office/drawing/2014/main" id="{B1AE7B20-C92A-4578-A40C-AB52061490E3}"/>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1D029139-17E2-4F4E-AB27-7860E712512D}"/>
              </a:ext>
            </a:extLst>
          </p:cNvPr>
          <p:cNvSpPr>
            <a:spLocks noGrp="1"/>
          </p:cNvSpPr>
          <p:nvPr>
            <p:ph type="sldNum" sz="quarter" idx="12"/>
          </p:nvPr>
        </p:nvSpPr>
        <p:spPr/>
        <p:txBody>
          <a:bodyPr/>
          <a:lstStyle/>
          <a:p>
            <a:fld id="{B6F15528-21DE-4FAA-801E-634DDDAF4B2B}" type="slidenum">
              <a:rPr lang="en-US" smtClean="0"/>
              <a:pPr/>
              <a:t>173</a:t>
            </a:fld>
            <a:endParaRPr lang="en-US"/>
          </a:p>
        </p:txBody>
      </p:sp>
    </p:spTree>
    <p:extLst>
      <p:ext uri="{BB962C8B-B14F-4D97-AF65-F5344CB8AC3E}">
        <p14:creationId xmlns:p14="http://schemas.microsoft.com/office/powerpoint/2010/main" val="527783734"/>
      </p:ext>
    </p:extLst>
  </p:cSld>
  <p:clrMapOvr>
    <a:masterClrMapping/>
  </p:clrMapOvr>
  <p:transition spd="slow">
    <p:diamond/>
  </p:transition>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9B914196-CAF1-4571-99A7-492E2519F64C}"/>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84B4642B-8F43-48CA-A796-9474CE45B1D3}"/>
              </a:ext>
            </a:extLst>
          </p:cNvPr>
          <p:cNvSpPr>
            <a:spLocks noGrp="1"/>
          </p:cNvSpPr>
          <p:nvPr>
            <p:ph type="sldNum" sz="quarter" idx="12"/>
          </p:nvPr>
        </p:nvSpPr>
        <p:spPr/>
        <p:txBody>
          <a:bodyPr/>
          <a:lstStyle/>
          <a:p>
            <a:fld id="{B6F15528-21DE-4FAA-801E-634DDDAF4B2B}" type="slidenum">
              <a:rPr lang="en-US" smtClean="0"/>
              <a:pPr/>
              <a:t>174</a:t>
            </a:fld>
            <a:endParaRPr lang="en-US"/>
          </a:p>
        </p:txBody>
      </p:sp>
      <p:graphicFrame>
        <p:nvGraphicFramePr>
          <p:cNvPr id="6" name="Object 2">
            <a:extLst>
              <a:ext uri="{FF2B5EF4-FFF2-40B4-BE49-F238E27FC236}">
                <a16:creationId xmlns:a16="http://schemas.microsoft.com/office/drawing/2014/main" id="{E4728E86-7FCF-410B-9DFE-58BE391F7802}"/>
              </a:ext>
            </a:extLst>
          </p:cNvPr>
          <p:cNvGraphicFramePr>
            <a:graphicFrameLocks noGrp="1" noChangeAspect="1"/>
          </p:cNvGraphicFramePr>
          <p:nvPr>
            <p:ph idx="1"/>
            <p:extLst>
              <p:ext uri="{D42A27DB-BD31-4B8C-83A1-F6EECF244321}">
                <p14:modId xmlns:p14="http://schemas.microsoft.com/office/powerpoint/2010/main" val="402226002"/>
              </p:ext>
            </p:extLst>
          </p:nvPr>
        </p:nvGraphicFramePr>
        <p:xfrm>
          <a:off x="3276600" y="136524"/>
          <a:ext cx="2743200" cy="1692275"/>
        </p:xfrm>
        <a:graphic>
          <a:graphicData uri="http://schemas.openxmlformats.org/presentationml/2006/ole">
            <mc:AlternateContent xmlns:mc="http://schemas.openxmlformats.org/markup-compatibility/2006">
              <mc:Choice xmlns:v="urn:schemas-microsoft-com:vml" Requires="v">
                <p:oleObj spid="_x0000_s1034" name="Obraz - mapa bitowa" r:id="rId3" imgW="1000000" imgH="676369" progId="Paint.Picture">
                  <p:embed/>
                </p:oleObj>
              </mc:Choice>
              <mc:Fallback>
                <p:oleObj name="Obraz - mapa bitowa" r:id="rId3" imgW="1000000" imgH="676369" progId="Paint.Picture">
                  <p:embed/>
                  <p:pic>
                    <p:nvPicPr>
                      <p:cNvPr id="12290" name="Object 2">
                        <a:extLst>
                          <a:ext uri="{FF2B5EF4-FFF2-40B4-BE49-F238E27FC236}">
                            <a16:creationId xmlns:a16="http://schemas.microsoft.com/office/drawing/2014/main" id="{9B7A600C-F0B3-43CB-8B8E-7A54FE6C31D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136524"/>
                        <a:ext cx="2743200" cy="1692275"/>
                      </a:xfrm>
                      <a:prstGeom prst="rect">
                        <a:avLst/>
                      </a:prstGeom>
                      <a:noFill/>
                      <a:ln>
                        <a:noFill/>
                      </a:ln>
                    </p:spPr>
                  </p:pic>
                </p:oleObj>
              </mc:Fallback>
            </mc:AlternateContent>
          </a:graphicData>
        </a:graphic>
      </p:graphicFrame>
      <p:graphicFrame>
        <p:nvGraphicFramePr>
          <p:cNvPr id="7" name="Group 18">
            <a:extLst>
              <a:ext uri="{FF2B5EF4-FFF2-40B4-BE49-F238E27FC236}">
                <a16:creationId xmlns:a16="http://schemas.microsoft.com/office/drawing/2014/main" id="{2AA6BF5E-5CBF-42E5-8254-E42AB330E4D0}"/>
              </a:ext>
            </a:extLst>
          </p:cNvPr>
          <p:cNvGraphicFramePr>
            <a:graphicFrameLocks noGrp="1"/>
          </p:cNvGraphicFramePr>
          <p:nvPr>
            <p:extLst>
              <p:ext uri="{D42A27DB-BD31-4B8C-83A1-F6EECF244321}">
                <p14:modId xmlns:p14="http://schemas.microsoft.com/office/powerpoint/2010/main" val="2046691643"/>
              </p:ext>
            </p:extLst>
          </p:nvPr>
        </p:nvGraphicFramePr>
        <p:xfrm>
          <a:off x="0" y="1981200"/>
          <a:ext cx="9144000" cy="4102554"/>
        </p:xfrm>
        <a:graphic>
          <a:graphicData uri="http://schemas.openxmlformats.org/drawingml/2006/table">
            <a:tbl>
              <a:tblPr/>
              <a:tblGrid>
                <a:gridCol w="2242868">
                  <a:extLst>
                    <a:ext uri="{9D8B030D-6E8A-4147-A177-3AD203B41FA5}">
                      <a16:colId xmlns:a16="http://schemas.microsoft.com/office/drawing/2014/main" val="20000"/>
                    </a:ext>
                  </a:extLst>
                </a:gridCol>
                <a:gridCol w="3853132">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263895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2800" b="0" i="0" u="none" strike="noStrike" cap="none" normalizeH="0" baseline="0" dirty="0">
                          <a:ln>
                            <a:noFill/>
                          </a:ln>
                          <a:solidFill>
                            <a:schemeClr val="tx1"/>
                          </a:solidFill>
                          <a:effectLst/>
                          <a:latin typeface="Times New Roman" pitchFamily="18" charset="0"/>
                        </a:rPr>
                        <a:t>SPEAKER</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pl-PL"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pl-PL" sz="2800" b="0" i="0" u="none" strike="noStrike" cap="none" normalizeH="0" baseline="0" dirty="0">
                          <a:ln>
                            <a:noFill/>
                          </a:ln>
                          <a:solidFill>
                            <a:schemeClr val="tx1"/>
                          </a:solidFill>
                          <a:effectLst/>
                          <a:latin typeface="Times New Roman" pitchFamily="18" charset="0"/>
                        </a:rPr>
                        <a:t>MEANING</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pl-PL"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pl-PL" sz="2800" b="0" i="0" u="none" strike="noStrike" cap="none" normalizeH="0" baseline="0" dirty="0">
                          <a:ln>
                            <a:noFill/>
                          </a:ln>
                          <a:solidFill>
                            <a:schemeClr val="tx1"/>
                          </a:solidFill>
                          <a:effectLst/>
                          <a:latin typeface="Times New Roman" pitchFamily="18" charset="0"/>
                        </a:rPr>
                        <a:t>SPEAK </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pl-PL"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pl-PL" sz="2800" b="0" i="0" u="none" strike="noStrike" cap="none" normalizeH="0" baseline="0" dirty="0">
                        <a:ln>
                          <a:noFill/>
                        </a:ln>
                        <a:solidFill>
                          <a:schemeClr val="tx1"/>
                        </a:solidFill>
                        <a:effectLst/>
                        <a:latin typeface="Times New Roman" pitchFamily="18" charset="0"/>
                      </a:endParaRPr>
                    </a:p>
                  </a:txBody>
                  <a:tcPr marT="45693" marB="456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pl-PL"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pl-PL"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pl-PL"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pl-PL"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pl-PL"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pl-PL"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pl-PL"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pl-PL" sz="2800" b="0" i="0" u="none" strike="noStrike" cap="none" normalizeH="0" baseline="0" dirty="0">
                          <a:ln>
                            <a:noFill/>
                          </a:ln>
                          <a:solidFill>
                            <a:schemeClr val="tx1"/>
                          </a:solidFill>
                          <a:effectLst/>
                          <a:latin typeface="Times New Roman" pitchFamily="18" charset="0"/>
                        </a:rPr>
                        <a:t>FORM + CONTEXT</a:t>
                      </a:r>
                    </a:p>
                  </a:txBody>
                  <a:tcPr marT="45693" marB="4569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2800" b="0" i="0" u="none" strike="noStrike" cap="none" normalizeH="0" baseline="0" dirty="0">
                          <a:ln>
                            <a:noFill/>
                          </a:ln>
                          <a:solidFill>
                            <a:schemeClr val="tx1"/>
                          </a:solidFill>
                          <a:effectLst/>
                          <a:latin typeface="Times New Roman" pitchFamily="18" charset="0"/>
                        </a:rPr>
                        <a:t>HEARER</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pl-PL"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pl-PL" sz="2800" b="0" i="0" u="none" strike="noStrike" cap="none" normalizeH="0" baseline="0" dirty="0">
                          <a:ln>
                            <a:noFill/>
                          </a:ln>
                          <a:solidFill>
                            <a:schemeClr val="tx1"/>
                          </a:solidFill>
                          <a:effectLst/>
                          <a:latin typeface="Times New Roman" pitchFamily="18" charset="0"/>
                        </a:rPr>
                        <a:t>INTERPRET</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pl-PL" sz="28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pl-PL" sz="2800" b="0" i="0" u="none" strike="noStrike" cap="none" normalizeH="0" baseline="0" dirty="0">
                          <a:ln>
                            <a:noFill/>
                          </a:ln>
                          <a:solidFill>
                            <a:schemeClr val="tx1"/>
                          </a:solidFill>
                          <a:effectLst/>
                          <a:latin typeface="Times New Roman" pitchFamily="18" charset="0"/>
                        </a:rPr>
                        <a:t>HEAR</a:t>
                      </a:r>
                    </a:p>
                  </a:txBody>
                  <a:tcPr marT="45693" marB="456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8" name="Line 19">
            <a:extLst>
              <a:ext uri="{FF2B5EF4-FFF2-40B4-BE49-F238E27FC236}">
                <a16:creationId xmlns:a16="http://schemas.microsoft.com/office/drawing/2014/main" id="{BCC92675-4A89-4279-BC44-C480D55FC64D}"/>
              </a:ext>
            </a:extLst>
          </p:cNvPr>
          <p:cNvSpPr>
            <a:spLocks noChangeShapeType="1"/>
          </p:cNvSpPr>
          <p:nvPr/>
        </p:nvSpPr>
        <p:spPr bwMode="auto">
          <a:xfrm>
            <a:off x="1524000" y="4648200"/>
            <a:ext cx="1676400" cy="914400"/>
          </a:xfrm>
          <a:prstGeom prst="line">
            <a:avLst/>
          </a:prstGeom>
          <a:noFill/>
          <a:ln w="317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9" name="Line 20">
            <a:extLst>
              <a:ext uri="{FF2B5EF4-FFF2-40B4-BE49-F238E27FC236}">
                <a16:creationId xmlns:a16="http://schemas.microsoft.com/office/drawing/2014/main" id="{792FB1AD-AC2F-4B0C-9E34-52A4344F615D}"/>
              </a:ext>
            </a:extLst>
          </p:cNvPr>
          <p:cNvSpPr>
            <a:spLocks noChangeShapeType="1"/>
          </p:cNvSpPr>
          <p:nvPr/>
        </p:nvSpPr>
        <p:spPr bwMode="auto">
          <a:xfrm flipV="1">
            <a:off x="4953000" y="4648200"/>
            <a:ext cx="1676400" cy="838200"/>
          </a:xfrm>
          <a:prstGeom prst="line">
            <a:avLst/>
          </a:prstGeom>
          <a:noFill/>
          <a:ln w="317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dirty="0"/>
          </a:p>
        </p:txBody>
      </p:sp>
    </p:spTree>
    <p:extLst>
      <p:ext uri="{BB962C8B-B14F-4D97-AF65-F5344CB8AC3E}">
        <p14:creationId xmlns:p14="http://schemas.microsoft.com/office/powerpoint/2010/main" val="1780573777"/>
      </p:ext>
    </p:extLst>
  </p:cSld>
  <p:clrMapOvr>
    <a:masterClrMapping/>
  </p:clrMapOvr>
  <p:transition spd="slow">
    <p:diamond/>
  </p:transition>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645C98A-9025-47EA-9F28-AEF429859CB7}"/>
              </a:ext>
            </a:extLst>
          </p:cNvPr>
          <p:cNvSpPr>
            <a:spLocks noGrp="1"/>
          </p:cNvSpPr>
          <p:nvPr>
            <p:ph idx="1"/>
          </p:nvPr>
        </p:nvSpPr>
        <p:spPr>
          <a:xfrm>
            <a:off x="0" y="0"/>
            <a:ext cx="9144000" cy="6858000"/>
          </a:xfrm>
        </p:spPr>
        <p:txBody>
          <a:bodyPr/>
          <a:lstStyle/>
          <a:p>
            <a:pPr algn="ctr">
              <a:buNone/>
            </a:pPr>
            <a:r>
              <a:rPr lang="pl-PL" altLang="en-US" sz="2400" b="1" dirty="0">
                <a:solidFill>
                  <a:srgbClr val="FF0000"/>
                </a:solidFill>
                <a:latin typeface="Georgia" panose="02040502050405020303" pitchFamily="18" charset="0"/>
              </a:rPr>
              <a:t> Interpretation (semantics + pragmatics)</a:t>
            </a:r>
          </a:p>
          <a:p>
            <a:pPr algn="ctr">
              <a:buNone/>
            </a:pPr>
            <a:endParaRPr lang="pl-PL" altLang="en-US" sz="2400" b="1" dirty="0">
              <a:latin typeface="Georgia" panose="02040502050405020303" pitchFamily="18" charset="0"/>
            </a:endParaRPr>
          </a:p>
          <a:p>
            <a:pPr algn="ctr">
              <a:buNone/>
            </a:pPr>
            <a:r>
              <a:rPr lang="pl-PL" altLang="en-US" sz="2400" b="1" dirty="0">
                <a:latin typeface="Georgia" panose="02040502050405020303" pitchFamily="18" charset="0"/>
              </a:rPr>
              <a:t>   Semantics</a:t>
            </a:r>
            <a:endParaRPr lang="en-IN" altLang="en-US" sz="2400" b="1" dirty="0">
              <a:latin typeface="Georgia" panose="02040502050405020303" pitchFamily="18" charset="0"/>
            </a:endParaRPr>
          </a:p>
          <a:p>
            <a:pPr algn="ctr">
              <a:buNone/>
            </a:pPr>
            <a:endParaRPr lang="pl-PL" altLang="en-US" sz="2400" dirty="0">
              <a:latin typeface="Georgia" panose="02040502050405020303" pitchFamily="18" charset="0"/>
            </a:endParaRPr>
          </a:p>
          <a:p>
            <a:pPr algn="just">
              <a:buNone/>
            </a:pPr>
            <a:r>
              <a:rPr lang="pl-PL" altLang="en-US" sz="2400" dirty="0">
                <a:latin typeface="Georgia" panose="02040502050405020303" pitchFamily="18" charset="0"/>
              </a:rPr>
              <a:t>   </a:t>
            </a:r>
            <a:r>
              <a:rPr lang="en-US" altLang="en-US" sz="2400" dirty="0">
                <a:latin typeface="Georgia" panose="02040502050405020303" pitchFamily="18" charset="0"/>
                <a:cs typeface="Times New Roman" panose="02020603050405020304" pitchFamily="18" charset="0"/>
              </a:rPr>
              <a:t>To fully understand the meaning of a sentence, we must </a:t>
            </a:r>
            <a:r>
              <a:rPr lang="pl-PL" altLang="en-US" sz="2400" dirty="0">
                <a:latin typeface="Georgia" panose="02040502050405020303" pitchFamily="18" charset="0"/>
              </a:rPr>
              <a:t>calculate how its meaning is built up from the meaning of its smaller elements in a compositional fashion</a:t>
            </a:r>
            <a:r>
              <a:rPr lang="en-US" altLang="en-US" sz="2400" dirty="0">
                <a:latin typeface="Georgia" panose="02040502050405020303" pitchFamily="18" charset="0"/>
                <a:cs typeface="Times New Roman" panose="02020603050405020304" pitchFamily="18" charset="0"/>
              </a:rPr>
              <a:t>.</a:t>
            </a:r>
            <a:r>
              <a:rPr lang="pl-PL" altLang="en-US" sz="2400" dirty="0">
                <a:latin typeface="Georgia" panose="02040502050405020303" pitchFamily="18" charset="0"/>
              </a:rPr>
              <a:t> </a:t>
            </a:r>
            <a:endParaRPr lang="en-IN" altLang="en-US" sz="2400" dirty="0">
              <a:latin typeface="Georgia" panose="02040502050405020303" pitchFamily="18" charset="0"/>
            </a:endParaRPr>
          </a:p>
          <a:p>
            <a:pPr algn="just">
              <a:buNone/>
            </a:pPr>
            <a:endParaRPr lang="pl-PL" altLang="en-US" sz="2400" dirty="0">
              <a:latin typeface="Georgia" panose="02040502050405020303" pitchFamily="18" charset="0"/>
            </a:endParaRPr>
          </a:p>
          <a:p>
            <a:pPr algn="ctr">
              <a:buNone/>
            </a:pPr>
            <a:r>
              <a:rPr lang="pl-PL" altLang="en-US" sz="2400" dirty="0">
                <a:latin typeface="Georgia" panose="02040502050405020303" pitchFamily="18" charset="0"/>
              </a:rPr>
              <a:t>   </a:t>
            </a:r>
            <a:r>
              <a:rPr lang="pl-PL" altLang="en-US" sz="2400" b="1" dirty="0">
                <a:latin typeface="Georgia" panose="02040502050405020303" pitchFamily="18" charset="0"/>
              </a:rPr>
              <a:t>Pragmatics</a:t>
            </a:r>
            <a:endParaRPr lang="en-IN" altLang="en-US" sz="2400" b="1" dirty="0">
              <a:latin typeface="Georgia" panose="02040502050405020303" pitchFamily="18" charset="0"/>
            </a:endParaRPr>
          </a:p>
          <a:p>
            <a:pPr algn="ctr">
              <a:buNone/>
            </a:pPr>
            <a:endParaRPr lang="pl-PL" altLang="en-US" sz="2400" dirty="0">
              <a:latin typeface="Georgia" panose="02040502050405020303" pitchFamily="18" charset="0"/>
            </a:endParaRPr>
          </a:p>
          <a:p>
            <a:pPr algn="just">
              <a:buNone/>
            </a:pPr>
            <a:r>
              <a:rPr lang="pl-PL" altLang="en-US" sz="2400" dirty="0">
                <a:latin typeface="Georgia" panose="02040502050405020303" pitchFamily="18" charset="0"/>
              </a:rPr>
              <a:t>   However, it is also important to understand the role of context in the process of interpetation.</a:t>
            </a:r>
            <a:endParaRPr lang="en-IN" dirty="0"/>
          </a:p>
        </p:txBody>
      </p:sp>
      <p:sp>
        <p:nvSpPr>
          <p:cNvPr id="4" name="Footer Placeholder 3">
            <a:extLst>
              <a:ext uri="{FF2B5EF4-FFF2-40B4-BE49-F238E27FC236}">
                <a16:creationId xmlns:a16="http://schemas.microsoft.com/office/drawing/2014/main" id="{44C0DFBF-98C1-4909-83F9-7BB6595D835B}"/>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C7502822-0044-4C9D-80D2-049514FC4CAA}"/>
              </a:ext>
            </a:extLst>
          </p:cNvPr>
          <p:cNvSpPr>
            <a:spLocks noGrp="1"/>
          </p:cNvSpPr>
          <p:nvPr>
            <p:ph type="sldNum" sz="quarter" idx="12"/>
          </p:nvPr>
        </p:nvSpPr>
        <p:spPr/>
        <p:txBody>
          <a:bodyPr/>
          <a:lstStyle/>
          <a:p>
            <a:fld id="{B6F15528-21DE-4FAA-801E-634DDDAF4B2B}" type="slidenum">
              <a:rPr lang="en-US" smtClean="0"/>
              <a:pPr/>
              <a:t>175</a:t>
            </a:fld>
            <a:endParaRPr lang="en-US"/>
          </a:p>
        </p:txBody>
      </p:sp>
    </p:spTree>
    <p:extLst>
      <p:ext uri="{BB962C8B-B14F-4D97-AF65-F5344CB8AC3E}">
        <p14:creationId xmlns:p14="http://schemas.microsoft.com/office/powerpoint/2010/main" val="1400231557"/>
      </p:ext>
    </p:extLst>
  </p:cSld>
  <p:clrMapOvr>
    <a:masterClrMapping/>
  </p:clrMapOvr>
  <p:transition spd="slow">
    <p:diamond/>
  </p:transition>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B1A850C-DB4C-4242-AD95-BE4FC6AE2ECD}"/>
              </a:ext>
            </a:extLst>
          </p:cNvPr>
          <p:cNvSpPr>
            <a:spLocks noGrp="1"/>
          </p:cNvSpPr>
          <p:nvPr>
            <p:ph idx="1"/>
          </p:nvPr>
        </p:nvSpPr>
        <p:spPr>
          <a:xfrm>
            <a:off x="0" y="0"/>
            <a:ext cx="9144000" cy="6858000"/>
          </a:xfrm>
        </p:spPr>
        <p:txBody>
          <a:bodyPr/>
          <a:lstStyle/>
          <a:p>
            <a:pPr>
              <a:buNone/>
            </a:pPr>
            <a:r>
              <a:rPr lang="en-US" altLang="en-US" u="sng" dirty="0">
                <a:solidFill>
                  <a:srgbClr val="FF0000"/>
                </a:solidFill>
                <a:cs typeface="Times New Roman" panose="02020603050405020304" pitchFamily="18" charset="0"/>
              </a:rPr>
              <a:t>Types of contexts:</a:t>
            </a:r>
            <a:endParaRPr lang="pl-PL" altLang="en-US" u="sng" dirty="0">
              <a:solidFill>
                <a:srgbClr val="FF0000"/>
              </a:solidFill>
              <a:cs typeface="Times New Roman" panose="02020603050405020304" pitchFamily="18" charset="0"/>
            </a:endParaRPr>
          </a:p>
          <a:p>
            <a:pPr algn="just">
              <a:buNone/>
            </a:pPr>
            <a:r>
              <a:rPr lang="pl-PL" altLang="en-US" b="1" dirty="0">
                <a:solidFill>
                  <a:srgbClr val="FF0000"/>
                </a:solidFill>
              </a:rPr>
              <a:t>   </a:t>
            </a:r>
            <a:r>
              <a:rPr lang="en-GB" altLang="en-US" b="1" i="1" dirty="0">
                <a:solidFill>
                  <a:srgbClr val="FF0000"/>
                </a:solidFill>
                <a:cs typeface="Times New Roman" panose="02020603050405020304" pitchFamily="18" charset="0"/>
              </a:rPr>
              <a:t>Situational context</a:t>
            </a:r>
            <a:r>
              <a:rPr lang="en-GB" altLang="en-US" dirty="0">
                <a:solidFill>
                  <a:srgbClr val="FF0000"/>
                </a:solidFill>
                <a:cs typeface="Times New Roman" panose="02020603050405020304" pitchFamily="18" charset="0"/>
              </a:rPr>
              <a:t> – </a:t>
            </a:r>
            <a:r>
              <a:rPr lang="en-US" altLang="en-US" dirty="0">
                <a:solidFill>
                  <a:srgbClr val="FF0000"/>
                </a:solidFill>
                <a:cs typeface="Times New Roman" panose="02020603050405020304" pitchFamily="18" charset="0"/>
              </a:rPr>
              <a:t>where and when the </a:t>
            </a:r>
            <a:r>
              <a:rPr lang="pl-PL" altLang="en-US" dirty="0">
                <a:solidFill>
                  <a:srgbClr val="FF0000"/>
                </a:solidFill>
              </a:rPr>
              <a:t>   </a:t>
            </a:r>
            <a:r>
              <a:rPr lang="en-US" altLang="en-US" dirty="0">
                <a:solidFill>
                  <a:srgbClr val="FF0000"/>
                </a:solidFill>
                <a:cs typeface="Times New Roman" panose="02020603050405020304" pitchFamily="18" charset="0"/>
              </a:rPr>
              <a:t>conversation takes place</a:t>
            </a:r>
            <a:endParaRPr lang="pl-PL" altLang="en-US" dirty="0">
              <a:solidFill>
                <a:srgbClr val="FF0000"/>
              </a:solidFill>
              <a:cs typeface="Times New Roman" panose="02020603050405020304" pitchFamily="18" charset="0"/>
            </a:endParaRPr>
          </a:p>
          <a:p>
            <a:pPr algn="just">
              <a:buNone/>
            </a:pPr>
            <a:r>
              <a:rPr lang="pl-PL" altLang="en-US" dirty="0"/>
              <a:t>   </a:t>
            </a:r>
            <a:r>
              <a:rPr lang="en-US" altLang="en-US" b="1" dirty="0">
                <a:cs typeface="Times New Roman" panose="02020603050405020304" pitchFamily="18" charset="0"/>
              </a:rPr>
              <a:t>Deictic pronouns</a:t>
            </a:r>
            <a:r>
              <a:rPr lang="en-US" altLang="en-US" dirty="0">
                <a:cs typeface="Times New Roman" panose="02020603050405020304" pitchFamily="18" charset="0"/>
              </a:rPr>
              <a:t> are interpreted relative to situational context.</a:t>
            </a:r>
            <a:endParaRPr lang="pl-PL" altLang="en-US" dirty="0">
              <a:cs typeface="Times New Roman" panose="02020603050405020304" pitchFamily="18" charset="0"/>
            </a:endParaRPr>
          </a:p>
          <a:p>
            <a:pPr algn="just">
              <a:buNone/>
            </a:pPr>
            <a:r>
              <a:rPr lang="pl-PL" altLang="en-US" dirty="0"/>
              <a:t>   </a:t>
            </a:r>
            <a:r>
              <a:rPr lang="en-US" altLang="en-US" b="1" dirty="0" err="1">
                <a:cs typeface="Times New Roman" panose="02020603050405020304" pitchFamily="18" charset="0"/>
              </a:rPr>
              <a:t>Diectics</a:t>
            </a:r>
            <a:r>
              <a:rPr lang="en-US" altLang="en-US" dirty="0">
                <a:cs typeface="Times New Roman" panose="02020603050405020304" pitchFamily="18" charset="0"/>
              </a:rPr>
              <a:t> are those linguistic expressions whose interpretation is dependent on the context in which they appear. They refer to the world outside the linguistic context.</a:t>
            </a:r>
          </a:p>
          <a:p>
            <a:pPr algn="just">
              <a:buNone/>
            </a:pPr>
            <a:endParaRPr lang="en-US" altLang="en-US" dirty="0">
              <a:cs typeface="Times New Roman" panose="02020603050405020304" pitchFamily="18" charset="0"/>
            </a:endParaRPr>
          </a:p>
          <a:p>
            <a:pPr algn="just">
              <a:buNone/>
            </a:pPr>
            <a:r>
              <a:rPr lang="en-US" altLang="en-US" b="1" dirty="0"/>
              <a:t>Deictic pronouns</a:t>
            </a:r>
            <a:r>
              <a:rPr lang="en-US" altLang="en-US" dirty="0"/>
              <a:t> refer to entities that must be identified according to the context of utterance. For instance, in the sentence I will give you an answer about </a:t>
            </a:r>
            <a:r>
              <a:rPr lang="en-US" altLang="en-US" b="1" dirty="0"/>
              <a:t>deictic pronouns</a:t>
            </a:r>
            <a:r>
              <a:rPr lang="en-US" altLang="en-US" dirty="0"/>
              <a:t> , the </a:t>
            </a:r>
            <a:r>
              <a:rPr lang="en-US" altLang="en-US" b="1" dirty="0"/>
              <a:t>deictic pronouns</a:t>
            </a:r>
            <a:r>
              <a:rPr lang="en-US" altLang="en-US" dirty="0"/>
              <a:t> I and you refer to the speaker and the addressee, respectively.</a:t>
            </a:r>
            <a:endParaRPr lang="en-IN" altLang="en-US" dirty="0"/>
          </a:p>
          <a:p>
            <a:pPr algn="just">
              <a:buNone/>
            </a:pPr>
            <a:endParaRPr lang="pl-PL" altLang="en-US" dirty="0">
              <a:cs typeface="Times New Roman" panose="02020603050405020304" pitchFamily="18" charset="0"/>
            </a:endParaRPr>
          </a:p>
          <a:p>
            <a:pPr marL="0" indent="0">
              <a:buNone/>
            </a:pPr>
            <a:endParaRPr lang="en-IN" dirty="0"/>
          </a:p>
        </p:txBody>
      </p:sp>
      <p:sp>
        <p:nvSpPr>
          <p:cNvPr id="4" name="Footer Placeholder 3">
            <a:extLst>
              <a:ext uri="{FF2B5EF4-FFF2-40B4-BE49-F238E27FC236}">
                <a16:creationId xmlns:a16="http://schemas.microsoft.com/office/drawing/2014/main" id="{24F8F922-D65C-432B-B452-A4A6C4260D12}"/>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F20958AF-BA2E-46D6-9E51-7E9C22CEBB10}"/>
              </a:ext>
            </a:extLst>
          </p:cNvPr>
          <p:cNvSpPr>
            <a:spLocks noGrp="1"/>
          </p:cNvSpPr>
          <p:nvPr>
            <p:ph type="sldNum" sz="quarter" idx="12"/>
          </p:nvPr>
        </p:nvSpPr>
        <p:spPr/>
        <p:txBody>
          <a:bodyPr/>
          <a:lstStyle/>
          <a:p>
            <a:fld id="{B6F15528-21DE-4FAA-801E-634DDDAF4B2B}" type="slidenum">
              <a:rPr lang="en-US" smtClean="0"/>
              <a:pPr/>
              <a:t>176</a:t>
            </a:fld>
            <a:endParaRPr lang="en-US"/>
          </a:p>
        </p:txBody>
      </p:sp>
    </p:spTree>
    <p:extLst>
      <p:ext uri="{BB962C8B-B14F-4D97-AF65-F5344CB8AC3E}">
        <p14:creationId xmlns:p14="http://schemas.microsoft.com/office/powerpoint/2010/main" val="1862161898"/>
      </p:ext>
    </p:extLst>
  </p:cSld>
  <p:clrMapOvr>
    <a:masterClrMapping/>
  </p:clrMapOvr>
  <p:transition spd="slow">
    <p:diamond/>
  </p:transition>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8A4634D7-6429-486A-8BBC-388407823B8E}"/>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27EFA302-8AE8-48AE-9598-A981CC091B29}"/>
              </a:ext>
            </a:extLst>
          </p:cNvPr>
          <p:cNvSpPr>
            <a:spLocks noGrp="1"/>
          </p:cNvSpPr>
          <p:nvPr>
            <p:ph type="sldNum" sz="quarter" idx="12"/>
          </p:nvPr>
        </p:nvSpPr>
        <p:spPr/>
        <p:txBody>
          <a:bodyPr/>
          <a:lstStyle/>
          <a:p>
            <a:fld id="{B6F15528-21DE-4FAA-801E-634DDDAF4B2B}" type="slidenum">
              <a:rPr lang="en-US" smtClean="0"/>
              <a:pPr/>
              <a:t>177</a:t>
            </a:fld>
            <a:endParaRPr lang="en-US"/>
          </a:p>
        </p:txBody>
      </p:sp>
      <p:sp>
        <p:nvSpPr>
          <p:cNvPr id="6" name="Rectangle 2">
            <a:extLst>
              <a:ext uri="{FF2B5EF4-FFF2-40B4-BE49-F238E27FC236}">
                <a16:creationId xmlns:a16="http://schemas.microsoft.com/office/drawing/2014/main" id="{8C4FD62B-11DF-433B-9C54-D3125E791AD1}"/>
              </a:ext>
            </a:extLst>
          </p:cNvPr>
          <p:cNvSpPr>
            <a:spLocks noGrp="1" noChangeArrowheads="1"/>
          </p:cNvSpPr>
          <p:nvPr>
            <p:ph idx="1"/>
          </p:nvPr>
        </p:nvSpPr>
        <p:spPr>
          <a:xfrm>
            <a:off x="0" y="0"/>
            <a:ext cx="9144000" cy="6858000"/>
          </a:xfrm>
        </p:spPr>
        <p:txBody>
          <a:bodyPr>
            <a:normAutofit/>
          </a:bodyPr>
          <a:lstStyle/>
          <a:p>
            <a:pPr eaLnBrk="1" hangingPunct="1">
              <a:lnSpc>
                <a:spcPct val="90000"/>
              </a:lnSpc>
              <a:buFontTx/>
              <a:buNone/>
            </a:pPr>
            <a:r>
              <a:rPr lang="en-US" altLang="en-US" dirty="0">
                <a:solidFill>
                  <a:srgbClr val="FF0000"/>
                </a:solidFill>
                <a:cs typeface="Times New Roman" panose="02020603050405020304" pitchFamily="18" charset="0"/>
              </a:rPr>
              <a:t>I am glad </a:t>
            </a:r>
            <a:r>
              <a:rPr lang="en-US" altLang="en-US" b="1" dirty="0">
                <a:solidFill>
                  <a:srgbClr val="FF0000"/>
                </a:solidFill>
                <a:cs typeface="Times New Roman" panose="02020603050405020304" pitchFamily="18" charset="0"/>
              </a:rPr>
              <a:t>he </a:t>
            </a:r>
            <a:r>
              <a:rPr lang="en-US" altLang="en-US" dirty="0">
                <a:solidFill>
                  <a:srgbClr val="FF0000"/>
                </a:solidFill>
                <a:cs typeface="Times New Roman" panose="02020603050405020304" pitchFamily="18" charset="0"/>
              </a:rPr>
              <a:t>is gone.</a:t>
            </a:r>
            <a:endParaRPr lang="pl-PL" altLang="en-US" dirty="0">
              <a:solidFill>
                <a:srgbClr val="FF0000"/>
              </a:solidFill>
            </a:endParaRPr>
          </a:p>
          <a:p>
            <a:pPr eaLnBrk="1" hangingPunct="1">
              <a:lnSpc>
                <a:spcPct val="90000"/>
              </a:lnSpc>
              <a:buFontTx/>
              <a:buNone/>
            </a:pPr>
            <a:endParaRPr lang="pl-PL" altLang="en-US" dirty="0">
              <a:solidFill>
                <a:srgbClr val="FF0000"/>
              </a:solidFill>
            </a:endParaRPr>
          </a:p>
          <a:p>
            <a:pPr eaLnBrk="1" hangingPunct="1">
              <a:lnSpc>
                <a:spcPct val="90000"/>
              </a:lnSpc>
              <a:buFontTx/>
              <a:buNone/>
            </a:pPr>
            <a:endParaRPr lang="pl-PL" altLang="en-US" dirty="0">
              <a:solidFill>
                <a:srgbClr val="FF0000"/>
              </a:solidFill>
            </a:endParaRPr>
          </a:p>
          <a:p>
            <a:pPr eaLnBrk="1" hangingPunct="1">
              <a:lnSpc>
                <a:spcPct val="90000"/>
              </a:lnSpc>
              <a:buFontTx/>
              <a:buNone/>
            </a:pPr>
            <a:endParaRPr lang="pl-PL" altLang="en-US" dirty="0">
              <a:solidFill>
                <a:srgbClr val="FF0000"/>
              </a:solidFill>
            </a:endParaRPr>
          </a:p>
          <a:p>
            <a:pPr eaLnBrk="1" hangingPunct="1">
              <a:lnSpc>
                <a:spcPct val="90000"/>
              </a:lnSpc>
              <a:buFontTx/>
              <a:buNone/>
            </a:pPr>
            <a:endParaRPr lang="pl-PL" altLang="en-US" dirty="0">
              <a:solidFill>
                <a:srgbClr val="FF0000"/>
              </a:solidFill>
            </a:endParaRPr>
          </a:p>
          <a:p>
            <a:pPr eaLnBrk="1" hangingPunct="1">
              <a:lnSpc>
                <a:spcPct val="90000"/>
              </a:lnSpc>
              <a:buFontTx/>
              <a:buNone/>
            </a:pPr>
            <a:endParaRPr lang="en-US" altLang="en-US" dirty="0">
              <a:solidFill>
                <a:srgbClr val="FF0000"/>
              </a:solidFill>
              <a:cs typeface="Times New Roman" panose="02020603050405020304" pitchFamily="18" charset="0"/>
            </a:endParaRPr>
          </a:p>
          <a:p>
            <a:pPr eaLnBrk="1" hangingPunct="1">
              <a:lnSpc>
                <a:spcPct val="90000"/>
              </a:lnSpc>
              <a:buFontTx/>
              <a:buNone/>
            </a:pPr>
            <a:r>
              <a:rPr lang="en-US" altLang="en-US" dirty="0">
                <a:solidFill>
                  <a:srgbClr val="FF0000"/>
                </a:solidFill>
                <a:cs typeface="Times New Roman" panose="02020603050405020304" pitchFamily="18" charset="0"/>
              </a:rPr>
              <a:t>John is </a:t>
            </a:r>
            <a:r>
              <a:rPr lang="en-US" altLang="en-US" b="1" dirty="0">
                <a:solidFill>
                  <a:srgbClr val="FF0000"/>
                </a:solidFill>
                <a:cs typeface="Times New Roman" panose="02020603050405020304" pitchFamily="18" charset="0"/>
              </a:rPr>
              <a:t>there</a:t>
            </a:r>
            <a:r>
              <a:rPr lang="en-US" altLang="en-US" dirty="0">
                <a:solidFill>
                  <a:srgbClr val="FF0000"/>
                </a:solidFill>
                <a:cs typeface="Times New Roman" panose="02020603050405020304" pitchFamily="18" charset="0"/>
              </a:rPr>
              <a:t>.</a:t>
            </a:r>
            <a:r>
              <a:rPr lang="pl-PL" altLang="en-US" dirty="0">
                <a:solidFill>
                  <a:srgbClr val="FF0000"/>
                </a:solidFill>
                <a:cs typeface="Times New Roman" panose="02020603050405020304" pitchFamily="18" charset="0"/>
              </a:rPr>
              <a:t> </a:t>
            </a:r>
            <a:endParaRPr lang="pl-PL" altLang="en-US" dirty="0">
              <a:solidFill>
                <a:srgbClr val="FF0000"/>
              </a:solidFill>
            </a:endParaRPr>
          </a:p>
          <a:p>
            <a:pPr eaLnBrk="1" hangingPunct="1">
              <a:lnSpc>
                <a:spcPct val="90000"/>
              </a:lnSpc>
              <a:buFontTx/>
              <a:buNone/>
            </a:pPr>
            <a:endParaRPr lang="pl-PL" altLang="en-US" dirty="0">
              <a:solidFill>
                <a:srgbClr val="FF0000"/>
              </a:solidFill>
            </a:endParaRPr>
          </a:p>
          <a:p>
            <a:pPr eaLnBrk="1" hangingPunct="1">
              <a:lnSpc>
                <a:spcPct val="90000"/>
              </a:lnSpc>
              <a:buFontTx/>
              <a:buNone/>
            </a:pPr>
            <a:r>
              <a:rPr lang="en-US" altLang="en-US" dirty="0">
                <a:solidFill>
                  <a:srgbClr val="FF0000"/>
                </a:solidFill>
                <a:cs typeface="Times New Roman" panose="02020603050405020304" pitchFamily="18" charset="0"/>
              </a:rPr>
              <a:t>The interpretation of definite descriptions </a:t>
            </a:r>
            <a:r>
              <a:rPr lang="pl-PL" altLang="en-US" dirty="0">
                <a:solidFill>
                  <a:srgbClr val="FF0000"/>
                </a:solidFill>
              </a:rPr>
              <a:t>is </a:t>
            </a:r>
          </a:p>
          <a:p>
            <a:pPr eaLnBrk="1" hangingPunct="1">
              <a:lnSpc>
                <a:spcPct val="90000"/>
              </a:lnSpc>
              <a:buFontTx/>
              <a:buNone/>
            </a:pPr>
            <a:r>
              <a:rPr lang="en-US" altLang="en-US" dirty="0">
                <a:solidFill>
                  <a:srgbClr val="FF0000"/>
                </a:solidFill>
                <a:cs typeface="Times New Roman" panose="02020603050405020304" pitchFamily="18" charset="0"/>
              </a:rPr>
              <a:t>dependent on situational context.</a:t>
            </a:r>
            <a:endParaRPr lang="pl-PL" altLang="en-US" dirty="0">
              <a:solidFill>
                <a:srgbClr val="FF0000"/>
              </a:solidFill>
              <a:cs typeface="Times New Roman" panose="02020603050405020304" pitchFamily="18" charset="0"/>
            </a:endParaRPr>
          </a:p>
          <a:p>
            <a:pPr eaLnBrk="1" hangingPunct="1">
              <a:lnSpc>
                <a:spcPct val="90000"/>
              </a:lnSpc>
              <a:buFontTx/>
              <a:buNone/>
            </a:pPr>
            <a:r>
              <a:rPr lang="en-US" altLang="en-US" dirty="0">
                <a:solidFill>
                  <a:srgbClr val="FF0000"/>
                </a:solidFill>
                <a:cs typeface="Times New Roman" panose="02020603050405020304" pitchFamily="18" charset="0"/>
              </a:rPr>
              <a:t>I am glad </a:t>
            </a:r>
            <a:r>
              <a:rPr lang="en-US" altLang="en-US" b="1" dirty="0">
                <a:solidFill>
                  <a:srgbClr val="FF0000"/>
                </a:solidFill>
                <a:cs typeface="Times New Roman" panose="02020603050405020304" pitchFamily="18" charset="0"/>
              </a:rPr>
              <a:t>the bastard </a:t>
            </a:r>
            <a:r>
              <a:rPr lang="en-US" altLang="en-US" dirty="0">
                <a:solidFill>
                  <a:srgbClr val="FF0000"/>
                </a:solidFill>
                <a:cs typeface="Times New Roman" panose="02020603050405020304" pitchFamily="18" charset="0"/>
              </a:rPr>
              <a:t>is gone. </a:t>
            </a:r>
          </a:p>
          <a:p>
            <a:pPr eaLnBrk="1" hangingPunct="1">
              <a:lnSpc>
                <a:spcPct val="90000"/>
              </a:lnSpc>
              <a:buFontTx/>
              <a:buNone/>
            </a:pPr>
            <a:endParaRPr lang="pl-PL" altLang="en-US" dirty="0">
              <a:solidFill>
                <a:srgbClr val="FF0000"/>
              </a:solidFill>
            </a:endParaRPr>
          </a:p>
          <a:p>
            <a:pPr>
              <a:lnSpc>
                <a:spcPct val="90000"/>
              </a:lnSpc>
              <a:buNone/>
            </a:pPr>
            <a:r>
              <a:rPr lang="en-US" altLang="en-US" dirty="0">
                <a:cs typeface="Times New Roman" panose="02020603050405020304" pitchFamily="18" charset="0"/>
              </a:rPr>
              <a:t> </a:t>
            </a:r>
            <a:r>
              <a:rPr lang="en-US" altLang="en-US" dirty="0">
                <a:solidFill>
                  <a:srgbClr val="FF0000"/>
                </a:solidFill>
                <a:cs typeface="Times New Roman" panose="02020603050405020304" pitchFamily="18" charset="0"/>
              </a:rPr>
              <a:t>I am glad </a:t>
            </a:r>
            <a:r>
              <a:rPr lang="en-US" altLang="en-US" b="1" dirty="0">
                <a:solidFill>
                  <a:srgbClr val="FF0000"/>
                </a:solidFill>
                <a:cs typeface="Times New Roman" panose="02020603050405020304" pitchFamily="18" charset="0"/>
              </a:rPr>
              <a:t>the bastard </a:t>
            </a:r>
            <a:r>
              <a:rPr lang="en-US" altLang="en-US" dirty="0">
                <a:solidFill>
                  <a:srgbClr val="FF0000"/>
                </a:solidFill>
                <a:cs typeface="Times New Roman" panose="02020603050405020304" pitchFamily="18" charset="0"/>
              </a:rPr>
              <a:t>is gone. </a:t>
            </a:r>
            <a:endParaRPr lang="pl-PL" altLang="en-US" dirty="0">
              <a:solidFill>
                <a:srgbClr val="FF0000"/>
              </a:solidFill>
            </a:endParaRPr>
          </a:p>
          <a:p>
            <a:pPr eaLnBrk="1" hangingPunct="1">
              <a:lnSpc>
                <a:spcPct val="90000"/>
              </a:lnSpc>
              <a:buFontTx/>
              <a:buNone/>
            </a:pPr>
            <a:endParaRPr lang="pl-PL" altLang="en-US" dirty="0">
              <a:cs typeface="Times New Roman" panose="02020603050405020304" pitchFamily="18" charset="0"/>
            </a:endParaRPr>
          </a:p>
        </p:txBody>
      </p:sp>
      <p:pic>
        <p:nvPicPr>
          <p:cNvPr id="7" name="Picture 3" descr="http://school.discoveryeducation.com/clipart/images/scooter-boy-color.gif">
            <a:extLst>
              <a:ext uri="{FF2B5EF4-FFF2-40B4-BE49-F238E27FC236}">
                <a16:creationId xmlns:a16="http://schemas.microsoft.com/office/drawing/2014/main" id="{1B2C8296-C45C-4ED1-8572-4C2F80AD323D}"/>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62000" y="533400"/>
            <a:ext cx="1592263"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Line 8">
            <a:extLst>
              <a:ext uri="{FF2B5EF4-FFF2-40B4-BE49-F238E27FC236}">
                <a16:creationId xmlns:a16="http://schemas.microsoft.com/office/drawing/2014/main" id="{1A1BD4C4-7D93-49CE-BD4E-C29DF43AB2C6}"/>
              </a:ext>
            </a:extLst>
          </p:cNvPr>
          <p:cNvSpPr>
            <a:spLocks noChangeShapeType="1"/>
          </p:cNvSpPr>
          <p:nvPr/>
        </p:nvSpPr>
        <p:spPr bwMode="auto">
          <a:xfrm>
            <a:off x="2133600" y="2895600"/>
            <a:ext cx="2971800" cy="0"/>
          </a:xfrm>
          <a:prstGeom prst="line">
            <a:avLst/>
          </a:prstGeom>
          <a:noFill/>
          <a:ln w="349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pic>
        <p:nvPicPr>
          <p:cNvPr id="9" name="Picture 6" descr="http://gamesmuseum.uwaterloo.ca/Archives/Culin/Street1891/boy.jpg">
            <a:extLst>
              <a:ext uri="{FF2B5EF4-FFF2-40B4-BE49-F238E27FC236}">
                <a16:creationId xmlns:a16="http://schemas.microsoft.com/office/drawing/2014/main" id="{E1059D0D-F8B5-4839-8EB1-F4237523CDC5}"/>
              </a:ext>
            </a:extLst>
          </p:cNvPr>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5562600" y="2306637"/>
            <a:ext cx="1143000" cy="1122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descr="http://school.discoveryeducation.com/clipart/images/scooter-boy-color.gif">
            <a:extLst>
              <a:ext uri="{FF2B5EF4-FFF2-40B4-BE49-F238E27FC236}">
                <a16:creationId xmlns:a16="http://schemas.microsoft.com/office/drawing/2014/main" id="{76F1022E-C018-4E19-8C28-F51D57B75902}"/>
              </a:ext>
            </a:extLst>
          </p:cNvPr>
          <p:cNvPicPr>
            <a:picLocks noChangeAspect="1" noChangeArrowheads="1"/>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5105400" y="4924425"/>
            <a:ext cx="1230313"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76328336"/>
      </p:ext>
    </p:extLst>
  </p:cSld>
  <p:clrMapOvr>
    <a:masterClrMapping/>
  </p:clrMapOvr>
  <p:transition spd="slow">
    <p:diamond/>
  </p:transition>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F71FCA-97EA-4C33-8A46-CE10DDA9710B}"/>
              </a:ext>
            </a:extLst>
          </p:cNvPr>
          <p:cNvSpPr>
            <a:spLocks noGrp="1"/>
          </p:cNvSpPr>
          <p:nvPr>
            <p:ph idx="1"/>
          </p:nvPr>
        </p:nvSpPr>
        <p:spPr>
          <a:xfrm>
            <a:off x="0" y="0"/>
            <a:ext cx="9144000" cy="6858000"/>
          </a:xfrm>
        </p:spPr>
        <p:txBody>
          <a:bodyPr>
            <a:normAutofit/>
          </a:bodyPr>
          <a:lstStyle/>
          <a:p>
            <a:pPr algn="just">
              <a:lnSpc>
                <a:spcPct val="90000"/>
              </a:lnSpc>
              <a:buNone/>
            </a:pPr>
            <a:r>
              <a:rPr lang="en-US" altLang="en-US" b="1" dirty="0">
                <a:solidFill>
                  <a:srgbClr val="FF0000"/>
                </a:solidFill>
                <a:cs typeface="Times New Roman" panose="02020603050405020304" pitchFamily="18" charset="0"/>
              </a:rPr>
              <a:t>Epistemic context</a:t>
            </a:r>
            <a:r>
              <a:rPr lang="en-US" altLang="en-US" dirty="0">
                <a:solidFill>
                  <a:srgbClr val="FF0000"/>
                </a:solidFill>
                <a:cs typeface="Times New Roman" panose="02020603050405020304" pitchFamily="18" charset="0"/>
              </a:rPr>
              <a:t> - background knowledge shared by the speakers and hearers</a:t>
            </a:r>
            <a:endParaRPr lang="pl-PL" altLang="en-US" dirty="0">
              <a:solidFill>
                <a:srgbClr val="FF0000"/>
              </a:solidFill>
              <a:cs typeface="Times New Roman" panose="02020603050405020304" pitchFamily="18" charset="0"/>
            </a:endParaRPr>
          </a:p>
          <a:p>
            <a:pPr algn="ctr">
              <a:lnSpc>
                <a:spcPct val="90000"/>
              </a:lnSpc>
              <a:buNone/>
            </a:pPr>
            <a:r>
              <a:rPr lang="en-US" altLang="en-US" b="1" u="sng" dirty="0">
                <a:cs typeface="Times New Roman" panose="02020603050405020304" pitchFamily="18" charset="0"/>
              </a:rPr>
              <a:t>It must be hot outside. </a:t>
            </a:r>
          </a:p>
          <a:p>
            <a:pPr algn="ctr">
              <a:lnSpc>
                <a:spcPct val="90000"/>
              </a:lnSpc>
              <a:buNone/>
            </a:pPr>
            <a:endParaRPr lang="pl-PL" altLang="en-US" b="1" u="sng" dirty="0">
              <a:cs typeface="Times New Roman" panose="02020603050405020304" pitchFamily="18" charset="0"/>
            </a:endParaRPr>
          </a:p>
          <a:p>
            <a:pPr algn="just">
              <a:lnSpc>
                <a:spcPct val="90000"/>
              </a:lnSpc>
              <a:buNone/>
            </a:pPr>
            <a:r>
              <a:rPr lang="en-US" altLang="en-US" dirty="0">
                <a:cs typeface="Times New Roman" panose="02020603050405020304" pitchFamily="18" charset="0"/>
              </a:rPr>
              <a:t>If I uttered this sentence now, would you find it sensible? Probably not, because such sentences can be uttered only when we have some reasonable evidence.</a:t>
            </a:r>
            <a:endParaRPr lang="pl-PL" altLang="en-US" dirty="0">
              <a:cs typeface="Times New Roman" panose="02020603050405020304" pitchFamily="18" charset="0"/>
            </a:endParaRPr>
          </a:p>
          <a:p>
            <a:pPr algn="just">
              <a:lnSpc>
                <a:spcPct val="90000"/>
              </a:lnSpc>
              <a:buNone/>
            </a:pPr>
            <a:endParaRPr lang="pl-PL" altLang="en-US" dirty="0"/>
          </a:p>
          <a:p>
            <a:pPr algn="just">
              <a:lnSpc>
                <a:spcPct val="90000"/>
              </a:lnSpc>
              <a:buNone/>
            </a:pPr>
            <a:r>
              <a:rPr lang="en-US" altLang="en-US" dirty="0">
                <a:cs typeface="Times New Roman" panose="02020603050405020304" pitchFamily="18" charset="0"/>
              </a:rPr>
              <a:t>Can this sentence be uttered by someone who is standing in front of an open window and who is exposed to high temperature and sun-rays?  No. This</a:t>
            </a:r>
            <a:r>
              <a:rPr lang="pl-PL" altLang="en-US" dirty="0"/>
              <a:t> </a:t>
            </a:r>
            <a:r>
              <a:rPr lang="en-US" altLang="en-US" dirty="0">
                <a:cs typeface="Times New Roman" panose="02020603050405020304" pitchFamily="18" charset="0"/>
              </a:rPr>
              <a:t>sentence must be based on some indirect evidence.</a:t>
            </a:r>
            <a:endParaRPr lang="pl-PL" altLang="en-US" dirty="0">
              <a:cs typeface="Times New Roman" panose="02020603050405020304" pitchFamily="18" charset="0"/>
            </a:endParaRPr>
          </a:p>
          <a:p>
            <a:pPr marL="0" indent="0">
              <a:buNone/>
            </a:pPr>
            <a:endParaRPr lang="en-IN" dirty="0"/>
          </a:p>
        </p:txBody>
      </p:sp>
      <p:sp>
        <p:nvSpPr>
          <p:cNvPr id="4" name="Footer Placeholder 3">
            <a:extLst>
              <a:ext uri="{FF2B5EF4-FFF2-40B4-BE49-F238E27FC236}">
                <a16:creationId xmlns:a16="http://schemas.microsoft.com/office/drawing/2014/main" id="{4C82B2B4-ADC8-4890-A80E-55F0A19225D0}"/>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9B9220AC-7F14-4EC4-AB4D-7302EEAE092D}"/>
              </a:ext>
            </a:extLst>
          </p:cNvPr>
          <p:cNvSpPr>
            <a:spLocks noGrp="1"/>
          </p:cNvSpPr>
          <p:nvPr>
            <p:ph type="sldNum" sz="quarter" idx="12"/>
          </p:nvPr>
        </p:nvSpPr>
        <p:spPr/>
        <p:txBody>
          <a:bodyPr/>
          <a:lstStyle/>
          <a:p>
            <a:fld id="{B6F15528-21DE-4FAA-801E-634DDDAF4B2B}" type="slidenum">
              <a:rPr lang="en-US" smtClean="0"/>
              <a:pPr/>
              <a:t>178</a:t>
            </a:fld>
            <a:endParaRPr lang="en-US"/>
          </a:p>
        </p:txBody>
      </p:sp>
    </p:spTree>
    <p:extLst>
      <p:ext uri="{BB962C8B-B14F-4D97-AF65-F5344CB8AC3E}">
        <p14:creationId xmlns:p14="http://schemas.microsoft.com/office/powerpoint/2010/main" val="2891029963"/>
      </p:ext>
    </p:extLst>
  </p:cSld>
  <p:clrMapOvr>
    <a:masterClrMapping/>
  </p:clrMapOvr>
  <p:transition spd="slow">
    <p:diamond/>
  </p:transition>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02C3A-94CA-4367-B83C-E9DF51085931}"/>
              </a:ext>
            </a:extLst>
          </p:cNvPr>
          <p:cNvSpPr>
            <a:spLocks noGrp="1"/>
          </p:cNvSpPr>
          <p:nvPr>
            <p:ph type="title"/>
          </p:nvPr>
        </p:nvSpPr>
        <p:spPr>
          <a:xfrm>
            <a:off x="457200" y="136525"/>
            <a:ext cx="8229600" cy="1710563"/>
          </a:xfrm>
        </p:spPr>
        <p:txBody>
          <a:bodyPr>
            <a:normAutofit/>
          </a:bodyPr>
          <a:lstStyle/>
          <a:p>
            <a:pPr algn="ctr"/>
            <a:r>
              <a:rPr lang="en-US" altLang="en-US" b="1" u="sng" dirty="0">
                <a:solidFill>
                  <a:srgbClr val="FF0000"/>
                </a:solidFill>
                <a:cs typeface="Times New Roman" panose="02020603050405020304" pitchFamily="18" charset="0"/>
              </a:rPr>
              <a:t>It must be hot outside. </a:t>
            </a:r>
            <a:br>
              <a:rPr lang="pl-PL" altLang="en-US" b="1" u="sng" dirty="0">
                <a:solidFill>
                  <a:schemeClr val="bg1"/>
                </a:solidFill>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8789AFE3-7C51-4977-9248-C957DE2206EA}"/>
              </a:ext>
            </a:extLst>
          </p:cNvPr>
          <p:cNvSpPr>
            <a:spLocks noGrp="1"/>
          </p:cNvSpPr>
          <p:nvPr>
            <p:ph idx="1"/>
          </p:nvPr>
        </p:nvSpPr>
        <p:spPr>
          <a:xfrm>
            <a:off x="0" y="1847087"/>
            <a:ext cx="8991600" cy="4874387"/>
          </a:xfrm>
        </p:spPr>
        <p:txBody>
          <a:bodyPr/>
          <a:lstStyle/>
          <a:p>
            <a:pPr algn="just">
              <a:lnSpc>
                <a:spcPct val="150000"/>
              </a:lnSpc>
            </a:pPr>
            <a:r>
              <a:rPr lang="en-US" altLang="en-US" dirty="0">
                <a:solidFill>
                  <a:srgbClr val="993366"/>
                </a:solidFill>
                <a:cs typeface="Times New Roman" panose="02020603050405020304" pitchFamily="18" charset="0"/>
              </a:rPr>
              <a:t>Scenario: Both a speaker and a hearer are in an office which is air-conditioned. They can see that people coming in wear T-shirts, sun-glasses and these people are sweating. A hearer </a:t>
            </a:r>
            <a:r>
              <a:rPr lang="pl-PL" altLang="en-US" dirty="0">
                <a:solidFill>
                  <a:srgbClr val="993366"/>
                </a:solidFill>
              </a:rPr>
              <a:t>bases his statement on the evidence-based reasoning. </a:t>
            </a:r>
          </a:p>
          <a:p>
            <a:endParaRPr lang="en-IN" dirty="0"/>
          </a:p>
        </p:txBody>
      </p:sp>
      <p:sp>
        <p:nvSpPr>
          <p:cNvPr id="4" name="Footer Placeholder 3">
            <a:extLst>
              <a:ext uri="{FF2B5EF4-FFF2-40B4-BE49-F238E27FC236}">
                <a16:creationId xmlns:a16="http://schemas.microsoft.com/office/drawing/2014/main" id="{88A56319-F6EB-4997-B16A-E7508E9C4D2A}"/>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E12A59BA-84E4-4A72-AA67-59E4BA2C549D}"/>
              </a:ext>
            </a:extLst>
          </p:cNvPr>
          <p:cNvSpPr>
            <a:spLocks noGrp="1"/>
          </p:cNvSpPr>
          <p:nvPr>
            <p:ph type="sldNum" sz="quarter" idx="12"/>
          </p:nvPr>
        </p:nvSpPr>
        <p:spPr/>
        <p:txBody>
          <a:bodyPr/>
          <a:lstStyle/>
          <a:p>
            <a:fld id="{B6F15528-21DE-4FAA-801E-634DDDAF4B2B}" type="slidenum">
              <a:rPr lang="en-US" smtClean="0"/>
              <a:pPr/>
              <a:t>179</a:t>
            </a:fld>
            <a:endParaRPr lang="en-US"/>
          </a:p>
        </p:txBody>
      </p:sp>
    </p:spTree>
    <p:extLst>
      <p:ext uri="{BB962C8B-B14F-4D97-AF65-F5344CB8AC3E}">
        <p14:creationId xmlns:p14="http://schemas.microsoft.com/office/powerpoint/2010/main" val="1278276320"/>
      </p:ext>
    </p:extLst>
  </p:cSld>
  <p:clrMapOvr>
    <a:masterClrMapping/>
  </p:clrMapOvr>
  <p:transition spd="slow">
    <p:diamon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pPr algn="ctr"/>
            <a:r>
              <a:rPr lang="en-US" dirty="0">
                <a:solidFill>
                  <a:srgbClr val="FF0000"/>
                </a:solidFill>
              </a:rPr>
              <a:t>Paralinguistic features</a:t>
            </a:r>
            <a:endParaRPr lang="en-IN" dirty="0">
              <a:solidFill>
                <a:srgbClr val="FF0000"/>
              </a:solidFill>
            </a:endParaRPr>
          </a:p>
        </p:txBody>
      </p:sp>
      <p:sp>
        <p:nvSpPr>
          <p:cNvPr id="3" name="Content Placeholder 2"/>
          <p:cNvSpPr>
            <a:spLocks noGrp="1"/>
          </p:cNvSpPr>
          <p:nvPr>
            <p:ph idx="1"/>
          </p:nvPr>
        </p:nvSpPr>
        <p:spPr>
          <a:xfrm>
            <a:off x="0" y="1676400"/>
            <a:ext cx="9144000" cy="4495800"/>
          </a:xfrm>
        </p:spPr>
        <p:txBody>
          <a:bodyPr/>
          <a:lstStyle/>
          <a:p>
            <a:pPr algn="just">
              <a:buNone/>
            </a:pPr>
            <a:r>
              <a:rPr lang="en-US" dirty="0"/>
              <a:t>	</a:t>
            </a:r>
          </a:p>
          <a:p>
            <a:pPr algn="just">
              <a:buNone/>
            </a:pPr>
            <a:r>
              <a:rPr lang="en-US" dirty="0"/>
              <a:t>	</a:t>
            </a:r>
            <a:r>
              <a:rPr lang="en-US" dirty="0">
                <a:solidFill>
                  <a:srgbClr val="FF0000"/>
                </a:solidFill>
              </a:rPr>
              <a:t>Paralinguistic features are facial expressions, gestures etc which add to or alter the sentence meaning.</a:t>
            </a:r>
          </a:p>
          <a:p>
            <a:pPr algn="just">
              <a:buNone/>
            </a:pPr>
            <a:r>
              <a:rPr lang="en-US" dirty="0"/>
              <a:t>	e.g. if we welcome our guest to house with tightening the face muscles etc., than it implies that the speaker is not happy about the guest coming. But with the happy face and spreading the hands wide, it implies that the speaker is very happy.</a:t>
            </a:r>
            <a:endParaRPr lang="en-IN" dirty="0"/>
          </a:p>
        </p:txBody>
      </p:sp>
      <p:sp>
        <p:nvSpPr>
          <p:cNvPr id="4" name="Footer Placeholder 3">
            <a:extLst>
              <a:ext uri="{FF2B5EF4-FFF2-40B4-BE49-F238E27FC236}">
                <a16:creationId xmlns:a16="http://schemas.microsoft.com/office/drawing/2014/main" id="{D9DEC6A7-6253-4603-A0A6-30E201A9F0D0}"/>
              </a:ext>
            </a:extLst>
          </p:cNvPr>
          <p:cNvSpPr>
            <a:spLocks noGrp="1"/>
          </p:cNvSpPr>
          <p:nvPr>
            <p:ph type="ftr" sz="quarter" idx="11"/>
          </p:nvPr>
        </p:nvSpPr>
        <p:spPr/>
        <p:txBody>
          <a:bodyPr/>
          <a:lstStyle/>
          <a:p>
            <a:pPr algn="ctr"/>
            <a:r>
              <a:rPr lang="en-US" dirty="0" err="1"/>
              <a:t>Dr.P.Chandramohan</a:t>
            </a:r>
            <a:endParaRPr lang="en-US" dirty="0"/>
          </a:p>
        </p:txBody>
      </p:sp>
      <p:sp>
        <p:nvSpPr>
          <p:cNvPr id="5" name="Slide Number Placeholder 4">
            <a:extLst>
              <a:ext uri="{FF2B5EF4-FFF2-40B4-BE49-F238E27FC236}">
                <a16:creationId xmlns:a16="http://schemas.microsoft.com/office/drawing/2014/main" id="{49B44DD1-3CFE-4BD7-88DE-E44E6B838698}"/>
              </a:ext>
            </a:extLst>
          </p:cNvPr>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transition spd="slow">
    <p:diamond/>
  </p:transition>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D17F4C-956B-462D-AABA-9C70404FF300}"/>
              </a:ext>
            </a:extLst>
          </p:cNvPr>
          <p:cNvSpPr>
            <a:spLocks noGrp="1"/>
          </p:cNvSpPr>
          <p:nvPr>
            <p:ph idx="1"/>
          </p:nvPr>
        </p:nvSpPr>
        <p:spPr>
          <a:xfrm>
            <a:off x="0" y="0"/>
            <a:ext cx="9144000" cy="6858000"/>
          </a:xfrm>
        </p:spPr>
        <p:txBody>
          <a:bodyPr>
            <a:normAutofit/>
          </a:bodyPr>
          <a:lstStyle/>
          <a:p>
            <a:pPr algn="just">
              <a:lnSpc>
                <a:spcPct val="150000"/>
              </a:lnSpc>
              <a:buNone/>
            </a:pPr>
            <a:r>
              <a:rPr lang="en-US" altLang="en-US" sz="2400" b="1" dirty="0">
                <a:solidFill>
                  <a:srgbClr val="FF0000"/>
                </a:solidFill>
                <a:latin typeface="Georgia" panose="02040502050405020303" pitchFamily="18" charset="0"/>
                <a:cs typeface="Times New Roman" panose="02020603050405020304" pitchFamily="18" charset="0"/>
              </a:rPr>
              <a:t>Linguistic context </a:t>
            </a:r>
            <a:r>
              <a:rPr lang="en-US" altLang="en-US" sz="2400" dirty="0">
                <a:solidFill>
                  <a:srgbClr val="FF0000"/>
                </a:solidFill>
                <a:latin typeface="Georgia" panose="02040502050405020303" pitchFamily="18" charset="0"/>
                <a:cs typeface="Times New Roman" panose="02020603050405020304" pitchFamily="18" charset="0"/>
              </a:rPr>
              <a:t>- utterances previous to the utterance under</a:t>
            </a:r>
            <a:r>
              <a:rPr lang="pl-PL" altLang="en-US" sz="2400" dirty="0">
                <a:solidFill>
                  <a:srgbClr val="FF0000"/>
                </a:solidFill>
                <a:latin typeface="Georgia" panose="02040502050405020303" pitchFamily="18" charset="0"/>
              </a:rPr>
              <a:t> </a:t>
            </a:r>
            <a:r>
              <a:rPr lang="en-US" altLang="en-US" sz="2400" dirty="0">
                <a:solidFill>
                  <a:srgbClr val="FF0000"/>
                </a:solidFill>
                <a:latin typeface="Georgia" panose="02040502050405020303" pitchFamily="18" charset="0"/>
                <a:cs typeface="Times New Roman" panose="02020603050405020304" pitchFamily="18" charset="0"/>
              </a:rPr>
              <a:t>consideration (all sentences which have been uttered earlier) </a:t>
            </a:r>
            <a:endParaRPr lang="pl-PL" altLang="en-US" sz="2400" dirty="0">
              <a:solidFill>
                <a:srgbClr val="FF0000"/>
              </a:solidFill>
              <a:latin typeface="Georgia" panose="02040502050405020303" pitchFamily="18" charset="0"/>
              <a:cs typeface="Times New Roman" panose="02020603050405020304" pitchFamily="18" charset="0"/>
            </a:endParaRPr>
          </a:p>
          <a:p>
            <a:pPr algn="just">
              <a:lnSpc>
                <a:spcPct val="150000"/>
              </a:lnSpc>
              <a:buNone/>
            </a:pPr>
            <a:endParaRPr lang="pl-PL" altLang="en-US" sz="2400" dirty="0">
              <a:solidFill>
                <a:srgbClr val="FF0000"/>
              </a:solidFill>
              <a:latin typeface="Georgia" panose="02040502050405020303" pitchFamily="18" charset="0"/>
            </a:endParaRPr>
          </a:p>
          <a:p>
            <a:pPr algn="just">
              <a:lnSpc>
                <a:spcPct val="150000"/>
              </a:lnSpc>
              <a:buNone/>
            </a:pPr>
            <a:r>
              <a:rPr lang="en-US" altLang="en-US" sz="2400" dirty="0">
                <a:latin typeface="Georgia" panose="02040502050405020303" pitchFamily="18" charset="0"/>
                <a:cs typeface="Times New Roman" panose="02020603050405020304" pitchFamily="18" charset="0"/>
              </a:rPr>
              <a:t>The</a:t>
            </a:r>
            <a:r>
              <a:rPr lang="pl-PL" altLang="en-US" sz="2400" dirty="0">
                <a:latin typeface="Georgia" panose="02040502050405020303" pitchFamily="18" charset="0"/>
              </a:rPr>
              <a:t> </a:t>
            </a:r>
            <a:r>
              <a:rPr lang="en-US" altLang="en-US" sz="2400" dirty="0">
                <a:latin typeface="Georgia" panose="02040502050405020303" pitchFamily="18" charset="0"/>
                <a:cs typeface="Times New Roman" panose="02020603050405020304" pitchFamily="18" charset="0"/>
              </a:rPr>
              <a:t>interpretation of </a:t>
            </a:r>
            <a:r>
              <a:rPr lang="en-US" altLang="en-US" sz="2400" b="1" dirty="0">
                <a:latin typeface="Georgia" panose="02040502050405020303" pitchFamily="18" charset="0"/>
                <a:cs typeface="Times New Roman" panose="02020603050405020304" pitchFamily="18" charset="0"/>
              </a:rPr>
              <a:t>anaphoric pronouns</a:t>
            </a:r>
            <a:r>
              <a:rPr lang="en-US" altLang="en-US" sz="2400" dirty="0">
                <a:latin typeface="Georgia" panose="02040502050405020303" pitchFamily="18" charset="0"/>
                <a:cs typeface="Times New Roman" panose="02020603050405020304" pitchFamily="18" charset="0"/>
              </a:rPr>
              <a:t> is </a:t>
            </a:r>
            <a:r>
              <a:rPr lang="pl-PL" altLang="en-US" sz="2400" dirty="0">
                <a:latin typeface="Georgia" panose="02040502050405020303" pitchFamily="18" charset="0"/>
              </a:rPr>
              <a:t>d</a:t>
            </a:r>
            <a:r>
              <a:rPr lang="en-US" altLang="en-US" sz="2400" dirty="0" err="1">
                <a:latin typeface="Georgia" panose="02040502050405020303" pitchFamily="18" charset="0"/>
                <a:cs typeface="Times New Roman" panose="02020603050405020304" pitchFamily="18" charset="0"/>
              </a:rPr>
              <a:t>ependent</a:t>
            </a:r>
            <a:r>
              <a:rPr lang="pl-PL" altLang="en-US" sz="2400" dirty="0">
                <a:latin typeface="Georgia" panose="02040502050405020303" pitchFamily="18" charset="0"/>
              </a:rPr>
              <a:t> </a:t>
            </a:r>
            <a:r>
              <a:rPr lang="en-US" altLang="en-US" sz="2400" dirty="0">
                <a:latin typeface="Georgia" panose="02040502050405020303" pitchFamily="18" charset="0"/>
                <a:cs typeface="Times New Roman" panose="02020603050405020304" pitchFamily="18" charset="0"/>
              </a:rPr>
              <a:t>on the information provided in the sentences </a:t>
            </a:r>
            <a:r>
              <a:rPr lang="pl-PL" altLang="en-US" sz="2400" dirty="0">
                <a:latin typeface="Georgia" panose="02040502050405020303" pitchFamily="18" charset="0"/>
              </a:rPr>
              <a:t>u</a:t>
            </a:r>
            <a:r>
              <a:rPr lang="en-US" altLang="en-US" sz="2400" dirty="0" err="1">
                <a:latin typeface="Georgia" panose="02040502050405020303" pitchFamily="18" charset="0"/>
                <a:cs typeface="Times New Roman" panose="02020603050405020304" pitchFamily="18" charset="0"/>
              </a:rPr>
              <a:t>ttered</a:t>
            </a:r>
            <a:r>
              <a:rPr lang="pl-PL" altLang="en-US" sz="2400" dirty="0">
                <a:latin typeface="Georgia" panose="02040502050405020303" pitchFamily="18" charset="0"/>
              </a:rPr>
              <a:t> </a:t>
            </a:r>
            <a:r>
              <a:rPr lang="en-US" altLang="en-US" sz="2400" dirty="0">
                <a:latin typeface="Georgia" panose="02040502050405020303" pitchFamily="18" charset="0"/>
                <a:cs typeface="Times New Roman" panose="02020603050405020304" pitchFamily="18" charset="0"/>
              </a:rPr>
              <a:t>earlier in discourse.</a:t>
            </a:r>
            <a:endParaRPr lang="pl-PL" altLang="en-US" sz="2400" dirty="0">
              <a:latin typeface="Georgia" panose="02040502050405020303" pitchFamily="18" charset="0"/>
              <a:cs typeface="Times New Roman" panose="02020603050405020304" pitchFamily="18" charset="0"/>
            </a:endParaRPr>
          </a:p>
          <a:p>
            <a:pPr algn="just">
              <a:lnSpc>
                <a:spcPct val="150000"/>
              </a:lnSpc>
              <a:buNone/>
            </a:pPr>
            <a:endParaRPr lang="pl-PL" altLang="en-US" sz="2400" dirty="0">
              <a:latin typeface="Georgia" panose="02040502050405020303" pitchFamily="18" charset="0"/>
            </a:endParaRPr>
          </a:p>
          <a:p>
            <a:pPr algn="just">
              <a:lnSpc>
                <a:spcPct val="150000"/>
              </a:lnSpc>
              <a:buNone/>
            </a:pPr>
            <a:r>
              <a:rPr lang="en-US" altLang="en-US" sz="2400" b="1" dirty="0">
                <a:latin typeface="Georgia" panose="02040502050405020303" pitchFamily="18" charset="0"/>
                <a:cs typeface="Times New Roman" panose="02020603050405020304" pitchFamily="18" charset="0"/>
              </a:rPr>
              <a:t>Anaphoric expressions</a:t>
            </a:r>
            <a:r>
              <a:rPr lang="en-US" altLang="en-US" sz="2400" dirty="0">
                <a:latin typeface="Georgia" panose="02040502050405020303" pitchFamily="18" charset="0"/>
                <a:cs typeface="Times New Roman" panose="02020603050405020304" pitchFamily="18" charset="0"/>
              </a:rPr>
              <a:t> – in order to interpret them we have</a:t>
            </a:r>
            <a:r>
              <a:rPr lang="pl-PL" altLang="en-US" sz="2400" dirty="0">
                <a:latin typeface="Georgia" panose="02040502050405020303" pitchFamily="18" charset="0"/>
              </a:rPr>
              <a:t> t</a:t>
            </a:r>
            <a:r>
              <a:rPr lang="en-US" altLang="en-US" sz="2400" dirty="0">
                <a:latin typeface="Georgia" panose="02040502050405020303" pitchFamily="18" charset="0"/>
                <a:cs typeface="Times New Roman" panose="02020603050405020304" pitchFamily="18" charset="0"/>
              </a:rPr>
              <a:t>o</a:t>
            </a:r>
            <a:r>
              <a:rPr lang="pl-PL" altLang="en-US" sz="2400" dirty="0">
                <a:latin typeface="Georgia" panose="02040502050405020303" pitchFamily="18" charset="0"/>
              </a:rPr>
              <a:t> </a:t>
            </a:r>
            <a:r>
              <a:rPr lang="en-US" altLang="en-US" sz="2400" dirty="0">
                <a:latin typeface="Georgia" panose="02040502050405020303" pitchFamily="18" charset="0"/>
                <a:cs typeface="Times New Roman" panose="02020603050405020304" pitchFamily="18" charset="0"/>
              </a:rPr>
              <a:t>refer to the entity that is mentioned  earlier in the linguistic</a:t>
            </a:r>
            <a:r>
              <a:rPr lang="pl-PL" altLang="en-US" sz="2400" dirty="0">
                <a:latin typeface="Georgia" panose="02040502050405020303" pitchFamily="18" charset="0"/>
              </a:rPr>
              <a:t> </a:t>
            </a:r>
            <a:r>
              <a:rPr lang="en-US" altLang="en-US" sz="2400" dirty="0">
                <a:latin typeface="Georgia" panose="02040502050405020303" pitchFamily="18" charset="0"/>
                <a:cs typeface="Times New Roman" panose="02020603050405020304" pitchFamily="18" charset="0"/>
              </a:rPr>
              <a:t>context. That entity relative to which an anaphora is</a:t>
            </a:r>
            <a:r>
              <a:rPr lang="pl-PL" altLang="en-US" sz="2400" dirty="0">
                <a:latin typeface="Georgia" panose="02040502050405020303" pitchFamily="18" charset="0"/>
              </a:rPr>
              <a:t> </a:t>
            </a:r>
            <a:r>
              <a:rPr lang="en-US" altLang="en-US" sz="2400" dirty="0">
                <a:latin typeface="Georgia" panose="02040502050405020303" pitchFamily="18" charset="0"/>
                <a:cs typeface="Times New Roman" panose="02020603050405020304" pitchFamily="18" charset="0"/>
              </a:rPr>
              <a:t>interpreted is called an antecedent. </a:t>
            </a:r>
            <a:endParaRPr lang="pl-PL" altLang="en-US" sz="2400" dirty="0">
              <a:latin typeface="Georgia" panose="02040502050405020303" pitchFamily="18" charset="0"/>
              <a:cs typeface="Times New Roman" panose="02020603050405020304" pitchFamily="18" charset="0"/>
            </a:endParaRPr>
          </a:p>
          <a:p>
            <a:pPr marL="0" indent="0">
              <a:buNone/>
            </a:pPr>
            <a:endParaRPr lang="en-IN" dirty="0"/>
          </a:p>
        </p:txBody>
      </p:sp>
      <p:sp>
        <p:nvSpPr>
          <p:cNvPr id="4" name="Footer Placeholder 3">
            <a:extLst>
              <a:ext uri="{FF2B5EF4-FFF2-40B4-BE49-F238E27FC236}">
                <a16:creationId xmlns:a16="http://schemas.microsoft.com/office/drawing/2014/main" id="{703394F1-0021-495C-8472-465B37AB8000}"/>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C582FB04-F187-4B64-B0C3-5CC9630061EC}"/>
              </a:ext>
            </a:extLst>
          </p:cNvPr>
          <p:cNvSpPr>
            <a:spLocks noGrp="1"/>
          </p:cNvSpPr>
          <p:nvPr>
            <p:ph type="sldNum" sz="quarter" idx="12"/>
          </p:nvPr>
        </p:nvSpPr>
        <p:spPr/>
        <p:txBody>
          <a:bodyPr/>
          <a:lstStyle/>
          <a:p>
            <a:fld id="{B6F15528-21DE-4FAA-801E-634DDDAF4B2B}" type="slidenum">
              <a:rPr lang="en-US" smtClean="0"/>
              <a:pPr/>
              <a:t>180</a:t>
            </a:fld>
            <a:endParaRPr lang="en-US"/>
          </a:p>
        </p:txBody>
      </p:sp>
    </p:spTree>
    <p:extLst>
      <p:ext uri="{BB962C8B-B14F-4D97-AF65-F5344CB8AC3E}">
        <p14:creationId xmlns:p14="http://schemas.microsoft.com/office/powerpoint/2010/main" val="1085638741"/>
      </p:ext>
    </p:extLst>
  </p:cSld>
  <p:clrMapOvr>
    <a:masterClrMapping/>
  </p:clrMapOvr>
  <p:transition spd="slow">
    <p:diamond/>
  </p:transition>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F25511-246C-486E-B26A-03B07517DEC0}"/>
              </a:ext>
            </a:extLst>
          </p:cNvPr>
          <p:cNvSpPr>
            <a:spLocks noGrp="1"/>
          </p:cNvSpPr>
          <p:nvPr>
            <p:ph idx="1"/>
          </p:nvPr>
        </p:nvSpPr>
        <p:spPr>
          <a:xfrm>
            <a:off x="0" y="0"/>
            <a:ext cx="9144000" cy="6858000"/>
          </a:xfrm>
        </p:spPr>
        <p:txBody>
          <a:bodyPr>
            <a:normAutofit lnSpcReduction="10000"/>
          </a:bodyPr>
          <a:lstStyle/>
          <a:p>
            <a:pPr algn="just">
              <a:buNone/>
            </a:pPr>
            <a:r>
              <a:rPr lang="pl-PL" altLang="en-US" dirty="0"/>
              <a:t> </a:t>
            </a:r>
            <a:r>
              <a:rPr lang="en-US" altLang="en-US" dirty="0">
                <a:cs typeface="Times New Roman" panose="02020603050405020304" pitchFamily="18" charset="0"/>
              </a:rPr>
              <a:t>For instance, when we say </a:t>
            </a:r>
            <a:r>
              <a:rPr lang="en-US" altLang="en-US" i="1" dirty="0">
                <a:cs typeface="Times New Roman" panose="02020603050405020304" pitchFamily="18" charset="0"/>
              </a:rPr>
              <a:t>She loves him</a:t>
            </a:r>
            <a:r>
              <a:rPr lang="en-US" altLang="en-US" dirty="0">
                <a:cs typeface="Times New Roman" panose="02020603050405020304" pitchFamily="18" charset="0"/>
              </a:rPr>
              <a:t> out of context, we are not able to determine what this sentence means, because the meaning of pronouns </a:t>
            </a:r>
            <a:r>
              <a:rPr lang="en-US" altLang="en-US" i="1" dirty="0">
                <a:cs typeface="Times New Roman" panose="02020603050405020304" pitchFamily="18" charset="0"/>
              </a:rPr>
              <a:t>she</a:t>
            </a:r>
            <a:r>
              <a:rPr lang="en-US" altLang="en-US" dirty="0">
                <a:cs typeface="Times New Roman" panose="02020603050405020304" pitchFamily="18" charset="0"/>
              </a:rPr>
              <a:t> and </a:t>
            </a:r>
            <a:r>
              <a:rPr lang="en-US" altLang="en-US" i="1" dirty="0">
                <a:cs typeface="Times New Roman" panose="02020603050405020304" pitchFamily="18" charset="0"/>
              </a:rPr>
              <a:t>him</a:t>
            </a:r>
            <a:r>
              <a:rPr lang="en-US" altLang="en-US" dirty="0">
                <a:cs typeface="Times New Roman" panose="02020603050405020304" pitchFamily="18" charset="0"/>
              </a:rPr>
              <a:t> is dependent on linguistic context. </a:t>
            </a:r>
            <a:endParaRPr lang="pl-PL" altLang="en-US" dirty="0"/>
          </a:p>
          <a:p>
            <a:pPr>
              <a:buNone/>
            </a:pPr>
            <a:endParaRPr lang="pl-PL" altLang="en-US" dirty="0"/>
          </a:p>
          <a:p>
            <a:pPr>
              <a:buNone/>
            </a:pPr>
            <a:endParaRPr lang="pl-PL" altLang="en-US" dirty="0"/>
          </a:p>
          <a:p>
            <a:pPr>
              <a:buNone/>
            </a:pPr>
            <a:r>
              <a:rPr lang="pl-PL" altLang="en-US" dirty="0"/>
              <a:t>           Mary</a:t>
            </a:r>
            <a:r>
              <a:rPr lang="en-IN" altLang="en-US" dirty="0"/>
              <a:t>	</a:t>
            </a:r>
            <a:r>
              <a:rPr lang="pl-PL" altLang="en-US" dirty="0"/>
              <a:t> </a:t>
            </a:r>
            <a:r>
              <a:rPr lang="en-IN" altLang="en-US" dirty="0"/>
              <a:t>	</a:t>
            </a:r>
            <a:r>
              <a:rPr lang="pl-PL" altLang="en-US" dirty="0"/>
              <a:t>    </a:t>
            </a:r>
            <a:r>
              <a:rPr lang="en-US" altLang="en-US" dirty="0"/>
              <a:t>				</a:t>
            </a:r>
            <a:r>
              <a:rPr lang="pl-PL" altLang="en-US" dirty="0"/>
              <a:t>John</a:t>
            </a:r>
          </a:p>
          <a:p>
            <a:pPr>
              <a:buNone/>
            </a:pPr>
            <a:endParaRPr lang="en-US" altLang="en-US" i="1" dirty="0">
              <a:cs typeface="Times New Roman" panose="02020603050405020304" pitchFamily="18" charset="0"/>
            </a:endParaRPr>
          </a:p>
          <a:p>
            <a:pPr>
              <a:buNone/>
            </a:pPr>
            <a:endParaRPr lang="en-US" altLang="en-US" i="1" dirty="0">
              <a:cs typeface="Times New Roman" panose="02020603050405020304" pitchFamily="18" charset="0"/>
            </a:endParaRPr>
          </a:p>
          <a:p>
            <a:pPr>
              <a:buNone/>
            </a:pPr>
            <a:endParaRPr lang="en-US" altLang="en-US" i="1" dirty="0">
              <a:cs typeface="Times New Roman" panose="02020603050405020304" pitchFamily="18" charset="0"/>
            </a:endParaRPr>
          </a:p>
          <a:p>
            <a:pPr>
              <a:buNone/>
            </a:pPr>
            <a:endParaRPr lang="en-US" altLang="en-US" i="1" dirty="0">
              <a:cs typeface="Times New Roman" panose="02020603050405020304" pitchFamily="18" charset="0"/>
            </a:endParaRPr>
          </a:p>
          <a:p>
            <a:pPr>
              <a:buNone/>
            </a:pPr>
            <a:r>
              <a:rPr lang="en-US" altLang="en-US" i="1" dirty="0">
                <a:cs typeface="Times New Roman" panose="02020603050405020304" pitchFamily="18" charset="0"/>
              </a:rPr>
              <a:t>I met Mary and John yesterday. I think she loves him.</a:t>
            </a:r>
            <a:r>
              <a:rPr lang="pl-PL" altLang="en-US" dirty="0"/>
              <a:t> </a:t>
            </a:r>
            <a:endParaRPr lang="en-IN" altLang="en-US" dirty="0"/>
          </a:p>
          <a:p>
            <a:pPr algn="just">
              <a:buNone/>
            </a:pPr>
            <a:r>
              <a:rPr lang="en-US" altLang="en-US" b="1" dirty="0">
                <a:cs typeface="Times New Roman" panose="02020603050405020304" pitchFamily="18" charset="0"/>
              </a:rPr>
              <a:t>John </a:t>
            </a:r>
            <a:r>
              <a:rPr lang="en-US" altLang="en-US" dirty="0">
                <a:cs typeface="Times New Roman" panose="02020603050405020304" pitchFamily="18" charset="0"/>
              </a:rPr>
              <a:t>entered the room. </a:t>
            </a:r>
            <a:r>
              <a:rPr lang="en-US" altLang="en-US" b="1" dirty="0">
                <a:cs typeface="Times New Roman" panose="02020603050405020304" pitchFamily="18" charset="0"/>
              </a:rPr>
              <a:t>He </a:t>
            </a:r>
            <a:r>
              <a:rPr lang="en-US" altLang="en-US" dirty="0">
                <a:cs typeface="Times New Roman" panose="02020603050405020304" pitchFamily="18" charset="0"/>
              </a:rPr>
              <a:t>took off his coat. </a:t>
            </a:r>
            <a:endParaRPr lang="pl-PL" altLang="en-US" dirty="0">
              <a:cs typeface="Times New Roman" panose="02020603050405020304" pitchFamily="18" charset="0"/>
            </a:endParaRPr>
          </a:p>
          <a:p>
            <a:pPr algn="just">
              <a:buNone/>
            </a:pPr>
            <a:endParaRPr lang="pl-PL" altLang="en-US" dirty="0">
              <a:cs typeface="Times New Roman" panose="02020603050405020304" pitchFamily="18" charset="0"/>
            </a:endParaRPr>
          </a:p>
          <a:p>
            <a:pPr algn="just">
              <a:buNone/>
            </a:pPr>
            <a:r>
              <a:rPr lang="en-US" altLang="en-US" dirty="0">
                <a:cs typeface="Times New Roman" panose="02020603050405020304" pitchFamily="18" charset="0"/>
              </a:rPr>
              <a:t>antecedent NP</a:t>
            </a:r>
            <a:r>
              <a:rPr lang="en-US" altLang="en-US" b="1" dirty="0">
                <a:cs typeface="Times New Roman" panose="02020603050405020304" pitchFamily="18" charset="0"/>
              </a:rPr>
              <a:t>            anaphoric pronoun</a:t>
            </a:r>
            <a:endParaRPr lang="pl-PL" altLang="en-US" dirty="0">
              <a:cs typeface="Times New Roman" panose="02020603050405020304" pitchFamily="18" charset="0"/>
            </a:endParaRPr>
          </a:p>
          <a:p>
            <a:pPr>
              <a:buNone/>
            </a:pPr>
            <a:endParaRPr lang="en-IN" dirty="0"/>
          </a:p>
        </p:txBody>
      </p:sp>
      <p:sp>
        <p:nvSpPr>
          <p:cNvPr id="4" name="Footer Placeholder 3">
            <a:extLst>
              <a:ext uri="{FF2B5EF4-FFF2-40B4-BE49-F238E27FC236}">
                <a16:creationId xmlns:a16="http://schemas.microsoft.com/office/drawing/2014/main" id="{29E1CCAA-CA2D-4086-A7CB-345C6B59F45C}"/>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BC382031-7297-45FE-80C8-F9012B69417B}"/>
              </a:ext>
            </a:extLst>
          </p:cNvPr>
          <p:cNvSpPr>
            <a:spLocks noGrp="1"/>
          </p:cNvSpPr>
          <p:nvPr>
            <p:ph type="sldNum" sz="quarter" idx="12"/>
          </p:nvPr>
        </p:nvSpPr>
        <p:spPr/>
        <p:txBody>
          <a:bodyPr/>
          <a:lstStyle/>
          <a:p>
            <a:fld id="{B6F15528-21DE-4FAA-801E-634DDDAF4B2B}" type="slidenum">
              <a:rPr lang="en-US" smtClean="0"/>
              <a:pPr/>
              <a:t>181</a:t>
            </a:fld>
            <a:endParaRPr lang="en-US"/>
          </a:p>
        </p:txBody>
      </p:sp>
      <p:sp>
        <p:nvSpPr>
          <p:cNvPr id="6" name="AutoShape 5">
            <a:extLst>
              <a:ext uri="{FF2B5EF4-FFF2-40B4-BE49-F238E27FC236}">
                <a16:creationId xmlns:a16="http://schemas.microsoft.com/office/drawing/2014/main" id="{5DE10A81-FB51-42F1-A6F1-52FA99FE7794}"/>
              </a:ext>
            </a:extLst>
          </p:cNvPr>
          <p:cNvSpPr>
            <a:spLocks noChangeArrowheads="1"/>
          </p:cNvSpPr>
          <p:nvPr/>
        </p:nvSpPr>
        <p:spPr bwMode="auto">
          <a:xfrm>
            <a:off x="4572000" y="1277408"/>
            <a:ext cx="361950" cy="3429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0000"/>
          </a:solidFill>
          <a:ln w="9525">
            <a:solidFill>
              <a:srgbClr val="000000"/>
            </a:solidFill>
            <a:miter lim="800000"/>
            <a:headEnd/>
            <a:tailEnd/>
          </a:ln>
        </p:spPr>
        <p:txBody>
          <a:bodyPr/>
          <a:lstStyle/>
          <a:p>
            <a:endParaRPr lang="en-IN"/>
          </a:p>
        </p:txBody>
      </p:sp>
      <p:pic>
        <p:nvPicPr>
          <p:cNvPr id="7" name="Picture 3" descr="http://www.how-to-kiss.us/talking.jpg">
            <a:extLst>
              <a:ext uri="{FF2B5EF4-FFF2-40B4-BE49-F238E27FC236}">
                <a16:creationId xmlns:a16="http://schemas.microsoft.com/office/drawing/2014/main" id="{2602AA43-C4F1-4C00-80EE-29E9B84F9108}"/>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1981200" y="1790700"/>
            <a:ext cx="3810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60249708"/>
      </p:ext>
    </p:extLst>
  </p:cSld>
  <p:clrMapOvr>
    <a:masterClrMapping/>
  </p:clrMapOvr>
  <p:transition spd="slow">
    <p:diamond/>
  </p:transition>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59FAC0-91FF-4115-83AC-026860914028}"/>
              </a:ext>
            </a:extLst>
          </p:cNvPr>
          <p:cNvSpPr>
            <a:spLocks noGrp="1"/>
          </p:cNvSpPr>
          <p:nvPr>
            <p:ph idx="1"/>
          </p:nvPr>
        </p:nvSpPr>
        <p:spPr>
          <a:xfrm>
            <a:off x="0" y="-1"/>
            <a:ext cx="9144000" cy="6721475"/>
          </a:xfrm>
        </p:spPr>
        <p:txBody>
          <a:bodyPr/>
          <a:lstStyle/>
          <a:p>
            <a:pPr algn="just">
              <a:buNone/>
            </a:pPr>
            <a:r>
              <a:rPr lang="en-GB" altLang="en-US" b="1" dirty="0">
                <a:solidFill>
                  <a:srgbClr val="FF0000"/>
                </a:solidFill>
                <a:cs typeface="Times New Roman" panose="02020603050405020304" pitchFamily="18" charset="0"/>
              </a:rPr>
              <a:t>II. Presupposition – is a pragmatic phenomenon which exemplifies how the interpretation of linguistic expressions interacts with context. </a:t>
            </a:r>
            <a:endParaRPr lang="pl-PL" altLang="en-US" dirty="0">
              <a:solidFill>
                <a:srgbClr val="FF0000"/>
              </a:solidFill>
              <a:cs typeface="Times New Roman" panose="02020603050405020304" pitchFamily="18" charset="0"/>
            </a:endParaRPr>
          </a:p>
          <a:p>
            <a:pPr>
              <a:buNone/>
            </a:pPr>
            <a:endParaRPr lang="pl-PL" altLang="en-US" dirty="0">
              <a:solidFill>
                <a:srgbClr val="FF0000"/>
              </a:solidFill>
            </a:endParaRPr>
          </a:p>
          <a:p>
            <a:pPr algn="just">
              <a:buNone/>
            </a:pPr>
            <a:r>
              <a:rPr lang="pl-PL" altLang="en-US" dirty="0"/>
              <a:t>   </a:t>
            </a:r>
            <a:r>
              <a:rPr lang="en-US" altLang="en-US" dirty="0">
                <a:cs typeface="Times New Roman" panose="02020603050405020304" pitchFamily="18" charset="0"/>
              </a:rPr>
              <a:t>A presupposition is an implicit assumption about the world, the preexisting knowledge which has to be true before something is uttered.  Simply speaking, presupposition is some body of knowledge which is assumed before the utterance is made.  </a:t>
            </a:r>
          </a:p>
          <a:p>
            <a:pPr>
              <a:lnSpc>
                <a:spcPct val="90000"/>
              </a:lnSpc>
              <a:buNone/>
            </a:pPr>
            <a:r>
              <a:rPr lang="en-US" altLang="en-US" sz="2400" dirty="0">
                <a:solidFill>
                  <a:srgbClr val="FF0000"/>
                </a:solidFill>
                <a:cs typeface="Times New Roman" panose="02020603050405020304" pitchFamily="18" charset="0"/>
              </a:rPr>
              <a:t>Examples</a:t>
            </a:r>
            <a:r>
              <a:rPr lang="pl-PL" altLang="en-US" sz="2400" dirty="0">
                <a:solidFill>
                  <a:srgbClr val="FF0000"/>
                </a:solidFill>
              </a:rPr>
              <a:t>:</a:t>
            </a:r>
          </a:p>
          <a:p>
            <a:pPr>
              <a:lnSpc>
                <a:spcPct val="90000"/>
              </a:lnSpc>
              <a:buNone/>
            </a:pPr>
            <a:r>
              <a:rPr lang="pl-PL" altLang="en-US" sz="2400" i="1" dirty="0">
                <a:solidFill>
                  <a:srgbClr val="FF0000"/>
                </a:solidFill>
              </a:rPr>
              <a:t>    </a:t>
            </a:r>
            <a:r>
              <a:rPr lang="en-US" altLang="en-US" sz="2400" i="1" dirty="0">
                <a:solidFill>
                  <a:srgbClr val="FF0000"/>
                </a:solidFill>
                <a:cs typeface="Times New Roman" panose="02020603050405020304" pitchFamily="18" charset="0"/>
              </a:rPr>
              <a:t>Do you want to do it again?</a:t>
            </a:r>
            <a:r>
              <a:rPr lang="en-US" altLang="en-US" sz="2400" dirty="0">
                <a:solidFill>
                  <a:srgbClr val="FF0000"/>
                </a:solidFill>
                <a:cs typeface="Times New Roman" panose="02020603050405020304" pitchFamily="18" charset="0"/>
              </a:rPr>
              <a:t> </a:t>
            </a:r>
            <a:endParaRPr lang="pl-PL" altLang="en-US" sz="2400" dirty="0">
              <a:solidFill>
                <a:srgbClr val="FF0000"/>
              </a:solidFill>
              <a:cs typeface="Times New Roman" panose="02020603050405020304" pitchFamily="18" charset="0"/>
            </a:endParaRPr>
          </a:p>
          <a:p>
            <a:pPr>
              <a:lnSpc>
                <a:spcPct val="90000"/>
              </a:lnSpc>
              <a:buNone/>
            </a:pPr>
            <a:r>
              <a:rPr lang="pl-PL" altLang="en-US" sz="2400" dirty="0">
                <a:solidFill>
                  <a:srgbClr val="FF0000"/>
                </a:solidFill>
              </a:rPr>
              <a:t>    </a:t>
            </a:r>
            <a:r>
              <a:rPr lang="en-US" altLang="en-US" sz="2400" dirty="0">
                <a:solidFill>
                  <a:srgbClr val="FF0000"/>
                </a:solidFill>
                <a:cs typeface="Times New Roman" panose="02020603050405020304" pitchFamily="18" charset="0"/>
              </a:rPr>
              <a:t>Presupposition: that you have done it already, at least once. </a:t>
            </a:r>
            <a:endParaRPr lang="pl-PL" altLang="en-US" sz="2400" dirty="0">
              <a:solidFill>
                <a:srgbClr val="FF0000"/>
              </a:solidFill>
              <a:cs typeface="Times New Roman" panose="02020603050405020304" pitchFamily="18" charset="0"/>
            </a:endParaRPr>
          </a:p>
          <a:p>
            <a:pPr>
              <a:lnSpc>
                <a:spcPct val="90000"/>
              </a:lnSpc>
              <a:buNone/>
            </a:pPr>
            <a:r>
              <a:rPr lang="pl-PL" altLang="en-US" sz="2400" i="1" dirty="0">
                <a:solidFill>
                  <a:srgbClr val="FF0000"/>
                </a:solidFill>
              </a:rPr>
              <a:t>      </a:t>
            </a:r>
            <a:r>
              <a:rPr lang="pl-PL" altLang="en-US" sz="2400" dirty="0">
                <a:solidFill>
                  <a:srgbClr val="FF0000"/>
                </a:solidFill>
              </a:rPr>
              <a:t>    </a:t>
            </a:r>
          </a:p>
          <a:p>
            <a:pPr>
              <a:lnSpc>
                <a:spcPct val="90000"/>
              </a:lnSpc>
              <a:buNone/>
            </a:pPr>
            <a:r>
              <a:rPr lang="pl-PL" altLang="en-US" sz="2400" dirty="0">
                <a:solidFill>
                  <a:srgbClr val="FF0000"/>
                </a:solidFill>
              </a:rPr>
              <a:t>    </a:t>
            </a:r>
            <a:r>
              <a:rPr lang="en-US" altLang="en-US" sz="2400" dirty="0">
                <a:solidFill>
                  <a:srgbClr val="FF0000"/>
                </a:solidFill>
                <a:cs typeface="Times New Roman" panose="02020603050405020304" pitchFamily="18" charset="0"/>
              </a:rPr>
              <a:t>John used to smoke. </a:t>
            </a:r>
            <a:endParaRPr lang="pl-PL" altLang="en-US" sz="2400" dirty="0">
              <a:solidFill>
                <a:srgbClr val="FF0000"/>
              </a:solidFill>
              <a:cs typeface="Times New Roman" panose="02020603050405020304" pitchFamily="18" charset="0"/>
            </a:endParaRPr>
          </a:p>
          <a:p>
            <a:pPr>
              <a:lnSpc>
                <a:spcPct val="90000"/>
              </a:lnSpc>
              <a:buNone/>
            </a:pPr>
            <a:r>
              <a:rPr lang="pl-PL" altLang="en-US" sz="2400" dirty="0">
                <a:solidFill>
                  <a:srgbClr val="FF0000"/>
                </a:solidFill>
              </a:rPr>
              <a:t>    </a:t>
            </a:r>
            <a:r>
              <a:rPr lang="en-US" altLang="en-US" sz="2400" dirty="0">
                <a:solidFill>
                  <a:srgbClr val="FF0000"/>
                </a:solidFill>
                <a:cs typeface="Times New Roman" panose="02020603050405020304" pitchFamily="18" charset="0"/>
              </a:rPr>
              <a:t>Presupposition: John no longer smokes. </a:t>
            </a:r>
            <a:endParaRPr lang="pl-PL" altLang="en-US" sz="2400" dirty="0">
              <a:solidFill>
                <a:srgbClr val="FF0000"/>
              </a:solidFill>
              <a:cs typeface="Times New Roman" panose="02020603050405020304" pitchFamily="18" charset="0"/>
            </a:endParaRPr>
          </a:p>
          <a:p>
            <a:pPr algn="just">
              <a:buNone/>
            </a:pPr>
            <a:endParaRPr lang="pl-PL" altLang="en-US" dirty="0">
              <a:cs typeface="Times New Roman" panose="02020603050405020304" pitchFamily="18" charset="0"/>
            </a:endParaRPr>
          </a:p>
          <a:p>
            <a:pPr marL="0" indent="0">
              <a:buNone/>
            </a:pPr>
            <a:endParaRPr lang="en-IN" dirty="0"/>
          </a:p>
        </p:txBody>
      </p:sp>
      <p:sp>
        <p:nvSpPr>
          <p:cNvPr id="4" name="Footer Placeholder 3">
            <a:extLst>
              <a:ext uri="{FF2B5EF4-FFF2-40B4-BE49-F238E27FC236}">
                <a16:creationId xmlns:a16="http://schemas.microsoft.com/office/drawing/2014/main" id="{F92DB4FB-10E1-4EC6-A612-05286ED7D2E2}"/>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CF67A23A-FD68-41C5-888E-AA7203A4AE1F}"/>
              </a:ext>
            </a:extLst>
          </p:cNvPr>
          <p:cNvSpPr>
            <a:spLocks noGrp="1"/>
          </p:cNvSpPr>
          <p:nvPr>
            <p:ph type="sldNum" sz="quarter" idx="12"/>
          </p:nvPr>
        </p:nvSpPr>
        <p:spPr/>
        <p:txBody>
          <a:bodyPr/>
          <a:lstStyle/>
          <a:p>
            <a:fld id="{B6F15528-21DE-4FAA-801E-634DDDAF4B2B}" type="slidenum">
              <a:rPr lang="en-US" smtClean="0"/>
              <a:pPr/>
              <a:t>182</a:t>
            </a:fld>
            <a:endParaRPr lang="en-US"/>
          </a:p>
        </p:txBody>
      </p:sp>
    </p:spTree>
    <p:extLst>
      <p:ext uri="{BB962C8B-B14F-4D97-AF65-F5344CB8AC3E}">
        <p14:creationId xmlns:p14="http://schemas.microsoft.com/office/powerpoint/2010/main" val="2406027836"/>
      </p:ext>
    </p:extLst>
  </p:cSld>
  <p:clrMapOvr>
    <a:masterClrMapping/>
  </p:clrMapOvr>
  <p:transition spd="slow">
    <p:diamond/>
  </p:transition>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6D478AF-8EB2-43B8-B40F-4A2D7903CD80}"/>
              </a:ext>
            </a:extLst>
          </p:cNvPr>
          <p:cNvSpPr>
            <a:spLocks noGrp="1"/>
          </p:cNvSpPr>
          <p:nvPr>
            <p:ph idx="1"/>
          </p:nvPr>
        </p:nvSpPr>
        <p:spPr>
          <a:xfrm>
            <a:off x="0" y="0"/>
            <a:ext cx="9144000" cy="6858000"/>
          </a:xfrm>
        </p:spPr>
        <p:txBody>
          <a:bodyPr/>
          <a:lstStyle/>
          <a:p>
            <a:pPr>
              <a:lnSpc>
                <a:spcPct val="90000"/>
              </a:lnSpc>
              <a:buNone/>
            </a:pPr>
            <a:r>
              <a:rPr lang="en-US" altLang="en-US" sz="2400" dirty="0">
                <a:solidFill>
                  <a:srgbClr val="FF0000"/>
                </a:solidFill>
                <a:cs typeface="Times New Roman" panose="02020603050405020304" pitchFamily="18" charset="0"/>
              </a:rPr>
              <a:t>Why did you stop visiting John?</a:t>
            </a:r>
            <a:endParaRPr lang="pl-PL" altLang="en-US" sz="2400" dirty="0">
              <a:solidFill>
                <a:srgbClr val="FF0000"/>
              </a:solidFill>
              <a:cs typeface="Times New Roman" panose="02020603050405020304" pitchFamily="18" charset="0"/>
            </a:endParaRPr>
          </a:p>
          <a:p>
            <a:pPr>
              <a:lnSpc>
                <a:spcPct val="90000"/>
              </a:lnSpc>
              <a:buNone/>
            </a:pPr>
            <a:r>
              <a:rPr lang="pl-PL" altLang="en-US" sz="2400" dirty="0">
                <a:solidFill>
                  <a:srgbClr val="FF0000"/>
                </a:solidFill>
              </a:rPr>
              <a:t>     </a:t>
            </a:r>
            <a:r>
              <a:rPr lang="en-US" altLang="en-US" sz="2400" dirty="0">
                <a:solidFill>
                  <a:srgbClr val="FF0000"/>
                </a:solidFill>
                <a:cs typeface="Times New Roman" panose="02020603050405020304" pitchFamily="18" charset="0"/>
              </a:rPr>
              <a:t>Presupposition: You visited John in the past regularly.</a:t>
            </a:r>
            <a:endParaRPr lang="pl-PL" altLang="en-US" sz="2400" dirty="0">
              <a:solidFill>
                <a:srgbClr val="FF0000"/>
              </a:solidFill>
              <a:cs typeface="Times New Roman" panose="02020603050405020304" pitchFamily="18" charset="0"/>
            </a:endParaRPr>
          </a:p>
          <a:p>
            <a:pPr>
              <a:lnSpc>
                <a:spcPct val="90000"/>
              </a:lnSpc>
              <a:buNone/>
            </a:pPr>
            <a:endParaRPr lang="pl-PL" altLang="en-US" sz="2400" dirty="0">
              <a:solidFill>
                <a:srgbClr val="FF0000"/>
              </a:solidFill>
            </a:endParaRPr>
          </a:p>
          <a:p>
            <a:pPr>
              <a:lnSpc>
                <a:spcPct val="90000"/>
              </a:lnSpc>
              <a:buNone/>
            </a:pPr>
            <a:r>
              <a:rPr lang="pl-PL" altLang="en-US" sz="2400" dirty="0">
                <a:solidFill>
                  <a:srgbClr val="FF0000"/>
                </a:solidFill>
              </a:rPr>
              <a:t>    </a:t>
            </a:r>
            <a:r>
              <a:rPr lang="en-US" altLang="en-US" sz="2400" dirty="0">
                <a:solidFill>
                  <a:srgbClr val="FF0000"/>
                </a:solidFill>
                <a:cs typeface="Times New Roman" panose="02020603050405020304" pitchFamily="18" charset="0"/>
              </a:rPr>
              <a:t>I regret telling John the truth.</a:t>
            </a:r>
            <a:endParaRPr lang="pl-PL" altLang="en-US" sz="2400" dirty="0">
              <a:solidFill>
                <a:srgbClr val="FF0000"/>
              </a:solidFill>
              <a:cs typeface="Times New Roman" panose="02020603050405020304" pitchFamily="18" charset="0"/>
            </a:endParaRPr>
          </a:p>
          <a:p>
            <a:pPr>
              <a:lnSpc>
                <a:spcPct val="90000"/>
              </a:lnSpc>
              <a:buNone/>
            </a:pPr>
            <a:r>
              <a:rPr lang="pl-PL" altLang="en-US" sz="2400" dirty="0">
                <a:solidFill>
                  <a:srgbClr val="FF0000"/>
                </a:solidFill>
              </a:rPr>
              <a:t>    </a:t>
            </a:r>
            <a:r>
              <a:rPr lang="en-US" altLang="en-US" sz="2400" dirty="0">
                <a:solidFill>
                  <a:srgbClr val="FF0000"/>
                </a:solidFill>
                <a:cs typeface="Times New Roman" panose="02020603050405020304" pitchFamily="18" charset="0"/>
              </a:rPr>
              <a:t>Presupposition: I told John the truth.</a:t>
            </a:r>
            <a:endParaRPr lang="pl-PL" altLang="en-US" sz="2400" dirty="0">
              <a:solidFill>
                <a:srgbClr val="FF0000"/>
              </a:solidFill>
              <a:cs typeface="Times New Roman" panose="02020603050405020304" pitchFamily="18" charset="0"/>
            </a:endParaRPr>
          </a:p>
          <a:p>
            <a:pPr>
              <a:lnSpc>
                <a:spcPct val="90000"/>
              </a:lnSpc>
              <a:buNone/>
            </a:pPr>
            <a:r>
              <a:rPr lang="pl-PL" altLang="en-US" sz="2400" dirty="0">
                <a:solidFill>
                  <a:srgbClr val="FF0000"/>
                </a:solidFill>
              </a:rPr>
              <a:t>    </a:t>
            </a:r>
            <a:r>
              <a:rPr lang="en-US" altLang="en-US" sz="2400" dirty="0">
                <a:solidFill>
                  <a:srgbClr val="FF0000"/>
                </a:solidFill>
                <a:cs typeface="Times New Roman" panose="02020603050405020304" pitchFamily="18" charset="0"/>
              </a:rPr>
              <a:t>Such expressions as: </a:t>
            </a:r>
            <a:r>
              <a:rPr lang="en-US" altLang="en-US" sz="2400" i="1" dirty="0">
                <a:solidFill>
                  <a:srgbClr val="FF0000"/>
                </a:solidFill>
                <a:cs typeface="Times New Roman" panose="02020603050405020304" pitchFamily="18" charset="0"/>
              </a:rPr>
              <a:t>too, again, regret</a:t>
            </a:r>
            <a:r>
              <a:rPr lang="pl-PL" altLang="en-US" sz="2400" dirty="0">
                <a:solidFill>
                  <a:srgbClr val="FF0000"/>
                </a:solidFill>
              </a:rPr>
              <a:t> </a:t>
            </a:r>
            <a:r>
              <a:rPr lang="pl-PL" altLang="en-US" sz="2400" b="1" dirty="0">
                <a:solidFill>
                  <a:srgbClr val="FF0000"/>
                </a:solidFill>
              </a:rPr>
              <a:t>trigger </a:t>
            </a:r>
            <a:r>
              <a:rPr lang="pl-PL" altLang="en-US" sz="2400" dirty="0">
                <a:solidFill>
                  <a:srgbClr val="FF0000"/>
                </a:solidFill>
              </a:rPr>
              <a:t>presupposition.</a:t>
            </a:r>
            <a:endParaRPr lang="en-IN" altLang="en-US" sz="2400" dirty="0">
              <a:solidFill>
                <a:srgbClr val="FF0000"/>
              </a:solidFill>
            </a:endParaRPr>
          </a:p>
          <a:p>
            <a:pPr>
              <a:lnSpc>
                <a:spcPct val="90000"/>
              </a:lnSpc>
              <a:buNone/>
            </a:pPr>
            <a:endParaRPr lang="en-IN" altLang="en-US" sz="2400" dirty="0">
              <a:solidFill>
                <a:srgbClr val="FF0000"/>
              </a:solidFill>
            </a:endParaRPr>
          </a:p>
          <a:p>
            <a:pPr>
              <a:buNone/>
            </a:pPr>
            <a:r>
              <a:rPr lang="en-GB" altLang="en-US" sz="2400" b="1" dirty="0">
                <a:solidFill>
                  <a:srgbClr val="FF0000"/>
                </a:solidFill>
                <a:cs typeface="Times New Roman" panose="02020603050405020304" pitchFamily="18" charset="0"/>
              </a:rPr>
              <a:t>III. Speech acts</a:t>
            </a:r>
            <a:endParaRPr lang="pl-PL" altLang="en-US" sz="2400" dirty="0">
              <a:solidFill>
                <a:srgbClr val="FF0000"/>
              </a:solidFill>
              <a:cs typeface="Times New Roman" panose="02020603050405020304" pitchFamily="18" charset="0"/>
            </a:endParaRPr>
          </a:p>
          <a:p>
            <a:pPr algn="just">
              <a:buNone/>
            </a:pPr>
            <a:r>
              <a:rPr lang="pl-PL" altLang="en-US" sz="2400" dirty="0">
                <a:solidFill>
                  <a:srgbClr val="FF0000"/>
                </a:solidFill>
              </a:rPr>
              <a:t>    </a:t>
            </a:r>
            <a:endParaRPr lang="en-US" altLang="en-US" sz="2400" dirty="0">
              <a:solidFill>
                <a:srgbClr val="FF0000"/>
              </a:solidFill>
            </a:endParaRPr>
          </a:p>
          <a:p>
            <a:pPr algn="just">
              <a:buNone/>
            </a:pPr>
            <a:r>
              <a:rPr lang="en-US" altLang="en-US" sz="2400" dirty="0">
                <a:cs typeface="Times New Roman" panose="02020603050405020304" pitchFamily="18" charset="0"/>
              </a:rPr>
              <a:t>Raju:</a:t>
            </a:r>
            <a:r>
              <a:rPr lang="pl-PL" altLang="en-US" sz="2400" dirty="0"/>
              <a:t> </a:t>
            </a:r>
            <a:r>
              <a:rPr lang="en-US" altLang="en-US" sz="2400" dirty="0">
                <a:cs typeface="Times New Roman" panose="02020603050405020304" pitchFamily="18" charset="0"/>
              </a:rPr>
              <a:t>"By saying something, we </a:t>
            </a:r>
            <a:r>
              <a:rPr lang="en-US" altLang="en-US" sz="2400" i="1" dirty="0">
                <a:cs typeface="Times New Roman" panose="02020603050405020304" pitchFamily="18" charset="0"/>
              </a:rPr>
              <a:t>do</a:t>
            </a:r>
            <a:r>
              <a:rPr lang="en-US" altLang="en-US" sz="2400" dirty="0">
                <a:cs typeface="Times New Roman" panose="02020603050405020304" pitchFamily="18" charset="0"/>
              </a:rPr>
              <a:t> something”, as when a minister joins two people in marriage saying, "I now pronounce you husband and wife." People perform some kind of acts simply by using language; these are called </a:t>
            </a:r>
            <a:r>
              <a:rPr lang="en-US" altLang="en-US" sz="2400" b="1" dirty="0">
                <a:cs typeface="Times New Roman" panose="02020603050405020304" pitchFamily="18" charset="0"/>
              </a:rPr>
              <a:t>speech acts.</a:t>
            </a:r>
            <a:endParaRPr lang="pl-PL" altLang="en-US" sz="2400" dirty="0">
              <a:cs typeface="Times New Roman" panose="02020603050405020304" pitchFamily="18" charset="0"/>
            </a:endParaRPr>
          </a:p>
          <a:p>
            <a:pPr>
              <a:lnSpc>
                <a:spcPct val="90000"/>
              </a:lnSpc>
              <a:buNone/>
            </a:pPr>
            <a:endParaRPr lang="pl-PL" altLang="en-US" sz="2400" dirty="0">
              <a:solidFill>
                <a:srgbClr val="FF0000"/>
              </a:solidFill>
            </a:endParaRPr>
          </a:p>
          <a:p>
            <a:pPr marL="0" indent="0">
              <a:buNone/>
            </a:pPr>
            <a:endParaRPr lang="en-IN" dirty="0"/>
          </a:p>
        </p:txBody>
      </p:sp>
      <p:sp>
        <p:nvSpPr>
          <p:cNvPr id="4" name="Footer Placeholder 3">
            <a:extLst>
              <a:ext uri="{FF2B5EF4-FFF2-40B4-BE49-F238E27FC236}">
                <a16:creationId xmlns:a16="http://schemas.microsoft.com/office/drawing/2014/main" id="{D079D30F-05CB-46D4-BD34-C13874CFF607}"/>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28DDB397-E0D0-4506-98C5-6944662D4F93}"/>
              </a:ext>
            </a:extLst>
          </p:cNvPr>
          <p:cNvSpPr>
            <a:spLocks noGrp="1"/>
          </p:cNvSpPr>
          <p:nvPr>
            <p:ph type="sldNum" sz="quarter" idx="12"/>
          </p:nvPr>
        </p:nvSpPr>
        <p:spPr/>
        <p:txBody>
          <a:bodyPr/>
          <a:lstStyle/>
          <a:p>
            <a:fld id="{B6F15528-21DE-4FAA-801E-634DDDAF4B2B}" type="slidenum">
              <a:rPr lang="en-US" smtClean="0"/>
              <a:pPr/>
              <a:t>183</a:t>
            </a:fld>
            <a:endParaRPr lang="en-US"/>
          </a:p>
        </p:txBody>
      </p:sp>
    </p:spTree>
    <p:extLst>
      <p:ext uri="{BB962C8B-B14F-4D97-AF65-F5344CB8AC3E}">
        <p14:creationId xmlns:p14="http://schemas.microsoft.com/office/powerpoint/2010/main" val="514149708"/>
      </p:ext>
    </p:extLst>
  </p:cSld>
  <p:clrMapOvr>
    <a:masterClrMapping/>
  </p:clrMapOvr>
  <p:transition spd="slow">
    <p:diamond/>
  </p:transition>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194B8E3-32CC-4B79-8C5B-C7DB498C55ED}"/>
              </a:ext>
            </a:extLst>
          </p:cNvPr>
          <p:cNvSpPr>
            <a:spLocks noGrp="1"/>
          </p:cNvSpPr>
          <p:nvPr>
            <p:ph idx="1"/>
          </p:nvPr>
        </p:nvSpPr>
        <p:spPr>
          <a:xfrm>
            <a:off x="0" y="-1"/>
            <a:ext cx="9144000" cy="6721475"/>
          </a:xfrm>
        </p:spPr>
        <p:txBody>
          <a:bodyPr/>
          <a:lstStyle/>
          <a:p>
            <a:pPr marL="0" indent="0">
              <a:buNone/>
            </a:pPr>
            <a:r>
              <a:rPr lang="en-US" altLang="en-US" dirty="0">
                <a:solidFill>
                  <a:srgbClr val="FF0000"/>
                </a:solidFill>
                <a:cs typeface="Times New Roman" panose="02020603050405020304" pitchFamily="18" charset="0"/>
              </a:rPr>
              <a:t>We use language to do a wide range of activities. We use it to:</a:t>
            </a:r>
            <a:endParaRPr lang="pl-PL" altLang="en-US" dirty="0">
              <a:solidFill>
                <a:srgbClr val="FF0000"/>
              </a:solidFill>
              <a:cs typeface="Times New Roman" panose="02020603050405020304" pitchFamily="18" charset="0"/>
            </a:endParaRPr>
          </a:p>
          <a:p>
            <a:pPr marL="0" indent="0">
              <a:buNone/>
            </a:pPr>
            <a:endParaRPr lang="en-IN" dirty="0"/>
          </a:p>
        </p:txBody>
      </p:sp>
      <p:sp>
        <p:nvSpPr>
          <p:cNvPr id="4" name="Footer Placeholder 3">
            <a:extLst>
              <a:ext uri="{FF2B5EF4-FFF2-40B4-BE49-F238E27FC236}">
                <a16:creationId xmlns:a16="http://schemas.microsoft.com/office/drawing/2014/main" id="{49D7CC31-F311-4B60-920E-E589FFBD6BC7}"/>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AF84F44F-CCEA-47A4-BB84-3EECE20FACEF}"/>
              </a:ext>
            </a:extLst>
          </p:cNvPr>
          <p:cNvSpPr>
            <a:spLocks noGrp="1"/>
          </p:cNvSpPr>
          <p:nvPr>
            <p:ph type="sldNum" sz="quarter" idx="12"/>
          </p:nvPr>
        </p:nvSpPr>
        <p:spPr/>
        <p:txBody>
          <a:bodyPr/>
          <a:lstStyle/>
          <a:p>
            <a:fld id="{B6F15528-21DE-4FAA-801E-634DDDAF4B2B}" type="slidenum">
              <a:rPr lang="en-US" smtClean="0"/>
              <a:pPr/>
              <a:t>184</a:t>
            </a:fld>
            <a:endParaRPr lang="en-US"/>
          </a:p>
        </p:txBody>
      </p:sp>
      <p:graphicFrame>
        <p:nvGraphicFramePr>
          <p:cNvPr id="10" name="Table 10">
            <a:extLst>
              <a:ext uri="{FF2B5EF4-FFF2-40B4-BE49-F238E27FC236}">
                <a16:creationId xmlns:a16="http://schemas.microsoft.com/office/drawing/2014/main" id="{83203BE5-C521-47A4-832D-4001F4EDF10D}"/>
              </a:ext>
            </a:extLst>
          </p:cNvPr>
          <p:cNvGraphicFramePr>
            <a:graphicFrameLocks noGrp="1"/>
          </p:cNvGraphicFramePr>
          <p:nvPr>
            <p:extLst>
              <p:ext uri="{D42A27DB-BD31-4B8C-83A1-F6EECF244321}">
                <p14:modId xmlns:p14="http://schemas.microsoft.com/office/powerpoint/2010/main" val="1530849003"/>
              </p:ext>
            </p:extLst>
          </p:nvPr>
        </p:nvGraphicFramePr>
        <p:xfrm>
          <a:off x="152400" y="914400"/>
          <a:ext cx="8991600" cy="5441950"/>
        </p:xfrm>
        <a:graphic>
          <a:graphicData uri="http://schemas.openxmlformats.org/drawingml/2006/table">
            <a:tbl>
              <a:tblPr firstRow="1" bandRow="1">
                <a:tableStyleId>{5C22544A-7EE6-4342-B048-85BDC9FD1C3A}</a:tableStyleId>
              </a:tblPr>
              <a:tblGrid>
                <a:gridCol w="4495800">
                  <a:extLst>
                    <a:ext uri="{9D8B030D-6E8A-4147-A177-3AD203B41FA5}">
                      <a16:colId xmlns:a16="http://schemas.microsoft.com/office/drawing/2014/main" val="1827146200"/>
                    </a:ext>
                  </a:extLst>
                </a:gridCol>
                <a:gridCol w="4495800">
                  <a:extLst>
                    <a:ext uri="{9D8B030D-6E8A-4147-A177-3AD203B41FA5}">
                      <a16:colId xmlns:a16="http://schemas.microsoft.com/office/drawing/2014/main" val="4108245754"/>
                    </a:ext>
                  </a:extLst>
                </a:gridCol>
              </a:tblGrid>
              <a:tr h="5441950">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Convey information</a:t>
                      </a:r>
                      <a:r>
                        <a:rPr kumimoji="0" lang="pl-PL" sz="2800" b="0" i="0" u="none" strike="noStrike" cap="none" normalizeH="0" baseline="0" dirty="0">
                          <a:ln>
                            <a:noFill/>
                          </a:ln>
                          <a:solidFill>
                            <a:schemeClr val="tx1"/>
                          </a:solidFill>
                          <a:effectLst/>
                          <a:latin typeface="Times New Roman" pitchFamily="18" charset="0"/>
                        </a:rPr>
                        <a:t>   </a:t>
                      </a:r>
                    </a:p>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Request information</a:t>
                      </a:r>
                      <a:endParaRPr kumimoji="0" lang="pl-PL" sz="2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Give orders</a:t>
                      </a:r>
                      <a:endParaRPr kumimoji="0" lang="pl-PL" sz="2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Make requests </a:t>
                      </a:r>
                      <a:endParaRPr kumimoji="0" lang="pl-PL" sz="2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Make threats </a:t>
                      </a:r>
                      <a:endParaRPr kumimoji="0" lang="pl-PL" sz="2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Give warnings </a:t>
                      </a:r>
                      <a:endParaRPr kumimoji="0" lang="pl-PL" sz="28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(1)   I lost my file. </a:t>
                      </a:r>
                      <a:endParaRPr kumimoji="0" lang="pl-PL" sz="2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(2)   Who ate my sandwich?</a:t>
                      </a:r>
                      <a:endParaRPr kumimoji="0" lang="pl-PL" sz="2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(3)   Close the door!!!</a:t>
                      </a:r>
                      <a:endParaRPr kumimoji="0" lang="pl-PL" sz="2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(4)   Please scratch my back.</a:t>
                      </a:r>
                      <a:endParaRPr kumimoji="0" lang="pl-PL" sz="2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(5)   Say it again and I will kill you.</a:t>
                      </a:r>
                      <a:endParaRPr kumimoji="0" lang="pl-PL" sz="2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(6)   Beware of the dog!!! </a:t>
                      </a:r>
                      <a:endParaRPr kumimoji="0" lang="pl-PL" sz="28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tc>
                <a:extLst>
                  <a:ext uri="{0D108BD9-81ED-4DB2-BD59-A6C34878D82A}">
                    <a16:rowId xmlns:a16="http://schemas.microsoft.com/office/drawing/2014/main" val="631536938"/>
                  </a:ext>
                </a:extLst>
              </a:tr>
            </a:tbl>
          </a:graphicData>
        </a:graphic>
      </p:graphicFrame>
    </p:spTree>
    <p:extLst>
      <p:ext uri="{BB962C8B-B14F-4D97-AF65-F5344CB8AC3E}">
        <p14:creationId xmlns:p14="http://schemas.microsoft.com/office/powerpoint/2010/main" val="1666070238"/>
      </p:ext>
    </p:extLst>
  </p:cSld>
  <p:clrMapOvr>
    <a:masterClrMapping/>
  </p:clrMapOvr>
  <p:transition spd="slow">
    <p:diamond/>
  </p:transition>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1487D2-A005-4AC2-82A1-2A4B3CA70D0A}"/>
              </a:ext>
            </a:extLst>
          </p:cNvPr>
          <p:cNvSpPr>
            <a:spLocks noGrp="1"/>
          </p:cNvSpPr>
          <p:nvPr>
            <p:ph idx="1"/>
          </p:nvPr>
        </p:nvSpPr>
        <p:spPr>
          <a:xfrm>
            <a:off x="0" y="-1"/>
            <a:ext cx="9144000" cy="6721475"/>
          </a:xfrm>
        </p:spPr>
        <p:txBody>
          <a:bodyPr/>
          <a:lstStyle/>
          <a:p>
            <a:pPr algn="just">
              <a:buNone/>
            </a:pPr>
            <a:r>
              <a:rPr lang="en-US" altLang="en-US" dirty="0">
                <a:solidFill>
                  <a:srgbClr val="FF0000"/>
                </a:solidFill>
                <a:cs typeface="Times New Roman" panose="02020603050405020304" pitchFamily="18" charset="0"/>
              </a:rPr>
              <a:t>Importantly, we use specific types of syntactic structures to conduct different kinds of speech acts:</a:t>
            </a:r>
            <a:endParaRPr lang="pl-PL" altLang="en-US" dirty="0">
              <a:solidFill>
                <a:srgbClr val="FF0000"/>
              </a:solidFill>
              <a:cs typeface="Times New Roman" panose="02020603050405020304" pitchFamily="18" charset="0"/>
            </a:endParaRPr>
          </a:p>
          <a:p>
            <a:pPr algn="just">
              <a:buNone/>
            </a:pPr>
            <a:endParaRPr lang="pl-PL" altLang="en-US" dirty="0">
              <a:solidFill>
                <a:srgbClr val="FF0000"/>
              </a:solidFill>
              <a:cs typeface="Times New Roman" panose="02020603050405020304" pitchFamily="18" charset="0"/>
            </a:endParaRPr>
          </a:p>
          <a:p>
            <a:pPr algn="just"/>
            <a:r>
              <a:rPr lang="en-US" altLang="en-US" dirty="0">
                <a:cs typeface="Times New Roman" panose="02020603050405020304" pitchFamily="18" charset="0"/>
              </a:rPr>
              <a:t>Declarative structures are used to convey information. </a:t>
            </a:r>
            <a:r>
              <a:rPr lang="pl-PL" altLang="en-US" dirty="0"/>
              <a:t>(</a:t>
            </a:r>
            <a:r>
              <a:rPr lang="en-US" altLang="en-US" dirty="0"/>
              <a:t>make statements</a:t>
            </a:r>
            <a:r>
              <a:rPr lang="pl-PL" altLang="en-US" dirty="0"/>
              <a:t>)</a:t>
            </a:r>
            <a:endParaRPr lang="en-IN" altLang="en-US" dirty="0"/>
          </a:p>
          <a:p>
            <a:pPr marL="0" indent="0" algn="just">
              <a:buNone/>
            </a:pPr>
            <a:endParaRPr lang="pl-PL" altLang="en-US" dirty="0"/>
          </a:p>
          <a:p>
            <a:pPr algn="just"/>
            <a:r>
              <a:rPr lang="en-US" altLang="en-US" dirty="0">
                <a:cs typeface="Times New Roman" panose="02020603050405020304" pitchFamily="18" charset="0"/>
              </a:rPr>
              <a:t>Interrogative structures are used to elicit information or to make a request.</a:t>
            </a:r>
            <a:r>
              <a:rPr lang="pl-PL" altLang="en-US" dirty="0"/>
              <a:t>  (</a:t>
            </a:r>
            <a:r>
              <a:rPr lang="en-US" altLang="en-US" dirty="0"/>
              <a:t>ask questions</a:t>
            </a:r>
            <a:r>
              <a:rPr lang="pl-PL" altLang="en-US" dirty="0"/>
              <a:t>)</a:t>
            </a:r>
            <a:endParaRPr lang="en-IN" altLang="en-US" dirty="0"/>
          </a:p>
          <a:p>
            <a:pPr marL="0" indent="0" algn="just">
              <a:buNone/>
            </a:pPr>
            <a:endParaRPr lang="pl-PL" altLang="en-US" dirty="0"/>
          </a:p>
          <a:p>
            <a:pPr algn="just"/>
            <a:r>
              <a:rPr lang="en-US" altLang="en-US" dirty="0">
                <a:cs typeface="Times New Roman" panose="02020603050405020304" pitchFamily="18" charset="0"/>
              </a:rPr>
              <a:t>Imperative structures are used to give orders, to make requests, give warnings.</a:t>
            </a:r>
            <a:r>
              <a:rPr lang="pl-PL" altLang="en-US" dirty="0"/>
              <a:t> (</a:t>
            </a:r>
            <a:r>
              <a:rPr lang="en-US" altLang="en-US" dirty="0"/>
              <a:t>Commands, requests </a:t>
            </a:r>
            <a:r>
              <a:rPr lang="pl-PL" altLang="en-US" dirty="0"/>
              <a:t>)</a:t>
            </a:r>
          </a:p>
          <a:p>
            <a:pPr marL="0" indent="0">
              <a:buNone/>
            </a:pPr>
            <a:endParaRPr lang="en-IN" dirty="0"/>
          </a:p>
        </p:txBody>
      </p:sp>
      <p:sp>
        <p:nvSpPr>
          <p:cNvPr id="4" name="Footer Placeholder 3">
            <a:extLst>
              <a:ext uri="{FF2B5EF4-FFF2-40B4-BE49-F238E27FC236}">
                <a16:creationId xmlns:a16="http://schemas.microsoft.com/office/drawing/2014/main" id="{97090FEC-CF49-4273-94EA-9FBEF19399F9}"/>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E0CCB385-D584-45EA-A248-0A70112322FF}"/>
              </a:ext>
            </a:extLst>
          </p:cNvPr>
          <p:cNvSpPr>
            <a:spLocks noGrp="1"/>
          </p:cNvSpPr>
          <p:nvPr>
            <p:ph type="sldNum" sz="quarter" idx="12"/>
          </p:nvPr>
        </p:nvSpPr>
        <p:spPr/>
        <p:txBody>
          <a:bodyPr/>
          <a:lstStyle/>
          <a:p>
            <a:fld id="{B6F15528-21DE-4FAA-801E-634DDDAF4B2B}" type="slidenum">
              <a:rPr lang="en-US" smtClean="0"/>
              <a:pPr/>
              <a:t>185</a:t>
            </a:fld>
            <a:endParaRPr lang="en-US"/>
          </a:p>
        </p:txBody>
      </p:sp>
    </p:spTree>
    <p:extLst>
      <p:ext uri="{BB962C8B-B14F-4D97-AF65-F5344CB8AC3E}">
        <p14:creationId xmlns:p14="http://schemas.microsoft.com/office/powerpoint/2010/main" val="2520093544"/>
      </p:ext>
    </p:extLst>
  </p:cSld>
  <p:clrMapOvr>
    <a:masterClrMapping/>
  </p:clrMapOvr>
  <p:transition spd="slow">
    <p:diamond/>
  </p:transition>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5B03F3-582F-4AB9-9C2A-4DB6882A655C}"/>
              </a:ext>
            </a:extLst>
          </p:cNvPr>
          <p:cNvSpPr>
            <a:spLocks noGrp="1"/>
          </p:cNvSpPr>
          <p:nvPr>
            <p:ph idx="1"/>
          </p:nvPr>
        </p:nvSpPr>
        <p:spPr>
          <a:xfrm>
            <a:off x="0" y="0"/>
            <a:ext cx="9144000" cy="6858000"/>
          </a:xfrm>
        </p:spPr>
        <p:txBody>
          <a:bodyPr/>
          <a:lstStyle/>
          <a:p>
            <a:pPr algn="ctr">
              <a:buNone/>
            </a:pPr>
            <a:r>
              <a:rPr lang="en-US" altLang="en-US" b="1" dirty="0">
                <a:solidFill>
                  <a:srgbClr val="FF0000"/>
                </a:solidFill>
                <a:cs typeface="Times New Roman" panose="02020603050405020304" pitchFamily="18" charset="0"/>
              </a:rPr>
              <a:t>Performative Verbs</a:t>
            </a:r>
            <a:endParaRPr lang="pl-PL" altLang="en-US" dirty="0">
              <a:solidFill>
                <a:srgbClr val="FF0000"/>
              </a:solidFill>
              <a:cs typeface="Times New Roman" panose="02020603050405020304" pitchFamily="18" charset="0"/>
            </a:endParaRPr>
          </a:p>
          <a:p>
            <a:pPr algn="just">
              <a:buNone/>
            </a:pPr>
            <a:r>
              <a:rPr lang="en-US" altLang="en-US" dirty="0">
                <a:solidFill>
                  <a:srgbClr val="FF0000"/>
                </a:solidFill>
                <a:cs typeface="Times New Roman" panose="02020603050405020304" pitchFamily="18" charset="0"/>
              </a:rPr>
              <a:t>	The fact that speaking is a genuine kind of action is made clear by the linguistic use of performative verbs</a:t>
            </a:r>
            <a:r>
              <a:rPr lang="pl-PL" altLang="en-US" dirty="0">
                <a:solidFill>
                  <a:srgbClr val="FF0000"/>
                </a:solidFill>
              </a:rPr>
              <a:t>. </a:t>
            </a:r>
            <a:r>
              <a:rPr lang="en-US" altLang="en-US" dirty="0">
                <a:solidFill>
                  <a:srgbClr val="FF0000"/>
                </a:solidFill>
                <a:cs typeface="Times New Roman" panose="02020603050405020304" pitchFamily="18" charset="0"/>
              </a:rPr>
              <a:t>Performative verbs name the speech act explicitly:</a:t>
            </a:r>
            <a:endParaRPr lang="pl-PL" altLang="en-US" dirty="0">
              <a:solidFill>
                <a:srgbClr val="FF0000"/>
              </a:solidFill>
              <a:cs typeface="Times New Roman" panose="02020603050405020304" pitchFamily="18" charset="0"/>
            </a:endParaRPr>
          </a:p>
          <a:p>
            <a:pPr marL="0" indent="0">
              <a:buNone/>
            </a:pPr>
            <a:endParaRPr lang="en-IN" dirty="0"/>
          </a:p>
        </p:txBody>
      </p:sp>
      <p:sp>
        <p:nvSpPr>
          <p:cNvPr id="4" name="Footer Placeholder 3">
            <a:extLst>
              <a:ext uri="{FF2B5EF4-FFF2-40B4-BE49-F238E27FC236}">
                <a16:creationId xmlns:a16="http://schemas.microsoft.com/office/drawing/2014/main" id="{246294FF-B975-4BAE-80AB-769C512ECF4E}"/>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0A41B681-33CC-42DD-8B12-4728F139CA7F}"/>
              </a:ext>
            </a:extLst>
          </p:cNvPr>
          <p:cNvSpPr>
            <a:spLocks noGrp="1"/>
          </p:cNvSpPr>
          <p:nvPr>
            <p:ph type="sldNum" sz="quarter" idx="12"/>
          </p:nvPr>
        </p:nvSpPr>
        <p:spPr/>
        <p:txBody>
          <a:bodyPr/>
          <a:lstStyle/>
          <a:p>
            <a:fld id="{B6F15528-21DE-4FAA-801E-634DDDAF4B2B}" type="slidenum">
              <a:rPr lang="en-US" smtClean="0"/>
              <a:pPr/>
              <a:t>186</a:t>
            </a:fld>
            <a:endParaRPr lang="en-US"/>
          </a:p>
        </p:txBody>
      </p:sp>
      <p:graphicFrame>
        <p:nvGraphicFramePr>
          <p:cNvPr id="6" name="Table 6">
            <a:extLst>
              <a:ext uri="{FF2B5EF4-FFF2-40B4-BE49-F238E27FC236}">
                <a16:creationId xmlns:a16="http://schemas.microsoft.com/office/drawing/2014/main" id="{3815C0CD-5BAD-4099-9126-BDBD3E3BDF42}"/>
              </a:ext>
            </a:extLst>
          </p:cNvPr>
          <p:cNvGraphicFramePr>
            <a:graphicFrameLocks noGrp="1"/>
          </p:cNvGraphicFramePr>
          <p:nvPr>
            <p:extLst>
              <p:ext uri="{D42A27DB-BD31-4B8C-83A1-F6EECF244321}">
                <p14:modId xmlns:p14="http://schemas.microsoft.com/office/powerpoint/2010/main" val="1242902479"/>
              </p:ext>
            </p:extLst>
          </p:nvPr>
        </p:nvGraphicFramePr>
        <p:xfrm>
          <a:off x="152400" y="1776307"/>
          <a:ext cx="8991600" cy="4273242"/>
        </p:xfrm>
        <a:graphic>
          <a:graphicData uri="http://schemas.openxmlformats.org/drawingml/2006/table">
            <a:tbl>
              <a:tblPr firstRow="1" bandRow="1">
                <a:tableStyleId>{5C22544A-7EE6-4342-B048-85BDC9FD1C3A}</a:tableStyleId>
              </a:tblPr>
              <a:tblGrid>
                <a:gridCol w="4495800">
                  <a:extLst>
                    <a:ext uri="{9D8B030D-6E8A-4147-A177-3AD203B41FA5}">
                      <a16:colId xmlns:a16="http://schemas.microsoft.com/office/drawing/2014/main" val="354102290"/>
                    </a:ext>
                  </a:extLst>
                </a:gridCol>
                <a:gridCol w="4495800">
                  <a:extLst>
                    <a:ext uri="{9D8B030D-6E8A-4147-A177-3AD203B41FA5}">
                      <a16:colId xmlns:a16="http://schemas.microsoft.com/office/drawing/2014/main" val="4133134307"/>
                    </a:ext>
                  </a:extLst>
                </a:gridCol>
              </a:tblGrid>
              <a:tr h="370840">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Convey information</a:t>
                      </a:r>
                      <a:endParaRPr kumimoji="0" lang="pl-PL" sz="2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Request information</a:t>
                      </a:r>
                      <a:endParaRPr kumimoji="0" lang="pl-PL" sz="2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Give orders</a:t>
                      </a:r>
                      <a:endParaRPr kumimoji="0" lang="pl-PL" sz="2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Make requests </a:t>
                      </a:r>
                    </a:p>
                    <a:p>
                      <a:pPr marL="0" marR="0" lvl="0" indent="0" algn="just" defTabSz="914400" rtl="0" eaLnBrk="1" fontAlgn="base" latinLnBrk="0" hangingPunct="1">
                        <a:lnSpc>
                          <a:spcPct val="100000"/>
                        </a:lnSpc>
                        <a:spcBef>
                          <a:spcPct val="20000"/>
                        </a:spcBef>
                        <a:spcAft>
                          <a:spcPct val="0"/>
                        </a:spcAft>
                        <a:buClrTx/>
                        <a:buSzTx/>
                        <a:buFontTx/>
                        <a:buNone/>
                        <a:tabLst/>
                      </a:pPr>
                      <a:endParaRPr kumimoji="0" lang="pl-PL" sz="2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bg1"/>
                          </a:solidFill>
                          <a:effectLst/>
                          <a:latin typeface="Times New Roman" pitchFamily="18" charset="0"/>
                          <a:cs typeface="Times New Roman" pitchFamily="18" charset="0"/>
                        </a:rPr>
                        <a:t>Make threats </a:t>
                      </a:r>
                      <a:endParaRPr kumimoji="0" lang="pl-PL" sz="2800" b="0" i="0" u="none" strike="noStrike" cap="none" normalizeH="0" baseline="0" dirty="0">
                        <a:ln>
                          <a:noFill/>
                        </a:ln>
                        <a:solidFill>
                          <a:schemeClr val="bg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 </a:t>
                      </a:r>
                      <a:endParaRPr kumimoji="0" lang="pl-PL" sz="2800" b="0" i="0" u="none" strike="noStrike" cap="none" normalizeH="0" baseline="0" dirty="0">
                        <a:ln>
                          <a:noFill/>
                        </a:ln>
                        <a:solidFill>
                          <a:schemeClr val="tx1"/>
                        </a:solidFill>
                        <a:effectLst/>
                        <a:latin typeface="Times New Roman" pitchFamily="18" charset="0"/>
                        <a:cs typeface="Times New Roman" pitchFamily="18" charset="0"/>
                      </a:endParaRPr>
                    </a:p>
                  </a:txBody>
                  <a:tcPr marT="45693" marB="45693" horzOverflow="overflow"/>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(1)  I state that lost my file. </a:t>
                      </a:r>
                      <a:endParaRPr kumimoji="0" lang="pl-PL" sz="2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(2)I ask  who ate my sandwich?</a:t>
                      </a:r>
                      <a:endParaRPr kumimoji="0" lang="pl-PL" sz="2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(3)I order you to close the door!!!</a:t>
                      </a:r>
                      <a:endParaRPr kumimoji="0" lang="pl-PL" sz="2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(4)  I request that you scratch my back.</a:t>
                      </a:r>
                      <a:endParaRPr kumimoji="0" lang="pl-PL" sz="2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bg1"/>
                          </a:solidFill>
                          <a:effectLst/>
                          <a:latin typeface="Times New Roman" pitchFamily="18" charset="0"/>
                          <a:cs typeface="Times New Roman" pitchFamily="18" charset="0"/>
                        </a:rPr>
                        <a:t>(5)   I threaten you that if you  do it again, I  will kill you.</a:t>
                      </a:r>
                      <a:endParaRPr kumimoji="0" lang="pl-PL" sz="2800" b="0" i="0" u="none" strike="noStrike" cap="none" normalizeH="0" baseline="0" dirty="0">
                        <a:ln>
                          <a:noFill/>
                        </a:ln>
                        <a:solidFill>
                          <a:schemeClr val="bg1"/>
                        </a:solidFill>
                        <a:effectLst/>
                        <a:latin typeface="Times New Roman" pitchFamily="18" charset="0"/>
                        <a:cs typeface="Times New Roman" pitchFamily="18" charset="0"/>
                      </a:endParaRPr>
                    </a:p>
                  </a:txBody>
                  <a:tcPr marT="45693" marB="45693" horzOverflow="overflow"/>
                </a:tc>
                <a:extLst>
                  <a:ext uri="{0D108BD9-81ED-4DB2-BD59-A6C34878D82A}">
                    <a16:rowId xmlns:a16="http://schemas.microsoft.com/office/drawing/2014/main" val="2931974446"/>
                  </a:ext>
                </a:extLst>
              </a:tr>
            </a:tbl>
          </a:graphicData>
        </a:graphic>
      </p:graphicFrame>
    </p:spTree>
    <p:extLst>
      <p:ext uri="{BB962C8B-B14F-4D97-AF65-F5344CB8AC3E}">
        <p14:creationId xmlns:p14="http://schemas.microsoft.com/office/powerpoint/2010/main" val="2030560616"/>
      </p:ext>
    </p:extLst>
  </p:cSld>
  <p:clrMapOvr>
    <a:masterClrMapping/>
  </p:clrMapOvr>
  <p:transition spd="slow">
    <p:diamond/>
  </p:transition>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AE6850-8707-40F0-AC37-909DB660BA36}"/>
              </a:ext>
            </a:extLst>
          </p:cNvPr>
          <p:cNvSpPr>
            <a:spLocks noGrp="1"/>
          </p:cNvSpPr>
          <p:nvPr>
            <p:ph idx="1"/>
          </p:nvPr>
        </p:nvSpPr>
        <p:spPr>
          <a:xfrm>
            <a:off x="0" y="0"/>
            <a:ext cx="9296400" cy="6858000"/>
          </a:xfrm>
        </p:spPr>
        <p:txBody>
          <a:bodyPr/>
          <a:lstStyle/>
          <a:p>
            <a:pPr algn="just">
              <a:buNone/>
            </a:pPr>
            <a:r>
              <a:rPr lang="en-US" altLang="en-US" dirty="0">
                <a:solidFill>
                  <a:srgbClr val="FF0000"/>
                </a:solidFill>
                <a:cs typeface="Times New Roman" panose="02020603050405020304" pitchFamily="18" charset="0"/>
              </a:rPr>
              <a:t>There are some requirements which need to be satisfied for identifying whether a given statement is a performative act.</a:t>
            </a:r>
          </a:p>
          <a:p>
            <a:pPr algn="just">
              <a:buNone/>
            </a:pPr>
            <a:endParaRPr lang="pl-PL" altLang="en-US" dirty="0">
              <a:solidFill>
                <a:srgbClr val="FF0000"/>
              </a:solidFill>
              <a:cs typeface="Times New Roman" panose="02020603050405020304" pitchFamily="18" charset="0"/>
            </a:endParaRPr>
          </a:p>
          <a:p>
            <a:pPr marL="514350" indent="-514350" algn="just">
              <a:buAutoNum type="arabicParenR"/>
            </a:pPr>
            <a:r>
              <a:rPr lang="en-US" altLang="en-US" dirty="0">
                <a:solidFill>
                  <a:srgbClr val="FF0000"/>
                </a:solidFill>
                <a:cs typeface="Times New Roman" panose="02020603050405020304" pitchFamily="18" charset="0"/>
              </a:rPr>
              <a:t>The subject of the sentence is the same as the doer of the speech act (the speaker). The subject must be </a:t>
            </a:r>
            <a:r>
              <a:rPr lang="en-US" altLang="en-US" i="1" dirty="0">
                <a:solidFill>
                  <a:srgbClr val="FF0000"/>
                </a:solidFill>
                <a:cs typeface="Times New Roman" panose="02020603050405020304" pitchFamily="18" charset="0"/>
              </a:rPr>
              <a:t>I</a:t>
            </a:r>
            <a:r>
              <a:rPr lang="en-US" altLang="en-US" dirty="0">
                <a:solidFill>
                  <a:srgbClr val="FF0000"/>
                </a:solidFill>
                <a:cs typeface="Times New Roman" panose="02020603050405020304" pitchFamily="18" charset="0"/>
              </a:rPr>
              <a:t>.</a:t>
            </a:r>
          </a:p>
          <a:p>
            <a:pPr marL="0" indent="0" algn="just">
              <a:buNone/>
            </a:pPr>
            <a:endParaRPr lang="pl-PL" altLang="en-US" dirty="0">
              <a:solidFill>
                <a:srgbClr val="FF0000"/>
              </a:solidFill>
              <a:cs typeface="Times New Roman" panose="02020603050405020304" pitchFamily="18" charset="0"/>
            </a:endParaRPr>
          </a:p>
          <a:p>
            <a:pPr algn="just">
              <a:buNone/>
            </a:pPr>
            <a:r>
              <a:rPr lang="en-US" altLang="en-US" dirty="0">
                <a:solidFill>
                  <a:srgbClr val="FF0000"/>
                </a:solidFill>
                <a:cs typeface="Times New Roman" panose="02020603050405020304" pitchFamily="18" charset="0"/>
              </a:rPr>
              <a:t>2)</a:t>
            </a:r>
            <a:r>
              <a:rPr lang="pl-PL" altLang="en-US" dirty="0">
                <a:solidFill>
                  <a:srgbClr val="FF0000"/>
                </a:solidFill>
              </a:rPr>
              <a:t> </a:t>
            </a:r>
            <a:r>
              <a:rPr lang="en-US" altLang="en-US" dirty="0">
                <a:solidFill>
                  <a:srgbClr val="FF0000"/>
                </a:solidFill>
                <a:cs typeface="Times New Roman" panose="02020603050405020304" pitchFamily="18" charset="0"/>
              </a:rPr>
              <a:t>The statement must be in present tense.</a:t>
            </a:r>
          </a:p>
          <a:p>
            <a:pPr algn="just">
              <a:buNone/>
            </a:pPr>
            <a:endParaRPr lang="pl-PL" altLang="en-US" dirty="0">
              <a:solidFill>
                <a:srgbClr val="FF0000"/>
              </a:solidFill>
              <a:cs typeface="Times New Roman" panose="02020603050405020304" pitchFamily="18" charset="0"/>
            </a:endParaRPr>
          </a:p>
          <a:p>
            <a:pPr algn="just">
              <a:buNone/>
            </a:pPr>
            <a:r>
              <a:rPr lang="en-US" altLang="en-US" dirty="0">
                <a:solidFill>
                  <a:srgbClr val="FF0000"/>
                </a:solidFill>
                <a:cs typeface="Times New Roman" panose="02020603050405020304" pitchFamily="18" charset="0"/>
              </a:rPr>
              <a:t>3)</a:t>
            </a:r>
            <a:r>
              <a:rPr lang="pl-PL" altLang="en-US" dirty="0">
                <a:solidFill>
                  <a:srgbClr val="FF0000"/>
                </a:solidFill>
              </a:rPr>
              <a:t> </a:t>
            </a:r>
            <a:r>
              <a:rPr lang="en-US" altLang="en-US" dirty="0">
                <a:solidFill>
                  <a:srgbClr val="FF0000"/>
                </a:solidFill>
                <a:cs typeface="Times New Roman" panose="02020603050405020304" pitchFamily="18" charset="0"/>
              </a:rPr>
              <a:t>Presence of performative verbs.</a:t>
            </a:r>
          </a:p>
          <a:p>
            <a:pPr algn="just">
              <a:buNone/>
            </a:pPr>
            <a:endParaRPr lang="pl-PL" altLang="en-US" dirty="0">
              <a:solidFill>
                <a:srgbClr val="FF0000"/>
              </a:solidFill>
              <a:cs typeface="Times New Roman" panose="02020603050405020304" pitchFamily="18" charset="0"/>
            </a:endParaRPr>
          </a:p>
          <a:p>
            <a:pPr algn="just">
              <a:buNone/>
            </a:pPr>
            <a:r>
              <a:rPr lang="en-US" altLang="en-US" dirty="0">
                <a:solidFill>
                  <a:srgbClr val="FF0000"/>
                </a:solidFill>
                <a:cs typeface="Times New Roman" panose="02020603050405020304" pitchFamily="18" charset="0"/>
              </a:rPr>
              <a:t>4)</a:t>
            </a:r>
            <a:r>
              <a:rPr lang="pl-PL" altLang="en-US" dirty="0">
                <a:solidFill>
                  <a:srgbClr val="FF0000"/>
                </a:solidFill>
              </a:rPr>
              <a:t> </a:t>
            </a:r>
            <a:r>
              <a:rPr lang="en-US" altLang="en-US" dirty="0">
                <a:solidFill>
                  <a:srgbClr val="FF0000"/>
                </a:solidFill>
                <a:cs typeface="Times New Roman" panose="02020603050405020304" pitchFamily="18" charset="0"/>
              </a:rPr>
              <a:t>The statement cannot be negated and it cannot be a question.</a:t>
            </a:r>
            <a:endParaRPr lang="pl-PL" altLang="en-US" dirty="0">
              <a:solidFill>
                <a:srgbClr val="FF0000"/>
              </a:solidFill>
              <a:cs typeface="Times New Roman" panose="02020603050405020304" pitchFamily="18" charset="0"/>
            </a:endParaRPr>
          </a:p>
          <a:p>
            <a:pPr marL="0" indent="0">
              <a:buNone/>
            </a:pPr>
            <a:endParaRPr lang="en-IN" dirty="0"/>
          </a:p>
        </p:txBody>
      </p:sp>
      <p:sp>
        <p:nvSpPr>
          <p:cNvPr id="4" name="Footer Placeholder 3">
            <a:extLst>
              <a:ext uri="{FF2B5EF4-FFF2-40B4-BE49-F238E27FC236}">
                <a16:creationId xmlns:a16="http://schemas.microsoft.com/office/drawing/2014/main" id="{8B663E14-9070-4A8A-8E54-75B64FB68825}"/>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A3917C08-C8DB-4CE5-A0DC-F09851B1DBBF}"/>
              </a:ext>
            </a:extLst>
          </p:cNvPr>
          <p:cNvSpPr>
            <a:spLocks noGrp="1"/>
          </p:cNvSpPr>
          <p:nvPr>
            <p:ph type="sldNum" sz="quarter" idx="12"/>
          </p:nvPr>
        </p:nvSpPr>
        <p:spPr/>
        <p:txBody>
          <a:bodyPr/>
          <a:lstStyle/>
          <a:p>
            <a:fld id="{B6F15528-21DE-4FAA-801E-634DDDAF4B2B}" type="slidenum">
              <a:rPr lang="en-US" smtClean="0"/>
              <a:pPr/>
              <a:t>187</a:t>
            </a:fld>
            <a:endParaRPr lang="en-US"/>
          </a:p>
        </p:txBody>
      </p:sp>
    </p:spTree>
    <p:extLst>
      <p:ext uri="{BB962C8B-B14F-4D97-AF65-F5344CB8AC3E}">
        <p14:creationId xmlns:p14="http://schemas.microsoft.com/office/powerpoint/2010/main" val="543712200"/>
      </p:ext>
    </p:extLst>
  </p:cSld>
  <p:clrMapOvr>
    <a:masterClrMapping/>
  </p:clrMapOvr>
  <p:transition spd="slow">
    <p:diamond/>
  </p:transition>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776D795-E236-42C4-9922-4F3EE6DCCD61}"/>
              </a:ext>
            </a:extLst>
          </p:cNvPr>
          <p:cNvSpPr>
            <a:spLocks noGrp="1"/>
          </p:cNvSpPr>
          <p:nvPr>
            <p:ph idx="1"/>
          </p:nvPr>
        </p:nvSpPr>
        <p:spPr>
          <a:xfrm>
            <a:off x="0" y="0"/>
            <a:ext cx="9144000" cy="6858000"/>
          </a:xfrm>
        </p:spPr>
        <p:txBody>
          <a:bodyPr>
            <a:normAutofit/>
          </a:bodyPr>
          <a:lstStyle/>
          <a:p>
            <a:pPr algn="just">
              <a:lnSpc>
                <a:spcPct val="90000"/>
              </a:lnSpc>
              <a:buNone/>
            </a:pPr>
            <a:r>
              <a:rPr lang="en-US" altLang="en-US" sz="2400" dirty="0">
                <a:solidFill>
                  <a:srgbClr val="FF0000"/>
                </a:solidFill>
                <a:cs typeface="Times New Roman" panose="02020603050405020304" pitchFamily="18" charset="0"/>
              </a:rPr>
              <a:t>There are three types of acts of speaking:</a:t>
            </a:r>
            <a:endParaRPr lang="pl-PL" altLang="en-US" sz="2400" dirty="0">
              <a:solidFill>
                <a:srgbClr val="FF0000"/>
              </a:solidFill>
              <a:cs typeface="Times New Roman" panose="02020603050405020304" pitchFamily="18" charset="0"/>
            </a:endParaRPr>
          </a:p>
          <a:p>
            <a:pPr algn="just">
              <a:lnSpc>
                <a:spcPct val="90000"/>
              </a:lnSpc>
              <a:buNone/>
            </a:pPr>
            <a:r>
              <a:rPr lang="en-US" altLang="en-US" sz="2400" dirty="0">
                <a:solidFill>
                  <a:srgbClr val="FF0000"/>
                </a:solidFill>
                <a:cs typeface="Times New Roman" panose="02020603050405020304" pitchFamily="18" charset="0"/>
              </a:rPr>
              <a:t>	The most general act is called </a:t>
            </a:r>
            <a:r>
              <a:rPr lang="en-US" altLang="en-US" sz="2400" b="1" dirty="0">
                <a:solidFill>
                  <a:srgbClr val="FF0000"/>
                </a:solidFill>
                <a:cs typeface="Times New Roman" panose="02020603050405020304" pitchFamily="18" charset="0"/>
              </a:rPr>
              <a:t>LOCUTION. </a:t>
            </a:r>
            <a:endParaRPr lang="pl-PL" altLang="en-US" sz="2400" b="1" dirty="0">
              <a:solidFill>
                <a:srgbClr val="FF0000"/>
              </a:solidFill>
              <a:cs typeface="Times New Roman" panose="02020603050405020304" pitchFamily="18" charset="0"/>
            </a:endParaRPr>
          </a:p>
          <a:p>
            <a:pPr algn="just">
              <a:lnSpc>
                <a:spcPct val="90000"/>
              </a:lnSpc>
              <a:buNone/>
            </a:pPr>
            <a:r>
              <a:rPr lang="en-US" altLang="en-US" sz="2400" dirty="0">
                <a:solidFill>
                  <a:srgbClr val="FF0000"/>
                </a:solidFill>
                <a:cs typeface="Times New Roman" panose="02020603050405020304" pitchFamily="18" charset="0"/>
              </a:rPr>
              <a:t>	LOCUTION is any act of saying something meaningful. </a:t>
            </a:r>
            <a:endParaRPr lang="pl-PL" altLang="en-US" sz="2400" dirty="0">
              <a:solidFill>
                <a:srgbClr val="FF0000"/>
              </a:solidFill>
              <a:cs typeface="Times New Roman" panose="02020603050405020304" pitchFamily="18" charset="0"/>
            </a:endParaRPr>
          </a:p>
          <a:p>
            <a:pPr algn="just">
              <a:lnSpc>
                <a:spcPct val="90000"/>
              </a:lnSpc>
              <a:buNone/>
            </a:pPr>
            <a:endParaRPr lang="pl-PL" altLang="en-US" sz="2400" dirty="0">
              <a:solidFill>
                <a:srgbClr val="FF0000"/>
              </a:solidFill>
              <a:cs typeface="Times New Roman" panose="02020603050405020304" pitchFamily="18" charset="0"/>
            </a:endParaRPr>
          </a:p>
          <a:p>
            <a:pPr algn="just">
              <a:lnSpc>
                <a:spcPct val="90000"/>
              </a:lnSpc>
              <a:buNone/>
            </a:pPr>
            <a:r>
              <a:rPr lang="en-US" altLang="en-US" sz="2400" dirty="0">
                <a:cs typeface="Times New Roman" panose="02020603050405020304" pitchFamily="18" charset="0"/>
              </a:rPr>
              <a:t>	The act in which a speaker specifies or has some purpose of his utterance e.g. his purpose is to threaten somebody, to warn someone, influence somebody, nominate somebody is called </a:t>
            </a:r>
            <a:r>
              <a:rPr lang="en-US" altLang="en-US" sz="2400" b="1" dirty="0">
                <a:cs typeface="Times New Roman" panose="02020603050405020304" pitchFamily="18" charset="0"/>
              </a:rPr>
              <a:t>ILLOCUTION.</a:t>
            </a:r>
            <a:endParaRPr lang="pl-PL" altLang="en-US" sz="2400" b="1" dirty="0"/>
          </a:p>
          <a:p>
            <a:pPr algn="just">
              <a:lnSpc>
                <a:spcPct val="90000"/>
              </a:lnSpc>
              <a:buNone/>
            </a:pPr>
            <a:endParaRPr lang="pl-PL" altLang="en-US" sz="2400" dirty="0"/>
          </a:p>
          <a:p>
            <a:pPr algn="just">
              <a:lnSpc>
                <a:spcPct val="90000"/>
              </a:lnSpc>
              <a:buNone/>
            </a:pPr>
            <a:r>
              <a:rPr lang="en-US" altLang="en-US" sz="2400" dirty="0">
                <a:cs typeface="Times New Roman" panose="02020603050405020304" pitchFamily="18" charset="0"/>
              </a:rPr>
              <a:t>	The final effect an act of speaking exerts on a speaker is called </a:t>
            </a:r>
            <a:r>
              <a:rPr lang="en-US" altLang="en-US" sz="2400" b="1" dirty="0">
                <a:cs typeface="Times New Roman" panose="02020603050405020304" pitchFamily="18" charset="0"/>
              </a:rPr>
              <a:t>PERLOCUTION</a:t>
            </a:r>
            <a:r>
              <a:rPr lang="en-US" altLang="en-US" sz="2400" dirty="0">
                <a:cs typeface="Times New Roman" panose="02020603050405020304" pitchFamily="18" charset="0"/>
              </a:rPr>
              <a:t>. </a:t>
            </a:r>
          </a:p>
          <a:p>
            <a:pPr algn="just">
              <a:lnSpc>
                <a:spcPct val="90000"/>
              </a:lnSpc>
              <a:buNone/>
            </a:pPr>
            <a:endParaRPr lang="en-US" altLang="en-US" sz="2400" dirty="0">
              <a:cs typeface="Times New Roman" panose="02020603050405020304" pitchFamily="18" charset="0"/>
            </a:endParaRPr>
          </a:p>
          <a:p>
            <a:pPr algn="just">
              <a:lnSpc>
                <a:spcPct val="90000"/>
              </a:lnSpc>
              <a:buNone/>
            </a:pPr>
            <a:r>
              <a:rPr lang="en-US" altLang="en-US" sz="2400" dirty="0">
                <a:solidFill>
                  <a:srgbClr val="FF0000"/>
                </a:solidFill>
                <a:cs typeface="Times New Roman" panose="02020603050405020304" pitchFamily="18" charset="0"/>
              </a:rPr>
              <a:t>	For instance, when someone is annoyed, upset, thrilled to bits after hearing some sentence, we refer to this final effect as perlocution. </a:t>
            </a:r>
            <a:endParaRPr lang="pl-PL" altLang="en-US" sz="2400" dirty="0">
              <a:solidFill>
                <a:srgbClr val="FF0000"/>
              </a:solidFill>
            </a:endParaRPr>
          </a:p>
          <a:p>
            <a:pPr marL="0" indent="0">
              <a:buNone/>
            </a:pPr>
            <a:endParaRPr lang="en-IN" dirty="0"/>
          </a:p>
        </p:txBody>
      </p:sp>
      <p:sp>
        <p:nvSpPr>
          <p:cNvPr id="4" name="Footer Placeholder 3">
            <a:extLst>
              <a:ext uri="{FF2B5EF4-FFF2-40B4-BE49-F238E27FC236}">
                <a16:creationId xmlns:a16="http://schemas.microsoft.com/office/drawing/2014/main" id="{DD149256-1D85-4D82-8094-36B0316CF84D}"/>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94CEFE24-D5D6-4958-B348-0D26691F8D1C}"/>
              </a:ext>
            </a:extLst>
          </p:cNvPr>
          <p:cNvSpPr>
            <a:spLocks noGrp="1"/>
          </p:cNvSpPr>
          <p:nvPr>
            <p:ph type="sldNum" sz="quarter" idx="12"/>
          </p:nvPr>
        </p:nvSpPr>
        <p:spPr/>
        <p:txBody>
          <a:bodyPr/>
          <a:lstStyle/>
          <a:p>
            <a:fld id="{B6F15528-21DE-4FAA-801E-634DDDAF4B2B}" type="slidenum">
              <a:rPr lang="en-US" smtClean="0"/>
              <a:pPr/>
              <a:t>188</a:t>
            </a:fld>
            <a:endParaRPr lang="en-US"/>
          </a:p>
        </p:txBody>
      </p:sp>
    </p:spTree>
    <p:extLst>
      <p:ext uri="{BB962C8B-B14F-4D97-AF65-F5344CB8AC3E}">
        <p14:creationId xmlns:p14="http://schemas.microsoft.com/office/powerpoint/2010/main" val="2097342548"/>
      </p:ext>
    </p:extLst>
  </p:cSld>
  <p:clrMapOvr>
    <a:masterClrMapping/>
  </p:clrMapOvr>
  <p:transition spd="slow">
    <p:diamond/>
  </p:transition>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4BC95C-B16C-47A0-9F91-2CFB04A83150}"/>
              </a:ext>
            </a:extLst>
          </p:cNvPr>
          <p:cNvSpPr>
            <a:spLocks noGrp="1"/>
          </p:cNvSpPr>
          <p:nvPr>
            <p:ph idx="1"/>
          </p:nvPr>
        </p:nvSpPr>
        <p:spPr>
          <a:xfrm>
            <a:off x="0" y="-1"/>
            <a:ext cx="9144000" cy="6721475"/>
          </a:xfrm>
        </p:spPr>
        <p:txBody>
          <a:bodyPr/>
          <a:lstStyle/>
          <a:p>
            <a:pPr algn="just">
              <a:buNone/>
            </a:pPr>
            <a:r>
              <a:rPr lang="en-US" altLang="en-US" dirty="0">
                <a:solidFill>
                  <a:srgbClr val="FF0000"/>
                </a:solidFill>
                <a:cs typeface="Times New Roman" panose="02020603050405020304" pitchFamily="18" charset="0"/>
              </a:rPr>
              <a:t>Speech acts can be further subdivided into direct and indirect.</a:t>
            </a:r>
          </a:p>
          <a:p>
            <a:pPr algn="just">
              <a:buNone/>
            </a:pPr>
            <a:endParaRPr lang="pl-PL" altLang="en-US" dirty="0">
              <a:solidFill>
                <a:srgbClr val="FF0000"/>
              </a:solidFill>
              <a:cs typeface="Times New Roman" panose="02020603050405020304" pitchFamily="18" charset="0"/>
            </a:endParaRPr>
          </a:p>
          <a:p>
            <a:pPr algn="just">
              <a:buNone/>
            </a:pPr>
            <a:r>
              <a:rPr lang="en-US" altLang="en-US" b="1" dirty="0">
                <a:cs typeface="Times New Roman" panose="02020603050405020304" pitchFamily="18" charset="0"/>
              </a:rPr>
              <a:t>Direct speech acts</a:t>
            </a:r>
            <a:r>
              <a:rPr lang="en-US" altLang="en-US" dirty="0">
                <a:cs typeface="Times New Roman" panose="02020603050405020304" pitchFamily="18" charset="0"/>
              </a:rPr>
              <a:t> are performed in a direct literal manner. </a:t>
            </a:r>
          </a:p>
          <a:p>
            <a:pPr algn="just">
              <a:buNone/>
            </a:pPr>
            <a:endParaRPr lang="pl-PL" altLang="en-US" dirty="0">
              <a:cs typeface="Times New Roman" panose="02020603050405020304" pitchFamily="18" charset="0"/>
            </a:endParaRPr>
          </a:p>
          <a:p>
            <a:pPr algn="just">
              <a:buNone/>
            </a:pPr>
            <a:r>
              <a:rPr lang="en-US" altLang="en-US" b="1" dirty="0">
                <a:cs typeface="Times New Roman" panose="02020603050405020304" pitchFamily="18" charset="0"/>
              </a:rPr>
              <a:t>Open the window!!!</a:t>
            </a:r>
            <a:r>
              <a:rPr lang="en-US" altLang="en-US" dirty="0">
                <a:cs typeface="Times New Roman" panose="02020603050405020304" pitchFamily="18" charset="0"/>
              </a:rPr>
              <a:t> – the </a:t>
            </a:r>
            <a:r>
              <a:rPr lang="pl-PL" altLang="en-US" dirty="0"/>
              <a:t>s</a:t>
            </a:r>
            <a:r>
              <a:rPr lang="en-US" altLang="en-US" dirty="0" err="1">
                <a:cs typeface="Times New Roman" panose="02020603050405020304" pitchFamily="18" charset="0"/>
              </a:rPr>
              <a:t>peaker</a:t>
            </a:r>
            <a:r>
              <a:rPr lang="pl-PL" altLang="en-US" dirty="0"/>
              <a:t> </a:t>
            </a:r>
            <a:r>
              <a:rPr lang="en-US" altLang="en-US" dirty="0">
                <a:cs typeface="Times New Roman" panose="02020603050405020304" pitchFamily="18" charset="0"/>
              </a:rPr>
              <a:t>make</a:t>
            </a:r>
            <a:r>
              <a:rPr lang="pl-PL" altLang="en-US" dirty="0"/>
              <a:t>s</a:t>
            </a:r>
            <a:r>
              <a:rPr lang="en-US" altLang="en-US" dirty="0">
                <a:cs typeface="Times New Roman" panose="02020603050405020304" pitchFamily="18" charset="0"/>
              </a:rPr>
              <a:t> an order directly</a:t>
            </a:r>
          </a:p>
          <a:p>
            <a:pPr algn="just">
              <a:buNone/>
            </a:pPr>
            <a:endParaRPr lang="pl-PL" altLang="en-US" dirty="0">
              <a:cs typeface="Times New Roman" panose="02020603050405020304" pitchFamily="18" charset="0"/>
            </a:endParaRPr>
          </a:p>
          <a:p>
            <a:pPr algn="just">
              <a:buNone/>
            </a:pPr>
            <a:r>
              <a:rPr lang="en-US" altLang="en-US" b="1" dirty="0">
                <a:cs typeface="Times New Roman" panose="02020603050405020304" pitchFamily="18" charset="0"/>
              </a:rPr>
              <a:t>Indirect speech acts</a:t>
            </a:r>
            <a:r>
              <a:rPr lang="en-US" altLang="en-US" dirty="0">
                <a:cs typeface="Times New Roman" panose="02020603050405020304" pitchFamily="18" charset="0"/>
              </a:rPr>
              <a:t> are implied. The speaker’s intention is not stated directly.</a:t>
            </a:r>
          </a:p>
          <a:p>
            <a:pPr algn="just">
              <a:buNone/>
            </a:pPr>
            <a:endParaRPr lang="pl-PL" altLang="en-US" dirty="0">
              <a:cs typeface="Times New Roman" panose="02020603050405020304" pitchFamily="18" charset="0"/>
            </a:endParaRPr>
          </a:p>
          <a:p>
            <a:pPr algn="just">
              <a:buNone/>
            </a:pPr>
            <a:r>
              <a:rPr lang="en-US" altLang="en-US" dirty="0">
                <a:cs typeface="Times New Roman" panose="02020603050405020304" pitchFamily="18" charset="0"/>
              </a:rPr>
              <a:t>Isn't it too hot in here? (means </a:t>
            </a:r>
            <a:r>
              <a:rPr lang="en-US" altLang="en-US" i="1" dirty="0">
                <a:cs typeface="Times New Roman" panose="02020603050405020304" pitchFamily="18" charset="0"/>
              </a:rPr>
              <a:t>Open the window</a:t>
            </a:r>
            <a:r>
              <a:rPr lang="en-US" altLang="en-US" dirty="0">
                <a:cs typeface="Times New Roman" panose="02020603050405020304" pitchFamily="18" charset="0"/>
              </a:rPr>
              <a:t>)</a:t>
            </a:r>
            <a:endParaRPr lang="pl-PL" altLang="en-US" dirty="0">
              <a:cs typeface="Times New Roman" panose="02020603050405020304" pitchFamily="18" charset="0"/>
            </a:endParaRPr>
          </a:p>
          <a:p>
            <a:pPr marL="0" indent="0">
              <a:buNone/>
            </a:pPr>
            <a:endParaRPr lang="en-IN" dirty="0"/>
          </a:p>
        </p:txBody>
      </p:sp>
      <p:sp>
        <p:nvSpPr>
          <p:cNvPr id="4" name="Footer Placeholder 3">
            <a:extLst>
              <a:ext uri="{FF2B5EF4-FFF2-40B4-BE49-F238E27FC236}">
                <a16:creationId xmlns:a16="http://schemas.microsoft.com/office/drawing/2014/main" id="{A41F4342-8059-45E9-8AEB-8E2110A5F2B5}"/>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3BD2C014-A3C9-45AB-B6CF-36E4D5C3A27C}"/>
              </a:ext>
            </a:extLst>
          </p:cNvPr>
          <p:cNvSpPr>
            <a:spLocks noGrp="1"/>
          </p:cNvSpPr>
          <p:nvPr>
            <p:ph type="sldNum" sz="quarter" idx="12"/>
          </p:nvPr>
        </p:nvSpPr>
        <p:spPr/>
        <p:txBody>
          <a:bodyPr/>
          <a:lstStyle/>
          <a:p>
            <a:fld id="{B6F15528-21DE-4FAA-801E-634DDDAF4B2B}" type="slidenum">
              <a:rPr lang="en-US" smtClean="0"/>
              <a:pPr/>
              <a:t>189</a:t>
            </a:fld>
            <a:endParaRPr lang="en-US"/>
          </a:p>
        </p:txBody>
      </p:sp>
    </p:spTree>
    <p:extLst>
      <p:ext uri="{BB962C8B-B14F-4D97-AF65-F5344CB8AC3E}">
        <p14:creationId xmlns:p14="http://schemas.microsoft.com/office/powerpoint/2010/main" val="26806743"/>
      </p:ext>
    </p:extLst>
  </p:cSld>
  <p:clrMapOvr>
    <a:masterClrMapping/>
  </p:clrMapOvr>
  <p:transition spd="slow">
    <p:diamon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lstStyle/>
          <a:p>
            <a:pPr algn="ctr"/>
            <a:r>
              <a:rPr lang="en-US" dirty="0">
                <a:solidFill>
                  <a:srgbClr val="0070C0"/>
                </a:solidFill>
              </a:rPr>
              <a:t>Presupposition</a:t>
            </a:r>
            <a:endParaRPr lang="en-IN" dirty="0">
              <a:solidFill>
                <a:srgbClr val="0070C0"/>
              </a:solidFill>
            </a:endParaRPr>
          </a:p>
        </p:txBody>
      </p:sp>
      <p:sp>
        <p:nvSpPr>
          <p:cNvPr id="3" name="Content Placeholder 2"/>
          <p:cNvSpPr>
            <a:spLocks noGrp="1"/>
          </p:cNvSpPr>
          <p:nvPr>
            <p:ph idx="1"/>
          </p:nvPr>
        </p:nvSpPr>
        <p:spPr>
          <a:xfrm>
            <a:off x="0" y="1828800"/>
            <a:ext cx="9144000" cy="5029200"/>
          </a:xfrm>
        </p:spPr>
        <p:txBody>
          <a:bodyPr/>
          <a:lstStyle/>
          <a:p>
            <a:pPr algn="just">
              <a:buNone/>
            </a:pPr>
            <a:r>
              <a:rPr lang="en-US" dirty="0"/>
              <a:t>	</a:t>
            </a:r>
          </a:p>
          <a:p>
            <a:pPr algn="just">
              <a:buNone/>
            </a:pPr>
            <a:r>
              <a:rPr lang="en-US" dirty="0"/>
              <a:t>	A Presupposition is a proposition whose truth is taken for granted by the producer of an utterance and which must be known and taken account  of  for the utterance to make sense to an interpreter.</a:t>
            </a:r>
          </a:p>
          <a:p>
            <a:pPr algn="just">
              <a:buNone/>
            </a:pPr>
            <a:r>
              <a:rPr lang="en-US" dirty="0"/>
              <a:t>	i.e. </a:t>
            </a:r>
            <a:r>
              <a:rPr lang="en-US" dirty="0">
                <a:solidFill>
                  <a:srgbClr val="FF0000"/>
                </a:solidFill>
              </a:rPr>
              <a:t>it is the information assumed by the speaker and assumed by him to be known to the hearer. </a:t>
            </a:r>
            <a:r>
              <a:rPr lang="en-US" dirty="0"/>
              <a:t>Presuppositions are normally found with the use of </a:t>
            </a:r>
            <a:r>
              <a:rPr lang="en-US" dirty="0">
                <a:solidFill>
                  <a:srgbClr val="FF0000"/>
                </a:solidFill>
              </a:rPr>
              <a:t>referring expressions </a:t>
            </a:r>
            <a:r>
              <a:rPr lang="en-US" dirty="0"/>
              <a:t>and </a:t>
            </a:r>
            <a:r>
              <a:rPr lang="en-US" dirty="0">
                <a:solidFill>
                  <a:srgbClr val="FF0000"/>
                </a:solidFill>
              </a:rPr>
              <a:t>factive predicates</a:t>
            </a:r>
            <a:r>
              <a:rPr lang="en-US" dirty="0"/>
              <a:t>.</a:t>
            </a:r>
          </a:p>
          <a:p>
            <a:pPr algn="just">
              <a:buNone/>
            </a:pPr>
            <a:r>
              <a:rPr lang="en-US" dirty="0"/>
              <a:t>	  </a:t>
            </a:r>
            <a:endParaRPr lang="en-IN" dirty="0"/>
          </a:p>
        </p:txBody>
      </p:sp>
      <p:sp>
        <p:nvSpPr>
          <p:cNvPr id="4" name="Footer Placeholder 3">
            <a:extLst>
              <a:ext uri="{FF2B5EF4-FFF2-40B4-BE49-F238E27FC236}">
                <a16:creationId xmlns:a16="http://schemas.microsoft.com/office/drawing/2014/main" id="{0425ADCB-01A8-499C-B8F9-1F434E0A0760}"/>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E92060E4-309B-433E-92AF-BE093BEA506D}"/>
              </a:ext>
            </a:extLst>
          </p:cNvPr>
          <p:cNvSpPr>
            <a:spLocks noGrp="1"/>
          </p:cNvSpPr>
          <p:nvPr>
            <p:ph type="sldNum" sz="quarter" idx="12"/>
          </p:nvPr>
        </p:nvSpPr>
        <p:spPr/>
        <p:txBody>
          <a:bodyPr/>
          <a:lstStyle/>
          <a:p>
            <a:fld id="{B6F15528-21DE-4FAA-801E-634DDDAF4B2B}" type="slidenum">
              <a:rPr lang="en-US" smtClean="0"/>
              <a:pPr/>
              <a:t>19</a:t>
            </a:fld>
            <a:endParaRPr lang="en-US"/>
          </a:p>
        </p:txBody>
      </p:sp>
    </p:spTree>
  </p:cSld>
  <p:clrMapOvr>
    <a:masterClrMapping/>
  </p:clrMapOvr>
  <p:transition spd="slow">
    <p:diamond/>
  </p:transition>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040AD9-AC9C-4469-82D7-C09322D5D963}"/>
              </a:ext>
            </a:extLst>
          </p:cNvPr>
          <p:cNvSpPr>
            <a:spLocks noGrp="1"/>
          </p:cNvSpPr>
          <p:nvPr>
            <p:ph idx="1"/>
          </p:nvPr>
        </p:nvSpPr>
        <p:spPr>
          <a:xfrm>
            <a:off x="0" y="136525"/>
            <a:ext cx="9144000" cy="6584950"/>
          </a:xfrm>
        </p:spPr>
        <p:txBody>
          <a:bodyPr/>
          <a:lstStyle/>
          <a:p>
            <a:pPr marL="0" indent="0">
              <a:buNone/>
            </a:pPr>
            <a:r>
              <a:rPr lang="pl-PL" altLang="en-US" dirty="0">
                <a:solidFill>
                  <a:srgbClr val="FF0000"/>
                </a:solidFill>
              </a:rPr>
              <a:t>E</a:t>
            </a:r>
            <a:r>
              <a:rPr lang="en-US" altLang="en-US" dirty="0" err="1">
                <a:solidFill>
                  <a:srgbClr val="FF0000"/>
                </a:solidFill>
                <a:cs typeface="Times New Roman" panose="02020603050405020304" pitchFamily="18" charset="0"/>
              </a:rPr>
              <a:t>xamples</a:t>
            </a:r>
            <a:r>
              <a:rPr lang="en-US" altLang="en-US" dirty="0">
                <a:solidFill>
                  <a:srgbClr val="FF0000"/>
                </a:solidFill>
                <a:cs typeface="Times New Roman" panose="02020603050405020304" pitchFamily="18" charset="0"/>
              </a:rPr>
              <a:t> of direct and indirect speech acts which have more or less the same illocutionary effect :</a:t>
            </a:r>
          </a:p>
          <a:p>
            <a:pPr marL="0" indent="0">
              <a:buNone/>
            </a:pPr>
            <a:endParaRPr lang="pl-PL" altLang="en-US" dirty="0">
              <a:solidFill>
                <a:srgbClr val="FF0000"/>
              </a:solidFill>
              <a:cs typeface="Times New Roman" panose="02020603050405020304" pitchFamily="18" charset="0"/>
            </a:endParaRPr>
          </a:p>
          <a:p>
            <a:pPr marL="0" indent="0">
              <a:buNone/>
            </a:pPr>
            <a:endParaRPr lang="en-IN" dirty="0"/>
          </a:p>
        </p:txBody>
      </p:sp>
      <p:sp>
        <p:nvSpPr>
          <p:cNvPr id="4" name="Footer Placeholder 3">
            <a:extLst>
              <a:ext uri="{FF2B5EF4-FFF2-40B4-BE49-F238E27FC236}">
                <a16:creationId xmlns:a16="http://schemas.microsoft.com/office/drawing/2014/main" id="{96725C02-49E3-428E-94BF-A8C2F83CA74D}"/>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535FD269-51B6-48B0-92D4-A89A9EA93C2B}"/>
              </a:ext>
            </a:extLst>
          </p:cNvPr>
          <p:cNvSpPr>
            <a:spLocks noGrp="1"/>
          </p:cNvSpPr>
          <p:nvPr>
            <p:ph type="sldNum" sz="quarter" idx="12"/>
          </p:nvPr>
        </p:nvSpPr>
        <p:spPr/>
        <p:txBody>
          <a:bodyPr/>
          <a:lstStyle/>
          <a:p>
            <a:fld id="{B6F15528-21DE-4FAA-801E-634DDDAF4B2B}" type="slidenum">
              <a:rPr lang="en-US" smtClean="0"/>
              <a:pPr/>
              <a:t>190</a:t>
            </a:fld>
            <a:endParaRPr lang="en-US"/>
          </a:p>
        </p:txBody>
      </p:sp>
      <p:graphicFrame>
        <p:nvGraphicFramePr>
          <p:cNvPr id="6" name="Table 6">
            <a:extLst>
              <a:ext uri="{FF2B5EF4-FFF2-40B4-BE49-F238E27FC236}">
                <a16:creationId xmlns:a16="http://schemas.microsoft.com/office/drawing/2014/main" id="{CBB5C917-489C-4AE3-A0EA-57D211557A9B}"/>
              </a:ext>
            </a:extLst>
          </p:cNvPr>
          <p:cNvGraphicFramePr>
            <a:graphicFrameLocks noGrp="1"/>
          </p:cNvGraphicFramePr>
          <p:nvPr>
            <p:extLst>
              <p:ext uri="{D42A27DB-BD31-4B8C-83A1-F6EECF244321}">
                <p14:modId xmlns:p14="http://schemas.microsoft.com/office/powerpoint/2010/main" val="3286811447"/>
              </p:ext>
            </p:extLst>
          </p:nvPr>
        </p:nvGraphicFramePr>
        <p:xfrm>
          <a:off x="228600" y="1397000"/>
          <a:ext cx="8915400" cy="5126736"/>
        </p:xfrm>
        <a:graphic>
          <a:graphicData uri="http://schemas.openxmlformats.org/drawingml/2006/table">
            <a:tbl>
              <a:tblPr firstRow="1" bandRow="1">
                <a:tableStyleId>{5C22544A-7EE6-4342-B048-85BDC9FD1C3A}</a:tableStyleId>
              </a:tblPr>
              <a:tblGrid>
                <a:gridCol w="4457700">
                  <a:extLst>
                    <a:ext uri="{9D8B030D-6E8A-4147-A177-3AD203B41FA5}">
                      <a16:colId xmlns:a16="http://schemas.microsoft.com/office/drawing/2014/main" val="3995779379"/>
                    </a:ext>
                  </a:extLst>
                </a:gridCol>
                <a:gridCol w="4457700">
                  <a:extLst>
                    <a:ext uri="{9D8B030D-6E8A-4147-A177-3AD203B41FA5}">
                      <a16:colId xmlns:a16="http://schemas.microsoft.com/office/drawing/2014/main" val="3423942241"/>
                    </a:ext>
                  </a:extLst>
                </a:gridCol>
              </a:tblGrid>
              <a:tr h="370840">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a:ln>
                            <a:noFill/>
                          </a:ln>
                          <a:solidFill>
                            <a:schemeClr val="bg1"/>
                          </a:solidFill>
                          <a:effectLst/>
                          <a:latin typeface="Times New Roman" pitchFamily="18" charset="0"/>
                          <a:cs typeface="Times New Roman" pitchFamily="18" charset="0"/>
                        </a:rPr>
                        <a:t>DIRECT SPEECH ACT</a:t>
                      </a:r>
                    </a:p>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bg1"/>
                          </a:solidFill>
                          <a:effectLst/>
                          <a:latin typeface="Times New Roman" pitchFamily="18" charset="0"/>
                          <a:cs typeface="Times New Roman" pitchFamily="18" charset="0"/>
                        </a:rPr>
                        <a:t>Turn down the radio, please.</a:t>
                      </a:r>
                      <a:endParaRPr kumimoji="0" lang="pl-PL" sz="2800" b="0" i="0" u="none" strike="noStrike" cap="none" normalizeH="0" baseline="0" dirty="0">
                        <a:ln>
                          <a:noFill/>
                        </a:ln>
                        <a:solidFill>
                          <a:schemeClr val="bg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bg1"/>
                          </a:solidFill>
                          <a:effectLst/>
                          <a:latin typeface="Times New Roman" pitchFamily="18" charset="0"/>
                          <a:cs typeface="Times New Roman" pitchFamily="18" charset="0"/>
                        </a:rPr>
                        <a:t>Get off my foot!!!</a:t>
                      </a:r>
                      <a:endParaRPr kumimoji="0" lang="pl-PL" sz="2800" b="0" i="0" u="none" strike="noStrike" cap="none" normalizeH="0" baseline="0" dirty="0">
                        <a:ln>
                          <a:noFill/>
                        </a:ln>
                        <a:solidFill>
                          <a:schemeClr val="bg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20000"/>
                        </a:spcBef>
                        <a:spcAft>
                          <a:spcPct val="0"/>
                        </a:spcAft>
                        <a:buClrTx/>
                        <a:buSzTx/>
                        <a:buFontTx/>
                        <a:buNone/>
                        <a:tabLst/>
                      </a:pPr>
                      <a:endParaRPr kumimoji="0" lang="pl-PL" sz="2800" b="0" i="0" u="none" strike="noStrike" cap="none" normalizeH="0" baseline="0" dirty="0">
                        <a:ln>
                          <a:noFill/>
                        </a:ln>
                        <a:solidFill>
                          <a:schemeClr val="bg1"/>
                        </a:solidFill>
                        <a:effectLst/>
                        <a:latin typeface="Times New Roman" pitchFamily="18" charset="0"/>
                      </a:endParaRPr>
                    </a:p>
                    <a:p>
                      <a:pPr marL="0" marR="0" lvl="0" indent="0" algn="just" defTabSz="914400" rtl="0" eaLnBrk="1" fontAlgn="base" latinLnBrk="0" hangingPunct="1">
                        <a:lnSpc>
                          <a:spcPct val="100000"/>
                        </a:lnSpc>
                        <a:spcBef>
                          <a:spcPct val="20000"/>
                        </a:spcBef>
                        <a:spcAft>
                          <a:spcPct val="0"/>
                        </a:spcAft>
                        <a:buClrTx/>
                        <a:buSzTx/>
                        <a:buFontTx/>
                        <a:buNone/>
                        <a:tabLst/>
                      </a:pPr>
                      <a:endParaRPr kumimoji="0" lang="pl-PL" sz="2800" b="0" i="0" u="none" strike="noStrike" cap="none" normalizeH="0" baseline="0" dirty="0">
                        <a:ln>
                          <a:noFill/>
                        </a:ln>
                        <a:solidFill>
                          <a:schemeClr val="bg1"/>
                        </a:solidFill>
                        <a:effectLst/>
                        <a:latin typeface="Times New Roman" pitchFamily="18" charset="0"/>
                      </a:endParaRPr>
                    </a:p>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bg1"/>
                          </a:solidFill>
                          <a:effectLst/>
                          <a:latin typeface="Times New Roman" pitchFamily="18" charset="0"/>
                          <a:cs typeface="Times New Roman" pitchFamily="18" charset="0"/>
                        </a:rPr>
                        <a:t>Henry VIII had six wives.</a:t>
                      </a:r>
                      <a:endParaRPr kumimoji="0" lang="pl-PL" sz="2800" b="0" i="0" u="none" strike="noStrike" cap="none" normalizeH="0" baseline="0" dirty="0">
                        <a:ln>
                          <a:noFill/>
                        </a:ln>
                        <a:solidFill>
                          <a:schemeClr val="bg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20000"/>
                        </a:spcBef>
                        <a:spcAft>
                          <a:spcPct val="0"/>
                        </a:spcAft>
                        <a:buClrTx/>
                        <a:buSzTx/>
                        <a:buFontTx/>
                        <a:buNone/>
                        <a:tabLst/>
                      </a:pPr>
                      <a:endParaRPr kumimoji="0" lang="pl-PL" sz="2800" b="0" i="0" u="none" strike="noStrike" cap="none" normalizeH="0" baseline="0" dirty="0">
                        <a:ln>
                          <a:noFill/>
                        </a:ln>
                        <a:solidFill>
                          <a:schemeClr val="bg1"/>
                        </a:solidFill>
                        <a:effectLst/>
                        <a:latin typeface="Times New Roman" pitchFamily="18" charset="0"/>
                      </a:endParaRPr>
                    </a:p>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bg1"/>
                          </a:solidFill>
                          <a:effectLst/>
                          <a:latin typeface="Times New Roman" pitchFamily="18" charset="0"/>
                          <a:cs typeface="Times New Roman" pitchFamily="18" charset="0"/>
                        </a:rPr>
                        <a:t>Close the window, please. </a:t>
                      </a:r>
                      <a:endParaRPr kumimoji="0" lang="pl-PL" sz="2800" b="0" i="0" u="none" strike="noStrike" cap="none" normalizeH="0" baseline="0" dirty="0">
                        <a:ln>
                          <a:noFill/>
                        </a:ln>
                        <a:solidFill>
                          <a:schemeClr val="bg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20000"/>
                        </a:spcBef>
                        <a:spcAft>
                          <a:spcPct val="0"/>
                        </a:spcAft>
                        <a:buClrTx/>
                        <a:buSzTx/>
                        <a:buFontTx/>
                        <a:buNone/>
                        <a:tabLst/>
                      </a:pPr>
                      <a:endParaRPr kumimoji="0" lang="pl-PL" sz="2800" b="0" i="0" u="none" strike="noStrike" cap="none" normalizeH="0" baseline="0" dirty="0">
                        <a:ln>
                          <a:noFill/>
                        </a:ln>
                        <a:solidFill>
                          <a:schemeClr val="bg1"/>
                        </a:solidFill>
                        <a:effectLst/>
                        <a:latin typeface="Times New Roman" pitchFamily="18" charset="0"/>
                      </a:endParaRPr>
                    </a:p>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bg1"/>
                          </a:solidFill>
                          <a:effectLst/>
                          <a:latin typeface="Times New Roman" pitchFamily="18" charset="0"/>
                          <a:cs typeface="Times New Roman" pitchFamily="18" charset="0"/>
                        </a:rPr>
                        <a:t>Take the garbage out!!!</a:t>
                      </a:r>
                      <a:endParaRPr kumimoji="0" lang="pl-PL" sz="2800" b="0" i="0" u="none" strike="noStrike" cap="none" normalizeH="0" baseline="0" dirty="0">
                        <a:ln>
                          <a:noFill/>
                        </a:ln>
                        <a:solidFill>
                          <a:schemeClr val="bg1"/>
                        </a:solidFill>
                        <a:effectLst/>
                        <a:latin typeface="Times New Roman" pitchFamily="18" charset="0"/>
                        <a:cs typeface="Times New Roman" pitchFamily="18" charset="0"/>
                      </a:endParaRPr>
                    </a:p>
                  </a:txBody>
                  <a:tcPr horzOverflow="overflow"/>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a:ln>
                            <a:noFill/>
                          </a:ln>
                          <a:solidFill>
                            <a:schemeClr val="bg1"/>
                          </a:solidFill>
                          <a:effectLst/>
                          <a:latin typeface="Times New Roman" pitchFamily="18" charset="0"/>
                          <a:cs typeface="Times New Roman" pitchFamily="18" charset="0"/>
                        </a:rPr>
                        <a:t>INDIRECT SPEECH ACT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bg1"/>
                          </a:solidFill>
                          <a:effectLst/>
                          <a:latin typeface="Times New Roman" pitchFamily="18" charset="0"/>
                          <a:cs typeface="Times New Roman" pitchFamily="18" charset="0"/>
                        </a:rPr>
                        <a:t>The radio is too loud.</a:t>
                      </a:r>
                      <a:endParaRPr kumimoji="0" lang="pl-PL" sz="2800" b="0" i="0" u="none" strike="noStrike" cap="none" normalizeH="0" baseline="0" dirty="0">
                        <a:ln>
                          <a:noFill/>
                        </a:ln>
                        <a:solidFill>
                          <a:schemeClr val="bg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bg1"/>
                          </a:solidFill>
                          <a:effectLst/>
                          <a:latin typeface="Times New Roman" pitchFamily="18" charset="0"/>
                          <a:cs typeface="Times New Roman" pitchFamily="18" charset="0"/>
                        </a:rPr>
                        <a:t>Could you get off my foot!!!</a:t>
                      </a:r>
                      <a:endParaRPr kumimoji="0" lang="pl-PL" sz="2800" b="0" i="0" u="none" strike="noStrike" cap="none" normalizeH="0" baseline="0" dirty="0">
                        <a:ln>
                          <a:noFill/>
                        </a:ln>
                        <a:solidFill>
                          <a:schemeClr val="bg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bg1"/>
                          </a:solidFill>
                          <a:effectLst/>
                          <a:latin typeface="Times New Roman" pitchFamily="18" charset="0"/>
                          <a:cs typeface="Times New Roman" pitchFamily="18" charset="0"/>
                        </a:rPr>
                        <a:t>Illocutionary effect: order</a:t>
                      </a:r>
                      <a:endParaRPr kumimoji="0" lang="pl-PL" sz="2800" b="0" i="0" u="none" strike="noStrike" cap="none" normalizeH="0" baseline="0" dirty="0">
                        <a:ln>
                          <a:noFill/>
                        </a:ln>
                        <a:solidFill>
                          <a:schemeClr val="bg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bg1"/>
                          </a:solidFill>
                          <a:effectLst/>
                          <a:latin typeface="Times New Roman" pitchFamily="18" charset="0"/>
                          <a:cs typeface="Times New Roman" pitchFamily="18" charset="0"/>
                        </a:rPr>
                        <a:t> </a:t>
                      </a:r>
                      <a:endParaRPr kumimoji="0" lang="pl-PL" sz="2800" b="0" i="0" u="none" strike="noStrike" cap="none" normalizeH="0" baseline="0" dirty="0">
                        <a:ln>
                          <a:noFill/>
                        </a:ln>
                        <a:solidFill>
                          <a:schemeClr val="bg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bg1"/>
                          </a:solidFill>
                          <a:effectLst/>
                          <a:latin typeface="Times New Roman" pitchFamily="18" charset="0"/>
                          <a:cs typeface="Times New Roman" pitchFamily="18" charset="0"/>
                        </a:rPr>
                        <a:t>Do you know that Henry VIII had six wives?</a:t>
                      </a:r>
                      <a:endParaRPr kumimoji="0" lang="pl-PL" sz="2800" b="0" i="0" u="none" strike="noStrike" cap="none" normalizeH="0" baseline="0" dirty="0">
                        <a:ln>
                          <a:noFill/>
                        </a:ln>
                        <a:solidFill>
                          <a:schemeClr val="bg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bg1"/>
                          </a:solidFill>
                          <a:effectLst/>
                          <a:latin typeface="Times New Roman" pitchFamily="18" charset="0"/>
                          <a:cs typeface="Times New Roman" pitchFamily="18" charset="0"/>
                        </a:rPr>
                        <a:t>Isn’t it too cold in here?</a:t>
                      </a:r>
                      <a:endParaRPr kumimoji="0" lang="pl-PL" sz="2800" b="0" i="0" u="none" strike="noStrike" cap="none" normalizeH="0" baseline="0" dirty="0">
                        <a:ln>
                          <a:noFill/>
                        </a:ln>
                        <a:solidFill>
                          <a:schemeClr val="bg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20000"/>
                        </a:spcBef>
                        <a:spcAft>
                          <a:spcPct val="0"/>
                        </a:spcAft>
                        <a:buClrTx/>
                        <a:buSzTx/>
                        <a:buFontTx/>
                        <a:buNone/>
                        <a:tabLst/>
                      </a:pPr>
                      <a:endParaRPr kumimoji="0" lang="pl-PL" sz="2800" b="0" i="0" u="none" strike="noStrike" cap="none" normalizeH="0" baseline="0" dirty="0">
                        <a:ln>
                          <a:noFill/>
                        </a:ln>
                        <a:solidFill>
                          <a:schemeClr val="bg1"/>
                        </a:solidFill>
                        <a:effectLst/>
                        <a:latin typeface="Times New Roman" pitchFamily="18" charset="0"/>
                      </a:endParaRPr>
                    </a:p>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bg1"/>
                          </a:solidFill>
                          <a:effectLst/>
                          <a:latin typeface="Times New Roman" pitchFamily="18" charset="0"/>
                          <a:cs typeface="Times New Roman" pitchFamily="18" charset="0"/>
                        </a:rPr>
                        <a:t>The garbage isn't out yet. </a:t>
                      </a:r>
                      <a:endParaRPr kumimoji="0" lang="pl-PL" sz="2800" b="0" i="0" u="none" strike="noStrike" cap="none" normalizeH="0" baseline="0" dirty="0">
                        <a:ln>
                          <a:noFill/>
                        </a:ln>
                        <a:solidFill>
                          <a:schemeClr val="bg1"/>
                        </a:solidFill>
                        <a:effectLst/>
                        <a:latin typeface="Times New Roman" pitchFamily="18" charset="0"/>
                        <a:cs typeface="Times New Roman" pitchFamily="18" charset="0"/>
                      </a:endParaRPr>
                    </a:p>
                  </a:txBody>
                  <a:tcPr horzOverflow="overflow"/>
                </a:tc>
                <a:extLst>
                  <a:ext uri="{0D108BD9-81ED-4DB2-BD59-A6C34878D82A}">
                    <a16:rowId xmlns:a16="http://schemas.microsoft.com/office/drawing/2014/main" val="302697559"/>
                  </a:ext>
                </a:extLst>
              </a:tr>
            </a:tbl>
          </a:graphicData>
        </a:graphic>
      </p:graphicFrame>
    </p:spTree>
    <p:extLst>
      <p:ext uri="{BB962C8B-B14F-4D97-AF65-F5344CB8AC3E}">
        <p14:creationId xmlns:p14="http://schemas.microsoft.com/office/powerpoint/2010/main" val="2452857490"/>
      </p:ext>
    </p:extLst>
  </p:cSld>
  <p:clrMapOvr>
    <a:masterClrMapping/>
  </p:clrMapOvr>
  <p:transition spd="slow">
    <p:diamond/>
  </p:transition>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E09A892-6380-4F70-B2BD-27BEA7D2A419}"/>
              </a:ext>
            </a:extLst>
          </p:cNvPr>
          <p:cNvSpPr>
            <a:spLocks noGrp="1"/>
          </p:cNvSpPr>
          <p:nvPr>
            <p:ph idx="1"/>
          </p:nvPr>
        </p:nvSpPr>
        <p:spPr>
          <a:xfrm>
            <a:off x="0" y="0"/>
            <a:ext cx="9144000" cy="6858000"/>
          </a:xfrm>
        </p:spPr>
        <p:txBody>
          <a:bodyPr/>
          <a:lstStyle/>
          <a:p>
            <a:pPr algn="just">
              <a:buNone/>
            </a:pPr>
            <a:r>
              <a:rPr lang="en-GB" altLang="en-US" b="1" dirty="0">
                <a:solidFill>
                  <a:srgbClr val="FF0000"/>
                </a:solidFill>
                <a:cs typeface="Times New Roman" panose="02020603050405020304" pitchFamily="18" charset="0"/>
              </a:rPr>
              <a:t>IV. Conversational maxims and implicatures Is the following example of communication possible? </a:t>
            </a:r>
          </a:p>
          <a:p>
            <a:pPr algn="just">
              <a:buNone/>
            </a:pPr>
            <a:endParaRPr lang="pl-PL" altLang="en-US" dirty="0">
              <a:solidFill>
                <a:srgbClr val="FF0000"/>
              </a:solidFill>
              <a:cs typeface="Times New Roman" panose="02020603050405020304" pitchFamily="18" charset="0"/>
            </a:endParaRPr>
          </a:p>
          <a:p>
            <a:pPr algn="just">
              <a:buNone/>
            </a:pPr>
            <a:r>
              <a:rPr lang="pl-PL" altLang="en-US" dirty="0"/>
              <a:t>   </a:t>
            </a:r>
            <a:r>
              <a:rPr lang="en-US" altLang="en-US" b="1" dirty="0">
                <a:cs typeface="Times New Roman" panose="02020603050405020304" pitchFamily="18" charset="0"/>
              </a:rPr>
              <a:t>Kim:</a:t>
            </a:r>
            <a:r>
              <a:rPr lang="en-US" altLang="en-US" dirty="0">
                <a:cs typeface="Times New Roman" panose="02020603050405020304" pitchFamily="18" charset="0"/>
              </a:rPr>
              <a:t> How are you today?</a:t>
            </a:r>
          </a:p>
          <a:p>
            <a:pPr algn="just">
              <a:buNone/>
            </a:pPr>
            <a:endParaRPr lang="pl-PL" altLang="en-US" dirty="0">
              <a:cs typeface="Times New Roman" panose="02020603050405020304" pitchFamily="18" charset="0"/>
            </a:endParaRPr>
          </a:p>
          <a:p>
            <a:pPr algn="just">
              <a:buNone/>
            </a:pPr>
            <a:r>
              <a:rPr lang="pl-PL" altLang="en-US" b="1" dirty="0"/>
              <a:t>   </a:t>
            </a:r>
            <a:r>
              <a:rPr lang="en-US" altLang="en-US" b="1" dirty="0">
                <a:cs typeface="Times New Roman" panose="02020603050405020304" pitchFamily="18" charset="0"/>
              </a:rPr>
              <a:t>Sandy:</a:t>
            </a:r>
            <a:r>
              <a:rPr lang="pl-PL" altLang="en-US" dirty="0"/>
              <a:t> </a:t>
            </a:r>
            <a:r>
              <a:rPr lang="en-US" altLang="en-US" dirty="0">
                <a:cs typeface="Times New Roman" panose="02020603050405020304" pitchFamily="18" charset="0"/>
              </a:rPr>
              <a:t>Oh, Harrisburg is the capital of Pennsylvania.</a:t>
            </a:r>
          </a:p>
          <a:p>
            <a:pPr algn="just">
              <a:buNone/>
            </a:pPr>
            <a:endParaRPr lang="pl-PL" altLang="en-US" dirty="0">
              <a:cs typeface="Times New Roman" panose="02020603050405020304" pitchFamily="18" charset="0"/>
            </a:endParaRPr>
          </a:p>
          <a:p>
            <a:pPr algn="just">
              <a:buNone/>
            </a:pPr>
            <a:r>
              <a:rPr lang="pl-PL" altLang="en-US" b="1" dirty="0"/>
              <a:t>   </a:t>
            </a:r>
            <a:r>
              <a:rPr lang="en-US" altLang="en-US" b="1" dirty="0">
                <a:cs typeface="Times New Roman" panose="02020603050405020304" pitchFamily="18" charset="0"/>
              </a:rPr>
              <a:t>Gail:</a:t>
            </a:r>
            <a:r>
              <a:rPr lang="pl-PL" altLang="en-US" dirty="0"/>
              <a:t> </a:t>
            </a:r>
            <a:r>
              <a:rPr lang="en-US" altLang="en-US" dirty="0">
                <a:cs typeface="Times New Roman" panose="02020603050405020304" pitchFamily="18" charset="0"/>
              </a:rPr>
              <a:t>Really? I thought the weather would be warmer.</a:t>
            </a:r>
          </a:p>
          <a:p>
            <a:pPr algn="just">
              <a:buNone/>
            </a:pPr>
            <a:endParaRPr lang="pl-PL" altLang="en-US" dirty="0">
              <a:cs typeface="Times New Roman" panose="02020603050405020304" pitchFamily="18" charset="0"/>
            </a:endParaRPr>
          </a:p>
          <a:p>
            <a:pPr algn="just">
              <a:buNone/>
            </a:pPr>
            <a:r>
              <a:rPr lang="pl-PL" altLang="en-US" b="1" dirty="0">
                <a:solidFill>
                  <a:srgbClr val="FF0000"/>
                </a:solidFill>
              </a:rPr>
              <a:t>   </a:t>
            </a:r>
            <a:r>
              <a:rPr lang="en-US" altLang="en-US" b="1" dirty="0">
                <a:solidFill>
                  <a:srgbClr val="FF0000"/>
                </a:solidFill>
                <a:cs typeface="Times New Roman" panose="02020603050405020304" pitchFamily="18" charset="0"/>
              </a:rPr>
              <a:t>Mickey:</a:t>
            </a:r>
            <a:r>
              <a:rPr lang="pl-PL" altLang="en-US" dirty="0">
                <a:solidFill>
                  <a:srgbClr val="FF0000"/>
                </a:solidFill>
              </a:rPr>
              <a:t> </a:t>
            </a:r>
            <a:r>
              <a:rPr lang="en-US" altLang="en-US" dirty="0">
                <a:solidFill>
                  <a:srgbClr val="FF0000"/>
                </a:solidFill>
                <a:cs typeface="Times New Roman" panose="02020603050405020304" pitchFamily="18" charset="0"/>
              </a:rPr>
              <a:t>Well, in my opinion, the soup could have </a:t>
            </a:r>
            <a:r>
              <a:rPr lang="pl-PL" altLang="en-US" dirty="0">
                <a:solidFill>
                  <a:srgbClr val="FF0000"/>
                </a:solidFill>
              </a:rPr>
              <a:t>been</a:t>
            </a:r>
            <a:r>
              <a:rPr lang="en-US" altLang="en-US" dirty="0">
                <a:solidFill>
                  <a:srgbClr val="FF0000"/>
                </a:solidFill>
                <a:cs typeface="Times New Roman" panose="02020603050405020304" pitchFamily="18" charset="0"/>
              </a:rPr>
              <a:t> more salt</a:t>
            </a:r>
            <a:r>
              <a:rPr lang="pl-PL" altLang="en-US" dirty="0">
                <a:solidFill>
                  <a:srgbClr val="FF0000"/>
                </a:solidFill>
              </a:rPr>
              <a:t>y</a:t>
            </a:r>
            <a:r>
              <a:rPr lang="en-US" altLang="en-US" dirty="0">
                <a:solidFill>
                  <a:srgbClr val="FF0000"/>
                </a:solidFill>
                <a:cs typeface="Times New Roman" panose="02020603050405020304" pitchFamily="18" charset="0"/>
              </a:rPr>
              <a:t>.</a:t>
            </a:r>
            <a:endParaRPr lang="pl-PL" altLang="en-US" dirty="0">
              <a:solidFill>
                <a:srgbClr val="FF0000"/>
              </a:solidFill>
              <a:cs typeface="Times New Roman" panose="02020603050405020304" pitchFamily="18" charset="0"/>
            </a:endParaRPr>
          </a:p>
          <a:p>
            <a:pPr marL="0" indent="0">
              <a:buNone/>
            </a:pPr>
            <a:endParaRPr lang="en-IN" dirty="0"/>
          </a:p>
        </p:txBody>
      </p:sp>
      <p:sp>
        <p:nvSpPr>
          <p:cNvPr id="4" name="Footer Placeholder 3">
            <a:extLst>
              <a:ext uri="{FF2B5EF4-FFF2-40B4-BE49-F238E27FC236}">
                <a16:creationId xmlns:a16="http://schemas.microsoft.com/office/drawing/2014/main" id="{1B233B9A-97F7-405D-A7AD-08325526187A}"/>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96BD3D38-5570-4EE5-91A7-06B1F94FCA21}"/>
              </a:ext>
            </a:extLst>
          </p:cNvPr>
          <p:cNvSpPr>
            <a:spLocks noGrp="1"/>
          </p:cNvSpPr>
          <p:nvPr>
            <p:ph type="sldNum" sz="quarter" idx="12"/>
          </p:nvPr>
        </p:nvSpPr>
        <p:spPr/>
        <p:txBody>
          <a:bodyPr/>
          <a:lstStyle/>
          <a:p>
            <a:fld id="{B6F15528-21DE-4FAA-801E-634DDDAF4B2B}" type="slidenum">
              <a:rPr lang="en-US" smtClean="0"/>
              <a:pPr/>
              <a:t>191</a:t>
            </a:fld>
            <a:endParaRPr lang="en-US"/>
          </a:p>
        </p:txBody>
      </p:sp>
    </p:spTree>
    <p:extLst>
      <p:ext uri="{BB962C8B-B14F-4D97-AF65-F5344CB8AC3E}">
        <p14:creationId xmlns:p14="http://schemas.microsoft.com/office/powerpoint/2010/main" val="3346201611"/>
      </p:ext>
    </p:extLst>
  </p:cSld>
  <p:clrMapOvr>
    <a:masterClrMapping/>
  </p:clrMapOvr>
  <p:transition spd="slow">
    <p:diamond/>
  </p:transition>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6A7E00-1096-428D-96DA-3790D1916723}"/>
              </a:ext>
            </a:extLst>
          </p:cNvPr>
          <p:cNvSpPr>
            <a:spLocks noGrp="1"/>
          </p:cNvSpPr>
          <p:nvPr>
            <p:ph idx="1"/>
          </p:nvPr>
        </p:nvSpPr>
        <p:spPr>
          <a:xfrm>
            <a:off x="0" y="-1"/>
            <a:ext cx="9144000" cy="6721475"/>
          </a:xfrm>
        </p:spPr>
        <p:txBody>
          <a:bodyPr/>
          <a:lstStyle/>
          <a:p>
            <a:pPr marL="0" indent="0" algn="just">
              <a:buNone/>
            </a:pPr>
            <a:r>
              <a:rPr lang="en-GB" altLang="en-US" dirty="0">
                <a:cs typeface="Times New Roman" panose="02020603050405020304" pitchFamily="18" charset="0"/>
              </a:rPr>
              <a:t>This example of communication seems impossible, because the process of communication between a speaker and a hearer is driven by some principles of cooperation. These principles have been formulated by the </a:t>
            </a:r>
            <a:r>
              <a:rPr lang="en-US" altLang="en-US" dirty="0">
                <a:cs typeface="Times New Roman" panose="02020603050405020304" pitchFamily="18" charset="0"/>
              </a:rPr>
              <a:t>philosopher Paul Grice:</a:t>
            </a:r>
          </a:p>
          <a:p>
            <a:pPr marL="0" indent="0" algn="just">
              <a:buNone/>
            </a:pPr>
            <a:endParaRPr lang="en-US" altLang="en-US" dirty="0">
              <a:cs typeface="Times New Roman" panose="02020603050405020304" pitchFamily="18" charset="0"/>
            </a:endParaRPr>
          </a:p>
          <a:p>
            <a:pPr algn="just">
              <a:buNone/>
            </a:pPr>
            <a:r>
              <a:rPr lang="pl-PL" altLang="en-US" dirty="0">
                <a:solidFill>
                  <a:schemeClr val="bg1"/>
                </a:solidFill>
              </a:rPr>
              <a:t> </a:t>
            </a:r>
            <a:r>
              <a:rPr lang="en-US" altLang="en-US" dirty="0">
                <a:solidFill>
                  <a:srgbClr val="FF0000"/>
                </a:solidFill>
                <a:cs typeface="Times New Roman" panose="02020603050405020304" pitchFamily="18" charset="0"/>
              </a:rPr>
              <a:t>Grice argued that there are a number of conversational rules, or </a:t>
            </a:r>
            <a:r>
              <a:rPr lang="en-US" altLang="en-US" b="1" dirty="0">
                <a:solidFill>
                  <a:srgbClr val="FF0000"/>
                </a:solidFill>
                <a:cs typeface="Times New Roman" panose="02020603050405020304" pitchFamily="18" charset="0"/>
              </a:rPr>
              <a:t>maxims, </a:t>
            </a:r>
            <a:r>
              <a:rPr lang="en-US" altLang="en-US" dirty="0">
                <a:solidFill>
                  <a:srgbClr val="FF0000"/>
                </a:solidFill>
                <a:cs typeface="Times New Roman" panose="02020603050405020304" pitchFamily="18" charset="0"/>
              </a:rPr>
              <a:t>that regulate conversation. These are:</a:t>
            </a:r>
            <a:endParaRPr lang="pl-PL" altLang="en-US" dirty="0">
              <a:solidFill>
                <a:srgbClr val="FF0000"/>
              </a:solidFill>
              <a:cs typeface="Times New Roman" panose="02020603050405020304" pitchFamily="18" charset="0"/>
            </a:endParaRPr>
          </a:p>
          <a:p>
            <a:pPr algn="just">
              <a:buNone/>
            </a:pPr>
            <a:endParaRPr lang="pl-PL" altLang="en-US" dirty="0">
              <a:solidFill>
                <a:srgbClr val="FF0000"/>
              </a:solidFill>
              <a:cs typeface="Times New Roman" panose="02020603050405020304" pitchFamily="18" charset="0"/>
            </a:endParaRPr>
          </a:p>
          <a:p>
            <a:pPr algn="just"/>
            <a:r>
              <a:rPr lang="en-US" altLang="en-US" dirty="0">
                <a:cs typeface="Times New Roman" panose="02020603050405020304" pitchFamily="18" charset="0"/>
              </a:rPr>
              <a:t>Maxims of Quality</a:t>
            </a:r>
            <a:endParaRPr lang="pl-PL" altLang="en-US" dirty="0">
              <a:cs typeface="Times New Roman" panose="02020603050405020304" pitchFamily="18" charset="0"/>
            </a:endParaRPr>
          </a:p>
          <a:p>
            <a:pPr algn="just"/>
            <a:r>
              <a:rPr lang="en-US" altLang="en-US" dirty="0">
                <a:cs typeface="Times New Roman" panose="02020603050405020304" pitchFamily="18" charset="0"/>
              </a:rPr>
              <a:t>Maxim of Relevance</a:t>
            </a:r>
            <a:endParaRPr lang="pl-PL" altLang="en-US" dirty="0">
              <a:cs typeface="Times New Roman" panose="02020603050405020304" pitchFamily="18" charset="0"/>
            </a:endParaRPr>
          </a:p>
          <a:p>
            <a:pPr algn="just"/>
            <a:r>
              <a:rPr lang="en-US" altLang="en-US" dirty="0">
                <a:cs typeface="Times New Roman" panose="02020603050405020304" pitchFamily="18" charset="0"/>
              </a:rPr>
              <a:t>Maxim of Quantity</a:t>
            </a:r>
            <a:endParaRPr lang="pl-PL" altLang="en-US" dirty="0">
              <a:cs typeface="Times New Roman" panose="02020603050405020304" pitchFamily="18" charset="0"/>
            </a:endParaRPr>
          </a:p>
          <a:p>
            <a:pPr algn="just"/>
            <a:r>
              <a:rPr lang="en-US" altLang="en-US" dirty="0">
                <a:cs typeface="Times New Roman" panose="02020603050405020304" pitchFamily="18" charset="0"/>
              </a:rPr>
              <a:t>Maxim of Manner</a:t>
            </a:r>
            <a:endParaRPr lang="pl-PL" altLang="en-US" dirty="0">
              <a:cs typeface="Times New Roman" panose="02020603050405020304" pitchFamily="18" charset="0"/>
            </a:endParaRPr>
          </a:p>
          <a:p>
            <a:pPr marL="0" indent="0">
              <a:buNone/>
            </a:pPr>
            <a:endParaRPr lang="en-IN" dirty="0"/>
          </a:p>
        </p:txBody>
      </p:sp>
      <p:sp>
        <p:nvSpPr>
          <p:cNvPr id="4" name="Footer Placeholder 3">
            <a:extLst>
              <a:ext uri="{FF2B5EF4-FFF2-40B4-BE49-F238E27FC236}">
                <a16:creationId xmlns:a16="http://schemas.microsoft.com/office/drawing/2014/main" id="{E4495801-BE96-4B0C-8891-03D80E16DAB0}"/>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D9EE67ED-7EF6-4540-876C-A4245C87BA91}"/>
              </a:ext>
            </a:extLst>
          </p:cNvPr>
          <p:cNvSpPr>
            <a:spLocks noGrp="1"/>
          </p:cNvSpPr>
          <p:nvPr>
            <p:ph type="sldNum" sz="quarter" idx="12"/>
          </p:nvPr>
        </p:nvSpPr>
        <p:spPr/>
        <p:txBody>
          <a:bodyPr/>
          <a:lstStyle/>
          <a:p>
            <a:fld id="{B6F15528-21DE-4FAA-801E-634DDDAF4B2B}" type="slidenum">
              <a:rPr lang="en-US" smtClean="0"/>
              <a:pPr/>
              <a:t>192</a:t>
            </a:fld>
            <a:endParaRPr lang="en-US"/>
          </a:p>
        </p:txBody>
      </p:sp>
    </p:spTree>
    <p:extLst>
      <p:ext uri="{BB962C8B-B14F-4D97-AF65-F5344CB8AC3E}">
        <p14:creationId xmlns:p14="http://schemas.microsoft.com/office/powerpoint/2010/main" val="2142620666"/>
      </p:ext>
    </p:extLst>
  </p:cSld>
  <p:clrMapOvr>
    <a:masterClrMapping/>
  </p:clrMapOvr>
  <p:transition spd="slow">
    <p:diamond/>
  </p:transition>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4D0370-27F9-4037-A3DF-E1967E17C1BE}"/>
              </a:ext>
            </a:extLst>
          </p:cNvPr>
          <p:cNvSpPr>
            <a:spLocks noGrp="1"/>
          </p:cNvSpPr>
          <p:nvPr>
            <p:ph idx="1"/>
          </p:nvPr>
        </p:nvSpPr>
        <p:spPr>
          <a:xfrm>
            <a:off x="0" y="0"/>
            <a:ext cx="9144000" cy="6858000"/>
          </a:xfrm>
        </p:spPr>
        <p:txBody>
          <a:bodyPr>
            <a:normAutofit/>
          </a:bodyPr>
          <a:lstStyle/>
          <a:p>
            <a:pPr marL="457200" indent="-457200">
              <a:lnSpc>
                <a:spcPct val="90000"/>
              </a:lnSpc>
              <a:buAutoNum type="alphaUcPeriod"/>
            </a:pPr>
            <a:r>
              <a:rPr lang="en-US" altLang="en-US" sz="2400" b="1" i="1" dirty="0">
                <a:solidFill>
                  <a:srgbClr val="FF0000"/>
                </a:solidFill>
                <a:cs typeface="Times New Roman" panose="02020603050405020304" pitchFamily="18" charset="0"/>
              </a:rPr>
              <a:t>Maxims of Quality:</a:t>
            </a:r>
          </a:p>
          <a:p>
            <a:pPr marL="457200" indent="-457200">
              <a:lnSpc>
                <a:spcPct val="90000"/>
              </a:lnSpc>
              <a:buAutoNum type="alphaUcPeriod"/>
            </a:pPr>
            <a:endParaRPr lang="pl-PL" altLang="en-US" sz="2400" dirty="0">
              <a:solidFill>
                <a:srgbClr val="FF0000"/>
              </a:solidFill>
              <a:cs typeface="Times New Roman" panose="02020603050405020304" pitchFamily="18" charset="0"/>
            </a:endParaRPr>
          </a:p>
          <a:p>
            <a:pPr algn="just">
              <a:lnSpc>
                <a:spcPct val="90000"/>
              </a:lnSpc>
              <a:buNone/>
            </a:pPr>
            <a:r>
              <a:rPr lang="en-US" altLang="en-US" sz="2400" dirty="0">
                <a:solidFill>
                  <a:srgbClr val="FF0000"/>
                </a:solidFill>
                <a:cs typeface="Times New Roman" panose="02020603050405020304" pitchFamily="18" charset="0"/>
              </a:rPr>
              <a:t>1.   Do not say what you believe to be false.</a:t>
            </a:r>
            <a:endParaRPr lang="pl-PL" altLang="en-US" sz="2400" dirty="0">
              <a:solidFill>
                <a:srgbClr val="FF0000"/>
              </a:solidFill>
              <a:cs typeface="Times New Roman" panose="02020603050405020304" pitchFamily="18" charset="0"/>
            </a:endParaRPr>
          </a:p>
          <a:p>
            <a:pPr algn="just">
              <a:lnSpc>
                <a:spcPct val="90000"/>
              </a:lnSpc>
              <a:buNone/>
            </a:pPr>
            <a:r>
              <a:rPr lang="en-US" altLang="en-US" sz="2400" dirty="0">
                <a:solidFill>
                  <a:srgbClr val="FF0000"/>
                </a:solidFill>
                <a:cs typeface="Times New Roman" panose="02020603050405020304" pitchFamily="18" charset="0"/>
              </a:rPr>
              <a:t>2.   Do not say that for which you lack adequate evidence.</a:t>
            </a:r>
            <a:endParaRPr lang="pl-PL" altLang="en-US" sz="2400" dirty="0">
              <a:solidFill>
                <a:srgbClr val="FF0000"/>
              </a:solidFill>
              <a:cs typeface="Times New Roman" panose="02020603050405020304" pitchFamily="18" charset="0"/>
            </a:endParaRPr>
          </a:p>
          <a:p>
            <a:pPr algn="ctr">
              <a:lnSpc>
                <a:spcPct val="90000"/>
              </a:lnSpc>
              <a:buNone/>
            </a:pPr>
            <a:r>
              <a:rPr lang="en-US" altLang="en-US" sz="2400" dirty="0">
                <a:solidFill>
                  <a:srgbClr val="FF0000"/>
                </a:solidFill>
                <a:cs typeface="Times New Roman" panose="02020603050405020304" pitchFamily="18" charset="0"/>
              </a:rPr>
              <a:t>(informally – do not lie)</a:t>
            </a:r>
            <a:endParaRPr lang="pl-PL" altLang="en-US" sz="2400" dirty="0">
              <a:solidFill>
                <a:srgbClr val="FF0000"/>
              </a:solidFill>
            </a:endParaRPr>
          </a:p>
          <a:p>
            <a:pPr algn="just">
              <a:lnSpc>
                <a:spcPct val="90000"/>
              </a:lnSpc>
              <a:buNone/>
            </a:pPr>
            <a:endParaRPr lang="pl-PL" altLang="en-US" sz="2400" dirty="0">
              <a:solidFill>
                <a:srgbClr val="FF0000"/>
              </a:solidFill>
            </a:endParaRPr>
          </a:p>
          <a:p>
            <a:pPr algn="just">
              <a:lnSpc>
                <a:spcPct val="90000"/>
              </a:lnSpc>
              <a:buNone/>
            </a:pPr>
            <a:r>
              <a:rPr lang="pl-PL" altLang="en-US" sz="2400" dirty="0">
                <a:solidFill>
                  <a:srgbClr val="FF0000"/>
                </a:solidFill>
              </a:rPr>
              <a:t>    </a:t>
            </a:r>
            <a:r>
              <a:rPr lang="en-US" altLang="en-US" sz="2400" dirty="0">
                <a:solidFill>
                  <a:srgbClr val="FF0000"/>
                </a:solidFill>
                <a:cs typeface="Times New Roman" panose="02020603050405020304" pitchFamily="18" charset="0"/>
              </a:rPr>
              <a:t>In a scenario in which your sister tells you that Wilson told her that Peter had a car accident, would you inform someone about it using the statement in A or B?</a:t>
            </a:r>
            <a:endParaRPr lang="pl-PL" altLang="en-US" sz="2400" dirty="0">
              <a:solidFill>
                <a:srgbClr val="FF0000"/>
              </a:solidFill>
              <a:cs typeface="Times New Roman" panose="02020603050405020304" pitchFamily="18" charset="0"/>
            </a:endParaRPr>
          </a:p>
          <a:p>
            <a:pPr algn="just">
              <a:lnSpc>
                <a:spcPct val="90000"/>
              </a:lnSpc>
              <a:buNone/>
            </a:pPr>
            <a:r>
              <a:rPr lang="pl-PL" altLang="en-US" sz="2400" dirty="0">
                <a:solidFill>
                  <a:srgbClr val="FF0000"/>
                </a:solidFill>
              </a:rPr>
              <a:t>    </a:t>
            </a:r>
            <a:r>
              <a:rPr lang="en-US" altLang="en-US" sz="2400" dirty="0">
                <a:solidFill>
                  <a:srgbClr val="FF0000"/>
                </a:solidFill>
                <a:cs typeface="Times New Roman" panose="02020603050405020304" pitchFamily="18" charset="0"/>
              </a:rPr>
              <a:t>A: Peter had a car accident.</a:t>
            </a:r>
            <a:endParaRPr lang="pl-PL" altLang="en-US" sz="2400" dirty="0">
              <a:solidFill>
                <a:srgbClr val="FF0000"/>
              </a:solidFill>
              <a:cs typeface="Times New Roman" panose="02020603050405020304" pitchFamily="18" charset="0"/>
            </a:endParaRPr>
          </a:p>
          <a:p>
            <a:pPr algn="just">
              <a:lnSpc>
                <a:spcPct val="90000"/>
              </a:lnSpc>
              <a:buNone/>
            </a:pPr>
            <a:r>
              <a:rPr lang="pl-PL" altLang="en-US" sz="2400" dirty="0">
                <a:solidFill>
                  <a:srgbClr val="FF0000"/>
                </a:solidFill>
              </a:rPr>
              <a:t>    </a:t>
            </a:r>
            <a:r>
              <a:rPr lang="en-US" altLang="en-US" sz="2400" dirty="0">
                <a:solidFill>
                  <a:srgbClr val="FF0000"/>
                </a:solidFill>
                <a:cs typeface="Times New Roman" panose="02020603050405020304" pitchFamily="18" charset="0"/>
              </a:rPr>
              <a:t>B: I heard that Peter had a car accident.</a:t>
            </a:r>
            <a:endParaRPr lang="pl-PL" altLang="en-US" sz="2400" dirty="0">
              <a:solidFill>
                <a:srgbClr val="FF0000"/>
              </a:solidFill>
              <a:cs typeface="Times New Roman" panose="02020603050405020304" pitchFamily="18" charset="0"/>
            </a:endParaRPr>
          </a:p>
          <a:p>
            <a:pPr>
              <a:lnSpc>
                <a:spcPct val="90000"/>
              </a:lnSpc>
              <a:buNone/>
            </a:pPr>
            <a:endParaRPr lang="pl-PL" altLang="en-US" sz="2400" dirty="0">
              <a:solidFill>
                <a:srgbClr val="FF0000"/>
              </a:solidFill>
            </a:endParaRPr>
          </a:p>
          <a:p>
            <a:pPr>
              <a:lnSpc>
                <a:spcPct val="90000"/>
              </a:lnSpc>
              <a:buNone/>
            </a:pPr>
            <a:r>
              <a:rPr lang="en-US" altLang="en-US" sz="2400" dirty="0">
                <a:solidFill>
                  <a:srgbClr val="FF0000"/>
                </a:solidFill>
                <a:cs typeface="Times New Roman" panose="02020603050405020304" pitchFamily="18" charset="0"/>
              </a:rPr>
              <a:t>By virtue of the maxim of Quality, you would prefer to use</a:t>
            </a:r>
            <a:endParaRPr lang="pl-PL" altLang="en-US" sz="2400" dirty="0">
              <a:solidFill>
                <a:srgbClr val="FF0000"/>
              </a:solidFill>
            </a:endParaRPr>
          </a:p>
          <a:p>
            <a:pPr>
              <a:lnSpc>
                <a:spcPct val="90000"/>
              </a:lnSpc>
              <a:buNone/>
            </a:pPr>
            <a:r>
              <a:rPr lang="en-US" altLang="en-US" sz="2400" dirty="0">
                <a:solidFill>
                  <a:srgbClr val="FF0000"/>
                </a:solidFill>
                <a:cs typeface="Times New Roman" panose="02020603050405020304" pitchFamily="18" charset="0"/>
              </a:rPr>
              <a:t>B, because you would not have enough evidence to assert A.</a:t>
            </a:r>
            <a:r>
              <a:rPr lang="pl-PL" altLang="en-US" sz="2400" dirty="0">
                <a:solidFill>
                  <a:srgbClr val="FF0000"/>
                </a:solidFill>
              </a:rPr>
              <a:t> </a:t>
            </a:r>
          </a:p>
          <a:p>
            <a:pPr marL="0" indent="0">
              <a:buNone/>
            </a:pPr>
            <a:endParaRPr lang="en-IN" dirty="0"/>
          </a:p>
        </p:txBody>
      </p:sp>
      <p:sp>
        <p:nvSpPr>
          <p:cNvPr id="4" name="Footer Placeholder 3">
            <a:extLst>
              <a:ext uri="{FF2B5EF4-FFF2-40B4-BE49-F238E27FC236}">
                <a16:creationId xmlns:a16="http://schemas.microsoft.com/office/drawing/2014/main" id="{D294A488-E506-4616-A398-1BE565C5697C}"/>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7FA18CFF-A698-4E9A-BAED-B8E1DDE9B3E4}"/>
              </a:ext>
            </a:extLst>
          </p:cNvPr>
          <p:cNvSpPr>
            <a:spLocks noGrp="1"/>
          </p:cNvSpPr>
          <p:nvPr>
            <p:ph type="sldNum" sz="quarter" idx="12"/>
          </p:nvPr>
        </p:nvSpPr>
        <p:spPr/>
        <p:txBody>
          <a:bodyPr/>
          <a:lstStyle/>
          <a:p>
            <a:fld id="{B6F15528-21DE-4FAA-801E-634DDDAF4B2B}" type="slidenum">
              <a:rPr lang="en-US" smtClean="0"/>
              <a:pPr/>
              <a:t>193</a:t>
            </a:fld>
            <a:endParaRPr lang="en-US"/>
          </a:p>
        </p:txBody>
      </p:sp>
    </p:spTree>
    <p:extLst>
      <p:ext uri="{BB962C8B-B14F-4D97-AF65-F5344CB8AC3E}">
        <p14:creationId xmlns:p14="http://schemas.microsoft.com/office/powerpoint/2010/main" val="781710629"/>
      </p:ext>
    </p:extLst>
  </p:cSld>
  <p:clrMapOvr>
    <a:masterClrMapping/>
  </p:clrMapOvr>
  <p:transition spd="slow">
    <p:diamond/>
  </p:transition>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5BEEC5-0F13-40C3-A284-BC346CB39A82}"/>
              </a:ext>
            </a:extLst>
          </p:cNvPr>
          <p:cNvSpPr>
            <a:spLocks noGrp="1"/>
          </p:cNvSpPr>
          <p:nvPr>
            <p:ph idx="1"/>
          </p:nvPr>
        </p:nvSpPr>
        <p:spPr>
          <a:xfrm>
            <a:off x="0" y="-1"/>
            <a:ext cx="9144000" cy="6721475"/>
          </a:xfrm>
        </p:spPr>
        <p:txBody>
          <a:bodyPr/>
          <a:lstStyle/>
          <a:p>
            <a:pPr marL="514350" indent="-514350" algn="just">
              <a:buAutoNum type="alphaUcPeriod" startAt="2"/>
            </a:pPr>
            <a:r>
              <a:rPr lang="en-US" altLang="en-US" b="1" i="1" dirty="0">
                <a:solidFill>
                  <a:srgbClr val="FF0000"/>
                </a:solidFill>
                <a:cs typeface="Times New Roman" panose="02020603050405020304" pitchFamily="18" charset="0"/>
              </a:rPr>
              <a:t>Maxim of Relevance: </a:t>
            </a:r>
          </a:p>
          <a:p>
            <a:pPr marL="514350" indent="-514350" algn="just">
              <a:buAutoNum type="alphaUcPeriod" startAt="2"/>
            </a:pPr>
            <a:endParaRPr lang="pl-PL" altLang="en-US" dirty="0">
              <a:solidFill>
                <a:srgbClr val="FF0000"/>
              </a:solidFill>
              <a:cs typeface="Times New Roman" panose="02020603050405020304" pitchFamily="18" charset="0"/>
            </a:endParaRPr>
          </a:p>
          <a:p>
            <a:pPr algn="just">
              <a:buNone/>
            </a:pPr>
            <a:r>
              <a:rPr lang="en-US" altLang="en-US" dirty="0">
                <a:cs typeface="Times New Roman" panose="02020603050405020304" pitchFamily="18" charset="0"/>
              </a:rPr>
              <a:t>1.      Be relevant.</a:t>
            </a:r>
          </a:p>
          <a:p>
            <a:pPr algn="just">
              <a:buNone/>
            </a:pPr>
            <a:endParaRPr lang="pl-PL" altLang="en-US" dirty="0">
              <a:cs typeface="Times New Roman" panose="02020603050405020304" pitchFamily="18" charset="0"/>
            </a:endParaRPr>
          </a:p>
          <a:p>
            <a:pPr algn="just">
              <a:buNone/>
            </a:pPr>
            <a:r>
              <a:rPr lang="en-US" altLang="en-US" dirty="0">
                <a:cs typeface="Times New Roman" panose="02020603050405020304" pitchFamily="18" charset="0"/>
              </a:rPr>
              <a:t>Supposing your friend asked you: Do I look good?</a:t>
            </a:r>
            <a:endParaRPr lang="pl-PL" altLang="en-US" dirty="0">
              <a:cs typeface="Times New Roman" panose="02020603050405020304" pitchFamily="18" charset="0"/>
            </a:endParaRPr>
          </a:p>
          <a:p>
            <a:pPr algn="just">
              <a:buNone/>
            </a:pPr>
            <a:r>
              <a:rPr lang="en-US" altLang="en-US" dirty="0">
                <a:cs typeface="Times New Roman" panose="02020603050405020304" pitchFamily="18" charset="0"/>
              </a:rPr>
              <a:t>Would you respond: </a:t>
            </a:r>
          </a:p>
          <a:p>
            <a:pPr algn="just">
              <a:buNone/>
            </a:pPr>
            <a:endParaRPr lang="pl-PL" altLang="en-US" dirty="0">
              <a:cs typeface="Times New Roman" panose="02020603050405020304" pitchFamily="18" charset="0"/>
            </a:endParaRPr>
          </a:p>
          <a:p>
            <a:pPr algn="just">
              <a:buNone/>
            </a:pPr>
            <a:r>
              <a:rPr lang="en-US" altLang="en-US" dirty="0">
                <a:cs typeface="Times New Roman" panose="02020603050405020304" pitchFamily="18" charset="0"/>
              </a:rPr>
              <a:t>A. Yes, you look good or Not really.</a:t>
            </a:r>
            <a:endParaRPr lang="pl-PL" altLang="en-US" dirty="0">
              <a:cs typeface="Times New Roman" panose="02020603050405020304" pitchFamily="18" charset="0"/>
            </a:endParaRPr>
          </a:p>
          <a:p>
            <a:pPr algn="just">
              <a:buNone/>
            </a:pPr>
            <a:r>
              <a:rPr lang="en-US" altLang="en-US" dirty="0">
                <a:cs typeface="Times New Roman" panose="02020603050405020304" pitchFamily="18" charset="0"/>
              </a:rPr>
              <a:t>B. The sky is blue.</a:t>
            </a:r>
          </a:p>
          <a:p>
            <a:pPr algn="just">
              <a:buNone/>
            </a:pPr>
            <a:endParaRPr lang="pl-PL" altLang="en-US" dirty="0">
              <a:cs typeface="Times New Roman" panose="02020603050405020304" pitchFamily="18" charset="0"/>
            </a:endParaRPr>
          </a:p>
          <a:p>
            <a:pPr algn="just">
              <a:buNone/>
            </a:pPr>
            <a:r>
              <a:rPr lang="en-US" altLang="en-US" dirty="0">
                <a:cs typeface="Times New Roman" panose="02020603050405020304" pitchFamily="18" charset="0"/>
              </a:rPr>
              <a:t>You would probably choose A to abide by the maxim of Relevance.</a:t>
            </a:r>
            <a:endParaRPr lang="pl-PL" altLang="en-US" dirty="0">
              <a:cs typeface="Times New Roman" panose="02020603050405020304" pitchFamily="18" charset="0"/>
            </a:endParaRPr>
          </a:p>
          <a:p>
            <a:pPr marL="0" indent="0">
              <a:buNone/>
            </a:pPr>
            <a:endParaRPr lang="en-IN" dirty="0"/>
          </a:p>
        </p:txBody>
      </p:sp>
      <p:sp>
        <p:nvSpPr>
          <p:cNvPr id="4" name="Footer Placeholder 3">
            <a:extLst>
              <a:ext uri="{FF2B5EF4-FFF2-40B4-BE49-F238E27FC236}">
                <a16:creationId xmlns:a16="http://schemas.microsoft.com/office/drawing/2014/main" id="{2917F863-99C0-4275-8B02-E466CA294A86}"/>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9D8424EC-30C1-453A-BBB3-18430AC331DB}"/>
              </a:ext>
            </a:extLst>
          </p:cNvPr>
          <p:cNvSpPr>
            <a:spLocks noGrp="1"/>
          </p:cNvSpPr>
          <p:nvPr>
            <p:ph type="sldNum" sz="quarter" idx="12"/>
          </p:nvPr>
        </p:nvSpPr>
        <p:spPr/>
        <p:txBody>
          <a:bodyPr/>
          <a:lstStyle/>
          <a:p>
            <a:fld id="{B6F15528-21DE-4FAA-801E-634DDDAF4B2B}" type="slidenum">
              <a:rPr lang="en-US" smtClean="0"/>
              <a:pPr/>
              <a:t>194</a:t>
            </a:fld>
            <a:endParaRPr lang="en-US"/>
          </a:p>
        </p:txBody>
      </p:sp>
    </p:spTree>
    <p:extLst>
      <p:ext uri="{BB962C8B-B14F-4D97-AF65-F5344CB8AC3E}">
        <p14:creationId xmlns:p14="http://schemas.microsoft.com/office/powerpoint/2010/main" val="528563531"/>
      </p:ext>
    </p:extLst>
  </p:cSld>
  <p:clrMapOvr>
    <a:masterClrMapping/>
  </p:clrMapOvr>
  <p:transition spd="slow">
    <p:diamond/>
  </p:transition>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C873D2-FA6F-437B-A8B2-4C06C4856D12}"/>
              </a:ext>
            </a:extLst>
          </p:cNvPr>
          <p:cNvSpPr>
            <a:spLocks noGrp="1"/>
          </p:cNvSpPr>
          <p:nvPr>
            <p:ph idx="1"/>
          </p:nvPr>
        </p:nvSpPr>
        <p:spPr>
          <a:xfrm>
            <a:off x="0" y="-1"/>
            <a:ext cx="9144000" cy="6721475"/>
          </a:xfrm>
        </p:spPr>
        <p:txBody>
          <a:bodyPr>
            <a:normAutofit/>
          </a:bodyPr>
          <a:lstStyle/>
          <a:p>
            <a:pPr algn="just">
              <a:lnSpc>
                <a:spcPct val="90000"/>
              </a:lnSpc>
              <a:buNone/>
            </a:pPr>
            <a:r>
              <a:rPr lang="en-US" altLang="en-US" sz="2400" dirty="0">
                <a:cs typeface="Times New Roman" panose="02020603050405020304" pitchFamily="18" charset="0"/>
              </a:rPr>
              <a:t>The next pair of maxims are the </a:t>
            </a:r>
            <a:r>
              <a:rPr lang="en-US" altLang="en-US" sz="2400" b="1" dirty="0">
                <a:cs typeface="Times New Roman" panose="02020603050405020304" pitchFamily="18" charset="0"/>
              </a:rPr>
              <a:t>Maxims of Quantity</a:t>
            </a:r>
            <a:r>
              <a:rPr lang="en-US" altLang="en-US" sz="2400" dirty="0">
                <a:cs typeface="Times New Roman" panose="02020603050405020304" pitchFamily="18" charset="0"/>
              </a:rPr>
              <a:t>.</a:t>
            </a:r>
            <a:endParaRPr lang="pl-PL" altLang="en-US" sz="2400" dirty="0">
              <a:cs typeface="Times New Roman" panose="02020603050405020304" pitchFamily="18" charset="0"/>
            </a:endParaRPr>
          </a:p>
          <a:p>
            <a:pPr algn="just">
              <a:lnSpc>
                <a:spcPct val="90000"/>
              </a:lnSpc>
              <a:buNone/>
            </a:pPr>
            <a:r>
              <a:rPr lang="en-US" altLang="en-US" sz="2400" dirty="0">
                <a:cs typeface="Times New Roman" panose="02020603050405020304" pitchFamily="18" charset="0"/>
              </a:rPr>
              <a:t> </a:t>
            </a:r>
            <a:endParaRPr lang="pl-PL" altLang="en-US" sz="2400" dirty="0">
              <a:cs typeface="Times New Roman" panose="02020603050405020304" pitchFamily="18" charset="0"/>
            </a:endParaRPr>
          </a:p>
          <a:p>
            <a:pPr marL="457200" indent="-457200" algn="just">
              <a:lnSpc>
                <a:spcPct val="90000"/>
              </a:lnSpc>
              <a:buAutoNum type="alphaUcPeriod" startAt="3"/>
            </a:pPr>
            <a:r>
              <a:rPr lang="en-US" altLang="en-US" sz="2400" b="1" i="1" dirty="0">
                <a:cs typeface="Times New Roman" panose="02020603050405020304" pitchFamily="18" charset="0"/>
              </a:rPr>
              <a:t>Maxims of Quantity:</a:t>
            </a:r>
          </a:p>
          <a:p>
            <a:pPr marL="457200" indent="-457200" algn="just">
              <a:lnSpc>
                <a:spcPct val="90000"/>
              </a:lnSpc>
              <a:buAutoNum type="alphaUcPeriod" startAt="3"/>
            </a:pPr>
            <a:endParaRPr lang="pl-PL" altLang="en-US" sz="2400" dirty="0">
              <a:cs typeface="Times New Roman" panose="02020603050405020304" pitchFamily="18" charset="0"/>
            </a:endParaRPr>
          </a:p>
          <a:p>
            <a:pPr algn="just">
              <a:lnSpc>
                <a:spcPct val="90000"/>
              </a:lnSpc>
              <a:buNone/>
            </a:pPr>
            <a:r>
              <a:rPr lang="en-US" altLang="en-US" sz="2400" dirty="0">
                <a:cs typeface="Times New Roman" panose="02020603050405020304" pitchFamily="18" charset="0"/>
              </a:rPr>
              <a:t>1.   Make your contribution as informative as is required.</a:t>
            </a:r>
            <a:endParaRPr lang="pl-PL" altLang="en-US" sz="2400" dirty="0">
              <a:cs typeface="Times New Roman" panose="02020603050405020304" pitchFamily="18" charset="0"/>
            </a:endParaRPr>
          </a:p>
          <a:p>
            <a:pPr marL="457200" indent="-457200" algn="just">
              <a:lnSpc>
                <a:spcPct val="90000"/>
              </a:lnSpc>
              <a:buAutoNum type="arabicPeriod" startAt="2"/>
            </a:pPr>
            <a:r>
              <a:rPr lang="en-US" altLang="en-US" sz="2400" dirty="0">
                <a:cs typeface="Times New Roman" panose="02020603050405020304" pitchFamily="18" charset="0"/>
              </a:rPr>
              <a:t>Do not make your contribution more informative than is required.</a:t>
            </a:r>
          </a:p>
          <a:p>
            <a:pPr marL="0" indent="0" algn="just">
              <a:lnSpc>
                <a:spcPct val="90000"/>
              </a:lnSpc>
              <a:buNone/>
            </a:pPr>
            <a:endParaRPr lang="pl-PL" altLang="en-US" sz="2400" dirty="0">
              <a:cs typeface="Times New Roman" panose="02020603050405020304" pitchFamily="18" charset="0"/>
            </a:endParaRPr>
          </a:p>
          <a:p>
            <a:pPr algn="just">
              <a:lnSpc>
                <a:spcPct val="90000"/>
              </a:lnSpc>
              <a:buNone/>
            </a:pPr>
            <a:r>
              <a:rPr lang="en-US" altLang="en-US" sz="2400" dirty="0">
                <a:cs typeface="Times New Roman" panose="02020603050405020304" pitchFamily="18" charset="0"/>
              </a:rPr>
              <a:t>In a scenario in which you know that John has exactly 23 apples, would you say:</a:t>
            </a:r>
          </a:p>
          <a:p>
            <a:pPr algn="just">
              <a:lnSpc>
                <a:spcPct val="90000"/>
              </a:lnSpc>
              <a:buNone/>
            </a:pPr>
            <a:endParaRPr lang="pl-PL" altLang="en-US" sz="2400" dirty="0">
              <a:cs typeface="Times New Roman" panose="02020603050405020304" pitchFamily="18" charset="0"/>
            </a:endParaRPr>
          </a:p>
          <a:p>
            <a:pPr algn="just">
              <a:lnSpc>
                <a:spcPct val="90000"/>
              </a:lnSpc>
              <a:buNone/>
            </a:pPr>
            <a:r>
              <a:rPr lang="en-US" altLang="en-US" sz="2400" dirty="0">
                <a:cs typeface="Times New Roman" panose="02020603050405020304" pitchFamily="18" charset="0"/>
              </a:rPr>
              <a:t>A: John has exactly 23 apples.</a:t>
            </a:r>
            <a:endParaRPr lang="pl-PL" altLang="en-US" sz="2400" dirty="0">
              <a:cs typeface="Times New Roman" panose="02020603050405020304" pitchFamily="18" charset="0"/>
            </a:endParaRPr>
          </a:p>
          <a:p>
            <a:pPr algn="just">
              <a:lnSpc>
                <a:spcPct val="90000"/>
              </a:lnSpc>
              <a:buNone/>
            </a:pPr>
            <a:r>
              <a:rPr lang="en-US" altLang="en-US" sz="2400" dirty="0">
                <a:cs typeface="Times New Roman" panose="02020603050405020304" pitchFamily="18" charset="0"/>
              </a:rPr>
              <a:t>B: John has a</a:t>
            </a:r>
            <a:r>
              <a:rPr lang="pl-PL" altLang="en-US" sz="2400" dirty="0"/>
              <a:t>bout</a:t>
            </a:r>
            <a:r>
              <a:rPr lang="en-US" altLang="en-US" sz="2400" dirty="0">
                <a:cs typeface="Times New Roman" panose="02020603050405020304" pitchFamily="18" charset="0"/>
              </a:rPr>
              <a:t> 23 apples.</a:t>
            </a:r>
          </a:p>
          <a:p>
            <a:pPr algn="just">
              <a:lnSpc>
                <a:spcPct val="90000"/>
              </a:lnSpc>
              <a:buNone/>
            </a:pPr>
            <a:endParaRPr lang="pl-PL" altLang="en-US" sz="2400" dirty="0">
              <a:cs typeface="Times New Roman" panose="02020603050405020304" pitchFamily="18" charset="0"/>
            </a:endParaRPr>
          </a:p>
          <a:p>
            <a:pPr algn="just">
              <a:lnSpc>
                <a:spcPct val="90000"/>
              </a:lnSpc>
              <a:buNone/>
            </a:pPr>
            <a:r>
              <a:rPr lang="en-US" altLang="en-US" sz="2400" dirty="0">
                <a:cs typeface="Times New Roman" panose="02020603050405020304" pitchFamily="18" charset="0"/>
              </a:rPr>
              <a:t>You would say A to make your contribution as informative as possible.</a:t>
            </a:r>
            <a:endParaRPr lang="pl-PL" altLang="en-US" sz="2400" dirty="0">
              <a:cs typeface="Times New Roman" panose="02020603050405020304" pitchFamily="18" charset="0"/>
            </a:endParaRPr>
          </a:p>
          <a:p>
            <a:pPr marL="0" indent="0">
              <a:buNone/>
            </a:pPr>
            <a:endParaRPr lang="en-IN" dirty="0"/>
          </a:p>
        </p:txBody>
      </p:sp>
      <p:sp>
        <p:nvSpPr>
          <p:cNvPr id="4" name="Footer Placeholder 3">
            <a:extLst>
              <a:ext uri="{FF2B5EF4-FFF2-40B4-BE49-F238E27FC236}">
                <a16:creationId xmlns:a16="http://schemas.microsoft.com/office/drawing/2014/main" id="{6D913AC0-182B-47EB-851E-90F7B6A146CF}"/>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AB4EE900-E5CB-465F-969D-25BE69C9AA4B}"/>
              </a:ext>
            </a:extLst>
          </p:cNvPr>
          <p:cNvSpPr>
            <a:spLocks noGrp="1"/>
          </p:cNvSpPr>
          <p:nvPr>
            <p:ph type="sldNum" sz="quarter" idx="12"/>
          </p:nvPr>
        </p:nvSpPr>
        <p:spPr/>
        <p:txBody>
          <a:bodyPr/>
          <a:lstStyle/>
          <a:p>
            <a:fld id="{B6F15528-21DE-4FAA-801E-634DDDAF4B2B}" type="slidenum">
              <a:rPr lang="en-US" smtClean="0"/>
              <a:pPr/>
              <a:t>195</a:t>
            </a:fld>
            <a:endParaRPr lang="en-US"/>
          </a:p>
        </p:txBody>
      </p:sp>
    </p:spTree>
    <p:extLst>
      <p:ext uri="{BB962C8B-B14F-4D97-AF65-F5344CB8AC3E}">
        <p14:creationId xmlns:p14="http://schemas.microsoft.com/office/powerpoint/2010/main" val="3554576490"/>
      </p:ext>
    </p:extLst>
  </p:cSld>
  <p:clrMapOvr>
    <a:masterClrMapping/>
  </p:clrMapOvr>
  <p:transition spd="slow">
    <p:diamond/>
  </p:transition>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3383EE-7521-4475-B9C5-D5CF67823559}"/>
              </a:ext>
            </a:extLst>
          </p:cNvPr>
          <p:cNvSpPr>
            <a:spLocks noGrp="1"/>
          </p:cNvSpPr>
          <p:nvPr>
            <p:ph idx="1"/>
          </p:nvPr>
        </p:nvSpPr>
        <p:spPr>
          <a:xfrm>
            <a:off x="0" y="0"/>
            <a:ext cx="9144000" cy="6858000"/>
          </a:xfrm>
        </p:spPr>
        <p:txBody>
          <a:bodyPr>
            <a:normAutofit/>
          </a:bodyPr>
          <a:lstStyle/>
          <a:p>
            <a:pPr marL="609600" indent="-609600" algn="just">
              <a:buAutoNum type="alphaUcPeriod" startAt="4"/>
            </a:pPr>
            <a:r>
              <a:rPr lang="en-US" altLang="en-US" b="1" i="1" dirty="0">
                <a:cs typeface="Times New Roman" panose="02020603050405020304" pitchFamily="18" charset="0"/>
              </a:rPr>
              <a:t>Maxims of Manner:</a:t>
            </a:r>
          </a:p>
          <a:p>
            <a:pPr marL="609600" indent="-609600" algn="just">
              <a:buAutoNum type="alphaUcPeriod" startAt="4"/>
            </a:pPr>
            <a:endParaRPr lang="en-IN" altLang="en-US" b="1" i="1" dirty="0">
              <a:cs typeface="Times New Roman" panose="02020603050405020304" pitchFamily="18" charset="0"/>
            </a:endParaRPr>
          </a:p>
          <a:p>
            <a:pPr marL="0" indent="0" algn="just">
              <a:buNone/>
            </a:pPr>
            <a:r>
              <a:rPr lang="en-IN" altLang="en-US" b="1" i="1" dirty="0">
                <a:cs typeface="Times New Roman" panose="02020603050405020304" pitchFamily="18" charset="0"/>
              </a:rPr>
              <a:t>	</a:t>
            </a:r>
            <a:r>
              <a:rPr lang="en-US" altLang="en-US" dirty="0">
                <a:cs typeface="Times New Roman" panose="02020603050405020304" pitchFamily="18" charset="0"/>
              </a:rPr>
              <a:t>Avoid ambiguity.</a:t>
            </a:r>
            <a:endParaRPr lang="pl-PL" altLang="en-US" dirty="0">
              <a:cs typeface="Times New Roman" panose="02020603050405020304" pitchFamily="18" charset="0"/>
            </a:endParaRPr>
          </a:p>
          <a:p>
            <a:pPr marL="0" indent="0" algn="just">
              <a:buNone/>
            </a:pPr>
            <a:r>
              <a:rPr lang="en-US" altLang="en-US" dirty="0">
                <a:cs typeface="Times New Roman" panose="02020603050405020304" pitchFamily="18" charset="0"/>
              </a:rPr>
              <a:t>	Be brief.</a:t>
            </a:r>
            <a:endParaRPr lang="pl-PL" altLang="en-US" dirty="0"/>
          </a:p>
          <a:p>
            <a:pPr marL="0" indent="0" algn="just">
              <a:buNone/>
            </a:pPr>
            <a:r>
              <a:rPr lang="en-US" altLang="en-US" dirty="0">
                <a:cs typeface="Times New Roman" panose="02020603050405020304" pitchFamily="18" charset="0"/>
              </a:rPr>
              <a:t>	Be orderly.</a:t>
            </a:r>
            <a:endParaRPr lang="pl-PL" altLang="en-US" dirty="0">
              <a:cs typeface="Times New Roman" panose="02020603050405020304" pitchFamily="18" charset="0"/>
            </a:endParaRPr>
          </a:p>
          <a:p>
            <a:pPr marL="609600" indent="-609600" algn="just">
              <a:buNone/>
            </a:pPr>
            <a:r>
              <a:rPr lang="en-US" altLang="en-US" dirty="0">
                <a:cs typeface="Times New Roman" panose="02020603050405020304" pitchFamily="18" charset="0"/>
              </a:rPr>
              <a:t> </a:t>
            </a:r>
            <a:endParaRPr lang="en-IN" altLang="en-US" dirty="0">
              <a:cs typeface="Times New Roman" panose="02020603050405020304" pitchFamily="18" charset="0"/>
            </a:endParaRPr>
          </a:p>
          <a:p>
            <a:pPr marL="609600" indent="-609600" algn="just">
              <a:buNone/>
            </a:pPr>
            <a:r>
              <a:rPr lang="en-IN" altLang="en-US" dirty="0">
                <a:cs typeface="Times New Roman" panose="02020603050405020304" pitchFamily="18" charset="0"/>
              </a:rPr>
              <a:t>	</a:t>
            </a:r>
            <a:r>
              <a:rPr lang="en-US" altLang="en-US" dirty="0">
                <a:cs typeface="Times New Roman" panose="02020603050405020304" pitchFamily="18" charset="0"/>
              </a:rPr>
              <a:t>Grice also observed that speakers sometimes choose to violate Maxims of Conversation to indirectly convey some hidden meanings. Those hidden meanings which arise from the violation of Gricean maxims are called IMPLICATURES:</a:t>
            </a:r>
            <a:endParaRPr lang="pl-PL" altLang="en-US" dirty="0"/>
          </a:p>
          <a:p>
            <a:pPr marL="0" indent="0">
              <a:buNone/>
            </a:pPr>
            <a:endParaRPr lang="en-IN" dirty="0"/>
          </a:p>
        </p:txBody>
      </p:sp>
      <p:sp>
        <p:nvSpPr>
          <p:cNvPr id="4" name="Footer Placeholder 3">
            <a:extLst>
              <a:ext uri="{FF2B5EF4-FFF2-40B4-BE49-F238E27FC236}">
                <a16:creationId xmlns:a16="http://schemas.microsoft.com/office/drawing/2014/main" id="{87814390-AD7B-4831-9AB6-B9E06E58122B}"/>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31B522B6-2FEF-4A48-8195-BD5470BFC377}"/>
              </a:ext>
            </a:extLst>
          </p:cNvPr>
          <p:cNvSpPr>
            <a:spLocks noGrp="1"/>
          </p:cNvSpPr>
          <p:nvPr>
            <p:ph type="sldNum" sz="quarter" idx="12"/>
          </p:nvPr>
        </p:nvSpPr>
        <p:spPr/>
        <p:txBody>
          <a:bodyPr/>
          <a:lstStyle/>
          <a:p>
            <a:fld id="{B6F15528-21DE-4FAA-801E-634DDDAF4B2B}" type="slidenum">
              <a:rPr lang="en-US" smtClean="0"/>
              <a:pPr/>
              <a:t>196</a:t>
            </a:fld>
            <a:endParaRPr lang="en-US"/>
          </a:p>
        </p:txBody>
      </p:sp>
    </p:spTree>
    <p:extLst>
      <p:ext uri="{BB962C8B-B14F-4D97-AF65-F5344CB8AC3E}">
        <p14:creationId xmlns:p14="http://schemas.microsoft.com/office/powerpoint/2010/main" val="2523191768"/>
      </p:ext>
    </p:extLst>
  </p:cSld>
  <p:clrMapOvr>
    <a:masterClrMapping/>
  </p:clrMapOvr>
  <p:transition spd="slow">
    <p:diamond/>
  </p:transition>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A82D83-07A2-4618-B074-76F1B71FFED0}"/>
              </a:ext>
            </a:extLst>
          </p:cNvPr>
          <p:cNvSpPr>
            <a:spLocks noGrp="1"/>
          </p:cNvSpPr>
          <p:nvPr>
            <p:ph idx="1"/>
          </p:nvPr>
        </p:nvSpPr>
        <p:spPr>
          <a:xfrm>
            <a:off x="0" y="0"/>
            <a:ext cx="9144000" cy="6858000"/>
          </a:xfrm>
        </p:spPr>
        <p:txBody>
          <a:bodyPr/>
          <a:lstStyle/>
          <a:p>
            <a:pPr marL="609600" indent="-609600" algn="just">
              <a:lnSpc>
                <a:spcPct val="90000"/>
              </a:lnSpc>
              <a:buNone/>
            </a:pPr>
            <a:r>
              <a:rPr lang="en-US" altLang="en-US" sz="2400" dirty="0">
                <a:cs typeface="Times New Roman" panose="02020603050405020304" pitchFamily="18" charset="0"/>
              </a:rPr>
              <a:t>Examples of implicatures:</a:t>
            </a:r>
            <a:endParaRPr lang="pl-PL" altLang="en-US" sz="2400" dirty="0">
              <a:cs typeface="Times New Roman" panose="02020603050405020304" pitchFamily="18" charset="0"/>
            </a:endParaRPr>
          </a:p>
          <a:p>
            <a:pPr marL="609600" indent="-609600" algn="just">
              <a:lnSpc>
                <a:spcPct val="90000"/>
              </a:lnSpc>
              <a:buNone/>
            </a:pPr>
            <a:r>
              <a:rPr lang="pl-PL" altLang="en-US" sz="2400" dirty="0"/>
              <a:t>    </a:t>
            </a:r>
            <a:r>
              <a:rPr lang="en-US" altLang="en-US" sz="2400" dirty="0">
                <a:cs typeface="Times New Roman" panose="02020603050405020304" pitchFamily="18" charset="0"/>
              </a:rPr>
              <a:t>Grice gave an example of a professor who was asked to write a letter of recommendation for a recent Ph.D. who was applying for a teaching position. Suppose that the letter went like this:</a:t>
            </a:r>
          </a:p>
          <a:p>
            <a:pPr marL="609600" indent="-609600" algn="just">
              <a:lnSpc>
                <a:spcPct val="90000"/>
              </a:lnSpc>
              <a:buNone/>
            </a:pPr>
            <a:endParaRPr lang="pl-PL" altLang="en-US" sz="2400" dirty="0">
              <a:cs typeface="Times New Roman" panose="02020603050405020304" pitchFamily="18" charset="0"/>
            </a:endParaRPr>
          </a:p>
          <a:p>
            <a:pPr marL="609600" indent="-609600" algn="just">
              <a:lnSpc>
                <a:spcPct val="90000"/>
              </a:lnSpc>
              <a:buNone/>
            </a:pPr>
            <a:r>
              <a:rPr lang="en-US" altLang="en-US" sz="2400" dirty="0">
                <a:cs typeface="Times New Roman" panose="02020603050405020304" pitchFamily="18" charset="0"/>
              </a:rPr>
              <a:t>Dear Colleague:</a:t>
            </a:r>
          </a:p>
          <a:p>
            <a:pPr marL="609600" indent="-609600" algn="just">
              <a:lnSpc>
                <a:spcPct val="90000"/>
              </a:lnSpc>
              <a:buNone/>
            </a:pPr>
            <a:endParaRPr lang="pl-PL" altLang="en-US" sz="2400" dirty="0">
              <a:cs typeface="Times New Roman" panose="02020603050405020304" pitchFamily="18" charset="0"/>
            </a:endParaRPr>
          </a:p>
          <a:p>
            <a:pPr marL="609600" indent="-609600" algn="just">
              <a:lnSpc>
                <a:spcPct val="90000"/>
              </a:lnSpc>
              <a:buNone/>
            </a:pPr>
            <a:r>
              <a:rPr lang="en-US" altLang="en-US" sz="2400" dirty="0">
                <a:cs typeface="Times New Roman" panose="02020603050405020304" pitchFamily="18" charset="0"/>
              </a:rPr>
              <a:t>Mr. Arul has asked me to write a letter on his behalf. Let me say that Mr. Arul is dependably polite, is neatly dressed at all times, and is always on time for his classes.</a:t>
            </a:r>
          </a:p>
          <a:p>
            <a:pPr marL="609600" indent="-609600" algn="just">
              <a:lnSpc>
                <a:spcPct val="90000"/>
              </a:lnSpc>
              <a:buNone/>
            </a:pPr>
            <a:endParaRPr lang="pl-PL" altLang="en-US" sz="2400" dirty="0">
              <a:cs typeface="Times New Roman" panose="02020603050405020304" pitchFamily="18" charset="0"/>
            </a:endParaRPr>
          </a:p>
          <a:p>
            <a:pPr marL="609600" indent="-609600" algn="just">
              <a:lnSpc>
                <a:spcPct val="90000"/>
              </a:lnSpc>
              <a:buNone/>
            </a:pPr>
            <a:r>
              <a:rPr lang="en-US" altLang="en-US" sz="2400" dirty="0">
                <a:cs typeface="Times New Roman" panose="02020603050405020304" pitchFamily="18" charset="0"/>
              </a:rPr>
              <a:t>Sincerely yours, </a:t>
            </a:r>
            <a:endParaRPr lang="pl-PL" altLang="en-US" sz="2400" dirty="0">
              <a:cs typeface="Times New Roman" panose="02020603050405020304" pitchFamily="18" charset="0"/>
            </a:endParaRPr>
          </a:p>
          <a:p>
            <a:pPr marL="609600" indent="-609600" algn="just">
              <a:lnSpc>
                <a:spcPct val="90000"/>
              </a:lnSpc>
              <a:buNone/>
            </a:pPr>
            <a:r>
              <a:rPr lang="en-US" altLang="en-US" sz="2400" dirty="0">
                <a:cs typeface="Times New Roman" panose="02020603050405020304" pitchFamily="18" charset="0"/>
              </a:rPr>
              <a:t>H. Homer</a:t>
            </a:r>
            <a:endParaRPr lang="pl-PL" altLang="en-US" sz="2400" dirty="0">
              <a:cs typeface="Times New Roman" panose="02020603050405020304" pitchFamily="18" charset="0"/>
            </a:endParaRPr>
          </a:p>
          <a:p>
            <a:pPr marL="0" indent="0">
              <a:buNone/>
            </a:pPr>
            <a:endParaRPr lang="en-IN" dirty="0"/>
          </a:p>
        </p:txBody>
      </p:sp>
      <p:sp>
        <p:nvSpPr>
          <p:cNvPr id="4" name="Footer Placeholder 3">
            <a:extLst>
              <a:ext uri="{FF2B5EF4-FFF2-40B4-BE49-F238E27FC236}">
                <a16:creationId xmlns:a16="http://schemas.microsoft.com/office/drawing/2014/main" id="{D92F3D82-552D-4780-ABD1-CE96FC3BF880}"/>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26EBD055-FD68-474A-AC65-8FE68834DB2C}"/>
              </a:ext>
            </a:extLst>
          </p:cNvPr>
          <p:cNvSpPr>
            <a:spLocks noGrp="1"/>
          </p:cNvSpPr>
          <p:nvPr>
            <p:ph type="sldNum" sz="quarter" idx="12"/>
          </p:nvPr>
        </p:nvSpPr>
        <p:spPr/>
        <p:txBody>
          <a:bodyPr/>
          <a:lstStyle/>
          <a:p>
            <a:fld id="{B6F15528-21DE-4FAA-801E-634DDDAF4B2B}" type="slidenum">
              <a:rPr lang="en-US" smtClean="0"/>
              <a:pPr/>
              <a:t>197</a:t>
            </a:fld>
            <a:endParaRPr lang="en-US"/>
          </a:p>
        </p:txBody>
      </p:sp>
    </p:spTree>
    <p:extLst>
      <p:ext uri="{BB962C8B-B14F-4D97-AF65-F5344CB8AC3E}">
        <p14:creationId xmlns:p14="http://schemas.microsoft.com/office/powerpoint/2010/main" val="2507576649"/>
      </p:ext>
    </p:extLst>
  </p:cSld>
  <p:clrMapOvr>
    <a:masterClrMapping/>
  </p:clrMapOvr>
  <p:transition spd="slow">
    <p:diamond/>
  </p:transition>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28744A-9403-454F-9CAC-0ED01AFCD5A3}"/>
              </a:ext>
            </a:extLst>
          </p:cNvPr>
          <p:cNvSpPr>
            <a:spLocks noGrp="1"/>
          </p:cNvSpPr>
          <p:nvPr>
            <p:ph idx="1"/>
          </p:nvPr>
        </p:nvSpPr>
        <p:spPr>
          <a:xfrm>
            <a:off x="0" y="0"/>
            <a:ext cx="9144000" cy="6858000"/>
          </a:xfrm>
        </p:spPr>
        <p:txBody>
          <a:bodyPr>
            <a:normAutofit/>
          </a:bodyPr>
          <a:lstStyle/>
          <a:p>
            <a:pPr marL="0" indent="0" algn="just">
              <a:lnSpc>
                <a:spcPct val="150000"/>
              </a:lnSpc>
              <a:buNone/>
            </a:pPr>
            <a:r>
              <a:rPr lang="pl-PL" altLang="en-US" dirty="0"/>
              <a:t> </a:t>
            </a:r>
            <a:r>
              <a:rPr lang="en-US" altLang="en-US" dirty="0">
                <a:cs typeface="Times New Roman" panose="02020603050405020304" pitchFamily="18" charset="0"/>
              </a:rPr>
              <a:t>Do you think Mr. Arul would get the job? This is an example of breaking a maxim - the Maxim of Quantity. Professor Homer was expected to be as informative as possible about the candidate’s qualifications as a teacher. The receiver of this letter will assume that Professor Homer violated the Maxim of Quantity intentionally to convey a hidden message that the candidate is not suitable for the position of a teacher. Conclusion: the violation of the Maxim of Quantity resulted in the IMPLICATURE that the student was not a good candidate for the announced position.</a:t>
            </a:r>
            <a:endParaRPr lang="en-IN" dirty="0"/>
          </a:p>
        </p:txBody>
      </p:sp>
      <p:sp>
        <p:nvSpPr>
          <p:cNvPr id="4" name="Footer Placeholder 3">
            <a:extLst>
              <a:ext uri="{FF2B5EF4-FFF2-40B4-BE49-F238E27FC236}">
                <a16:creationId xmlns:a16="http://schemas.microsoft.com/office/drawing/2014/main" id="{2F75C13B-B3C6-4C90-A09C-C63865DB3527}"/>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B2763147-3ECA-4ED1-A6E9-A7A4C422D64E}"/>
              </a:ext>
            </a:extLst>
          </p:cNvPr>
          <p:cNvSpPr>
            <a:spLocks noGrp="1"/>
          </p:cNvSpPr>
          <p:nvPr>
            <p:ph type="sldNum" sz="quarter" idx="12"/>
          </p:nvPr>
        </p:nvSpPr>
        <p:spPr/>
        <p:txBody>
          <a:bodyPr/>
          <a:lstStyle/>
          <a:p>
            <a:fld id="{B6F15528-21DE-4FAA-801E-634DDDAF4B2B}" type="slidenum">
              <a:rPr lang="en-US" smtClean="0"/>
              <a:pPr/>
              <a:t>198</a:t>
            </a:fld>
            <a:endParaRPr lang="en-US"/>
          </a:p>
        </p:txBody>
      </p:sp>
    </p:spTree>
    <p:extLst>
      <p:ext uri="{BB962C8B-B14F-4D97-AF65-F5344CB8AC3E}">
        <p14:creationId xmlns:p14="http://schemas.microsoft.com/office/powerpoint/2010/main" val="1509870816"/>
      </p:ext>
    </p:extLst>
  </p:cSld>
  <p:clrMapOvr>
    <a:masterClrMapping/>
  </p:clrMapOvr>
  <p:transition spd="slow">
    <p:diamond/>
  </p:transition>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1E0F71F-5411-42D2-80BF-6D9C8474A7EC}"/>
              </a:ext>
            </a:extLst>
          </p:cNvPr>
          <p:cNvSpPr>
            <a:spLocks noGrp="1"/>
          </p:cNvSpPr>
          <p:nvPr>
            <p:ph idx="1"/>
          </p:nvPr>
        </p:nvSpPr>
        <p:spPr>
          <a:xfrm>
            <a:off x="0" y="0"/>
            <a:ext cx="9144000" cy="6858000"/>
          </a:xfrm>
        </p:spPr>
        <p:txBody>
          <a:bodyPr/>
          <a:lstStyle/>
          <a:p>
            <a:pPr marL="609600" indent="-609600" algn="just">
              <a:buNone/>
            </a:pPr>
            <a:r>
              <a:rPr lang="en-US" altLang="en-US" dirty="0">
                <a:cs typeface="Times New Roman" panose="02020603050405020304" pitchFamily="18" charset="0"/>
              </a:rPr>
              <a:t>Another example of IMPLICATURE is as follows:</a:t>
            </a:r>
          </a:p>
          <a:p>
            <a:pPr marL="609600" indent="-609600" algn="just">
              <a:buNone/>
            </a:pPr>
            <a:r>
              <a:rPr lang="en-US" altLang="en-US" dirty="0">
                <a:cs typeface="Times New Roman" panose="02020603050405020304" pitchFamily="18" charset="0"/>
              </a:rPr>
              <a:t> </a:t>
            </a:r>
          </a:p>
          <a:p>
            <a:pPr marL="609600" indent="-609600" algn="just">
              <a:buNone/>
            </a:pPr>
            <a:r>
              <a:rPr lang="en-US" altLang="en-US" dirty="0">
                <a:cs typeface="Times New Roman" panose="02020603050405020304" pitchFamily="18" charset="0"/>
              </a:rPr>
              <a:t>A: Would you like to go to the cinema with me?</a:t>
            </a:r>
          </a:p>
          <a:p>
            <a:pPr marL="609600" indent="-609600" algn="just">
              <a:buNone/>
            </a:pPr>
            <a:r>
              <a:rPr lang="en-US" altLang="en-US" dirty="0">
                <a:cs typeface="Times New Roman" panose="02020603050405020304" pitchFamily="18" charset="0"/>
              </a:rPr>
              <a:t>B: The weather is wonderful today, isn’t it?</a:t>
            </a:r>
          </a:p>
          <a:p>
            <a:pPr marL="609600" indent="-609600" algn="just">
              <a:buNone/>
            </a:pPr>
            <a:r>
              <a:rPr lang="en-US" altLang="en-US" dirty="0">
                <a:cs typeface="Times New Roman" panose="02020603050405020304" pitchFamily="18" charset="0"/>
              </a:rPr>
              <a:t> </a:t>
            </a:r>
          </a:p>
          <a:p>
            <a:pPr marL="609600" indent="-609600" algn="just">
              <a:buNone/>
            </a:pPr>
            <a:r>
              <a:rPr lang="pl-PL" altLang="en-US" dirty="0"/>
              <a:t>    </a:t>
            </a:r>
            <a:r>
              <a:rPr lang="en-US" altLang="en-US" dirty="0">
                <a:cs typeface="Times New Roman" panose="02020603050405020304" pitchFamily="18" charset="0"/>
              </a:rPr>
              <a:t>The speaker B violates the Maxim of Relevance and the implicature arises: No, I do not want to go with you to the cinema.</a:t>
            </a:r>
          </a:p>
          <a:p>
            <a:pPr marL="0" indent="0">
              <a:buNone/>
            </a:pPr>
            <a:endParaRPr lang="en-IN" dirty="0"/>
          </a:p>
        </p:txBody>
      </p:sp>
      <p:sp>
        <p:nvSpPr>
          <p:cNvPr id="4" name="Footer Placeholder 3">
            <a:extLst>
              <a:ext uri="{FF2B5EF4-FFF2-40B4-BE49-F238E27FC236}">
                <a16:creationId xmlns:a16="http://schemas.microsoft.com/office/drawing/2014/main" id="{7F9FC4A8-CCD7-447B-9E31-1FC43B6F706D}"/>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94E10338-A8E9-4EF2-947A-5C1E782B1BA5}"/>
              </a:ext>
            </a:extLst>
          </p:cNvPr>
          <p:cNvSpPr>
            <a:spLocks noGrp="1"/>
          </p:cNvSpPr>
          <p:nvPr>
            <p:ph type="sldNum" sz="quarter" idx="12"/>
          </p:nvPr>
        </p:nvSpPr>
        <p:spPr/>
        <p:txBody>
          <a:bodyPr/>
          <a:lstStyle/>
          <a:p>
            <a:fld id="{B6F15528-21DE-4FAA-801E-634DDDAF4B2B}" type="slidenum">
              <a:rPr lang="en-US" smtClean="0"/>
              <a:pPr/>
              <a:t>199</a:t>
            </a:fld>
            <a:endParaRPr lang="en-US"/>
          </a:p>
        </p:txBody>
      </p:sp>
    </p:spTree>
    <p:extLst>
      <p:ext uri="{BB962C8B-B14F-4D97-AF65-F5344CB8AC3E}">
        <p14:creationId xmlns:p14="http://schemas.microsoft.com/office/powerpoint/2010/main" val="1183853733"/>
      </p:ext>
    </p:extLst>
  </p:cSld>
  <p:clrMapOvr>
    <a:masterClrMapping/>
  </p:clrMapOvr>
  <p:transition spd="slow">
    <p:diamon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pPr algn="ctr"/>
            <a:r>
              <a:rPr lang="en-IN" b="1" dirty="0"/>
              <a:t>Unit- I: Concept of Meaning</a:t>
            </a:r>
            <a:endParaRPr lang="en-US" dirty="0"/>
          </a:p>
        </p:txBody>
      </p:sp>
      <p:sp>
        <p:nvSpPr>
          <p:cNvPr id="3" name="Content Placeholder 2"/>
          <p:cNvSpPr>
            <a:spLocks noGrp="1"/>
          </p:cNvSpPr>
          <p:nvPr>
            <p:ph idx="1"/>
          </p:nvPr>
        </p:nvSpPr>
        <p:spPr>
          <a:xfrm>
            <a:off x="0" y="990600"/>
            <a:ext cx="9144000" cy="5867400"/>
          </a:xfrm>
        </p:spPr>
        <p:txBody>
          <a:bodyPr/>
          <a:lstStyle/>
          <a:p>
            <a:pPr marL="0" indent="0" algn="just">
              <a:buNone/>
            </a:pPr>
            <a:r>
              <a:rPr lang="en-IN" dirty="0">
                <a:solidFill>
                  <a:srgbClr val="0070C0"/>
                </a:solidFill>
              </a:rPr>
              <a:t>	</a:t>
            </a:r>
          </a:p>
          <a:p>
            <a:pPr marL="0" indent="0" algn="just">
              <a:buNone/>
            </a:pPr>
            <a:r>
              <a:rPr lang="en-IN" dirty="0">
                <a:solidFill>
                  <a:srgbClr val="0070C0"/>
                </a:solidFill>
              </a:rPr>
              <a:t>	</a:t>
            </a:r>
            <a:r>
              <a:rPr lang="en-IN" dirty="0">
                <a:solidFill>
                  <a:srgbClr val="FF0000"/>
                </a:solidFill>
              </a:rPr>
              <a:t>The term semantics is used broadly to refer to study of meaning. </a:t>
            </a:r>
            <a:r>
              <a:rPr lang="en-IN" dirty="0">
                <a:solidFill>
                  <a:srgbClr val="0070C0"/>
                </a:solidFill>
              </a:rPr>
              <a:t>It is also central to the study of communication. Though the meaning or the information one wants to communicate can be conveyed through a number of means like gestures, pictures, signals etc. Language is the main tool of communication of the human beings. Semantics as a branch of linguistics is mainly concerned with how the meaning conveyed by the linguistic system consisting of different units and structures like sentences, phrases, words and morphemes etc.</a:t>
            </a:r>
            <a:endParaRPr lang="en-US" dirty="0"/>
          </a:p>
        </p:txBody>
      </p:sp>
      <p:sp>
        <p:nvSpPr>
          <p:cNvPr id="4" name="Footer Placeholder 3">
            <a:extLst>
              <a:ext uri="{FF2B5EF4-FFF2-40B4-BE49-F238E27FC236}">
                <a16:creationId xmlns:a16="http://schemas.microsoft.com/office/drawing/2014/main" id="{0683BEE4-FC06-428B-B225-DCEF97C6BBCA}"/>
              </a:ext>
            </a:extLst>
          </p:cNvPr>
          <p:cNvSpPr>
            <a:spLocks noGrp="1"/>
          </p:cNvSpPr>
          <p:nvPr>
            <p:ph type="ftr" sz="quarter" idx="11"/>
          </p:nvPr>
        </p:nvSpPr>
        <p:spPr/>
        <p:txBody>
          <a:bodyPr/>
          <a:lstStyle/>
          <a:p>
            <a:pPr algn="ctr"/>
            <a:r>
              <a:rPr lang="en-US" dirty="0"/>
              <a:t>Dr. P. Chandramohan</a:t>
            </a:r>
          </a:p>
        </p:txBody>
      </p:sp>
      <p:sp>
        <p:nvSpPr>
          <p:cNvPr id="5" name="Slide Number Placeholder 4">
            <a:extLst>
              <a:ext uri="{FF2B5EF4-FFF2-40B4-BE49-F238E27FC236}">
                <a16:creationId xmlns:a16="http://schemas.microsoft.com/office/drawing/2014/main" id="{A60C05E9-D90A-49AD-B0A6-56623B6FE46A}"/>
              </a:ext>
            </a:extLst>
          </p:cNvPr>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504219865"/>
      </p:ext>
    </p:extLst>
  </p:cSld>
  <p:clrMapOvr>
    <a:masterClrMapping/>
  </p:clrMapOvr>
  <p:transition spd="slow">
    <p:diamon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91600" cy="6858000"/>
          </a:xfrm>
        </p:spPr>
        <p:txBody>
          <a:bodyPr/>
          <a:lstStyle/>
          <a:p>
            <a:pPr>
              <a:buNone/>
            </a:pPr>
            <a:endParaRPr lang="en-US" dirty="0"/>
          </a:p>
          <a:p>
            <a:pPr>
              <a:buNone/>
            </a:pPr>
            <a:endParaRPr lang="en-US" dirty="0"/>
          </a:p>
          <a:p>
            <a:pPr>
              <a:buNone/>
            </a:pPr>
            <a:r>
              <a:rPr lang="en-US" dirty="0"/>
              <a:t>	e.g. (1) </a:t>
            </a:r>
            <a:r>
              <a:rPr lang="en-US" b="1" dirty="0">
                <a:solidFill>
                  <a:srgbClr val="FF0000"/>
                </a:solidFill>
              </a:rPr>
              <a:t>Rajesh has stopped smoking </a:t>
            </a:r>
          </a:p>
          <a:p>
            <a:pPr>
              <a:buNone/>
            </a:pPr>
            <a:r>
              <a:rPr lang="en-US" dirty="0"/>
              <a:t>	Someone using this sentence to make a bona fide literal statement takes it for granted that Rajesh was previously a smoker.</a:t>
            </a:r>
          </a:p>
          <a:p>
            <a:pPr>
              <a:buNone/>
            </a:pPr>
            <a:r>
              <a:rPr lang="en-US" dirty="0"/>
              <a:t>	(2) “</a:t>
            </a:r>
            <a:r>
              <a:rPr lang="en-US" b="1" dirty="0">
                <a:solidFill>
                  <a:srgbClr val="FF0000"/>
                </a:solidFill>
              </a:rPr>
              <a:t>Have you stopped beating your wife”</a:t>
            </a:r>
          </a:p>
          <a:p>
            <a:pPr>
              <a:buNone/>
            </a:pPr>
            <a:r>
              <a:rPr lang="en-US" dirty="0"/>
              <a:t>	it can be true that the hearer is in the habit of beating his wife.</a:t>
            </a:r>
          </a:p>
          <a:p>
            <a:pPr>
              <a:buNone/>
            </a:pPr>
            <a:r>
              <a:rPr lang="en-US" dirty="0"/>
              <a:t>	(3) “ </a:t>
            </a:r>
            <a:r>
              <a:rPr lang="en-US" b="1" dirty="0">
                <a:solidFill>
                  <a:srgbClr val="FF0000"/>
                </a:solidFill>
              </a:rPr>
              <a:t>The Queen of England is spinster”  </a:t>
            </a:r>
          </a:p>
          <a:p>
            <a:pPr>
              <a:buNone/>
            </a:pPr>
            <a:r>
              <a:rPr lang="en-US" dirty="0"/>
              <a:t>	here presupposes that there is a queen in England. If there is no queen the sentence will be false. The truth value of above sentences depend upon the presupposition. This is </a:t>
            </a:r>
            <a:r>
              <a:rPr lang="en-US" dirty="0">
                <a:solidFill>
                  <a:srgbClr val="FF0000"/>
                </a:solidFill>
              </a:rPr>
              <a:t>referring expression</a:t>
            </a:r>
            <a:r>
              <a:rPr lang="en-US" dirty="0"/>
              <a:t>.  </a:t>
            </a:r>
            <a:endParaRPr lang="en-IN" dirty="0"/>
          </a:p>
        </p:txBody>
      </p:sp>
      <p:sp>
        <p:nvSpPr>
          <p:cNvPr id="2" name="Footer Placeholder 1">
            <a:extLst>
              <a:ext uri="{FF2B5EF4-FFF2-40B4-BE49-F238E27FC236}">
                <a16:creationId xmlns:a16="http://schemas.microsoft.com/office/drawing/2014/main" id="{C280E5F0-A4DD-428E-8DCB-ACCE311EC068}"/>
              </a:ext>
            </a:extLst>
          </p:cNvPr>
          <p:cNvSpPr>
            <a:spLocks noGrp="1"/>
          </p:cNvSpPr>
          <p:nvPr>
            <p:ph type="ftr" sz="quarter" idx="11"/>
          </p:nvPr>
        </p:nvSpPr>
        <p:spPr/>
        <p:txBody>
          <a:bodyPr/>
          <a:lstStyle/>
          <a:p>
            <a:pPr algn="ctr"/>
            <a:r>
              <a:rPr lang="en-US" dirty="0" err="1"/>
              <a:t>Dr.P.Chandramohan</a:t>
            </a:r>
            <a:endParaRPr lang="en-US" dirty="0"/>
          </a:p>
        </p:txBody>
      </p:sp>
      <p:sp>
        <p:nvSpPr>
          <p:cNvPr id="4" name="Slide Number Placeholder 3">
            <a:extLst>
              <a:ext uri="{FF2B5EF4-FFF2-40B4-BE49-F238E27FC236}">
                <a16:creationId xmlns:a16="http://schemas.microsoft.com/office/drawing/2014/main" id="{FB58A3E8-A04E-4A0A-BCB8-77F5540A9352}"/>
              </a:ext>
            </a:extLst>
          </p:cNvPr>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transition spd="slow">
    <p:diamond/>
  </p:transition>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205DF-63DF-4E1C-95A2-2AFC5AF775CC}"/>
              </a:ext>
            </a:extLst>
          </p:cNvPr>
          <p:cNvSpPr>
            <a:spLocks noGrp="1"/>
          </p:cNvSpPr>
          <p:nvPr>
            <p:ph type="title"/>
          </p:nvPr>
        </p:nvSpPr>
        <p:spPr>
          <a:xfrm>
            <a:off x="457200" y="0"/>
            <a:ext cx="8229600" cy="1143000"/>
          </a:xfrm>
        </p:spPr>
        <p:txBody>
          <a:bodyPr/>
          <a:lstStyle/>
          <a:p>
            <a:pPr algn="ctr"/>
            <a:r>
              <a:rPr lang="en-IN" altLang="en-US" dirty="0"/>
              <a:t>Reference</a:t>
            </a:r>
            <a:endParaRPr lang="en-IN" dirty="0"/>
          </a:p>
        </p:txBody>
      </p:sp>
      <p:sp>
        <p:nvSpPr>
          <p:cNvPr id="3" name="Content Placeholder 2">
            <a:extLst>
              <a:ext uri="{FF2B5EF4-FFF2-40B4-BE49-F238E27FC236}">
                <a16:creationId xmlns:a16="http://schemas.microsoft.com/office/drawing/2014/main" id="{15696FD4-BE70-49B4-A178-878AE06F6069}"/>
              </a:ext>
            </a:extLst>
          </p:cNvPr>
          <p:cNvSpPr>
            <a:spLocks noGrp="1"/>
          </p:cNvSpPr>
          <p:nvPr>
            <p:ph idx="1"/>
          </p:nvPr>
        </p:nvSpPr>
        <p:spPr>
          <a:xfrm>
            <a:off x="152400" y="1142999"/>
            <a:ext cx="8991600" cy="5578475"/>
          </a:xfrm>
        </p:spPr>
        <p:txBody>
          <a:bodyPr/>
          <a:lstStyle/>
          <a:p>
            <a:pPr marL="0" indent="0" algn="just">
              <a:buFontTx/>
              <a:buNone/>
              <a:defRPr/>
            </a:pPr>
            <a:r>
              <a:rPr lang="en-IN" dirty="0"/>
              <a:t>Levinson, Stephen C. 2000. Presumptive meanings: the theory of generalized conversational implicature. Cambridge, Mass: Press. </a:t>
            </a:r>
          </a:p>
          <a:p>
            <a:pPr marL="0" indent="0">
              <a:buFontTx/>
              <a:buNone/>
              <a:defRPr/>
            </a:pPr>
            <a:endParaRPr lang="en-IN" dirty="0"/>
          </a:p>
          <a:p>
            <a:pPr marL="0" indent="0">
              <a:buFontTx/>
              <a:buNone/>
              <a:defRPr/>
            </a:pPr>
            <a:r>
              <a:rPr lang="en-IN" dirty="0" err="1"/>
              <a:t>Mey</a:t>
            </a:r>
            <a:r>
              <a:rPr lang="en-IN" dirty="0"/>
              <a:t>, Jacob, L. 2001. Pragmatics: An Introduction, 2</a:t>
            </a:r>
            <a:r>
              <a:rPr lang="en-IN" baseline="30000" dirty="0"/>
              <a:t>nd</a:t>
            </a:r>
            <a:r>
              <a:rPr lang="en-IN" dirty="0"/>
              <a:t> </a:t>
            </a:r>
            <a:r>
              <a:rPr lang="en-IN" dirty="0" err="1"/>
              <a:t>edn</a:t>
            </a:r>
            <a:r>
              <a:rPr lang="en-IN" dirty="0"/>
              <a:t>. Oxford Blackwell.</a:t>
            </a:r>
          </a:p>
          <a:p>
            <a:endParaRPr lang="en-IN" dirty="0"/>
          </a:p>
        </p:txBody>
      </p:sp>
      <p:sp>
        <p:nvSpPr>
          <p:cNvPr id="4" name="Footer Placeholder 3">
            <a:extLst>
              <a:ext uri="{FF2B5EF4-FFF2-40B4-BE49-F238E27FC236}">
                <a16:creationId xmlns:a16="http://schemas.microsoft.com/office/drawing/2014/main" id="{1F47156A-C929-4368-932F-6D8F9523ADB6}"/>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D61934E6-3B24-4D1B-9981-9D3E41C60D65}"/>
              </a:ext>
            </a:extLst>
          </p:cNvPr>
          <p:cNvSpPr>
            <a:spLocks noGrp="1"/>
          </p:cNvSpPr>
          <p:nvPr>
            <p:ph type="sldNum" sz="quarter" idx="12"/>
          </p:nvPr>
        </p:nvSpPr>
        <p:spPr/>
        <p:txBody>
          <a:bodyPr/>
          <a:lstStyle/>
          <a:p>
            <a:fld id="{B6F15528-21DE-4FAA-801E-634DDDAF4B2B}" type="slidenum">
              <a:rPr lang="en-US" smtClean="0"/>
              <a:pPr/>
              <a:t>200</a:t>
            </a:fld>
            <a:endParaRPr lang="en-US"/>
          </a:p>
        </p:txBody>
      </p:sp>
    </p:spTree>
    <p:extLst>
      <p:ext uri="{BB962C8B-B14F-4D97-AF65-F5344CB8AC3E}">
        <p14:creationId xmlns:p14="http://schemas.microsoft.com/office/powerpoint/2010/main" val="2467188319"/>
      </p:ext>
    </p:extLst>
  </p:cSld>
  <p:clrMapOvr>
    <a:masterClrMapping/>
  </p:clrMapOvr>
  <p:transition spd="slow">
    <p:diamond/>
  </p:transition>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0D58BF-A10F-4721-82E5-7A93082AD2B9}"/>
              </a:ext>
            </a:extLst>
          </p:cNvPr>
          <p:cNvSpPr>
            <a:spLocks noGrp="1"/>
          </p:cNvSpPr>
          <p:nvPr>
            <p:ph idx="1"/>
          </p:nvPr>
        </p:nvSpPr>
        <p:spPr>
          <a:xfrm>
            <a:off x="0" y="136525"/>
            <a:ext cx="9144000" cy="6188075"/>
          </a:xfrm>
        </p:spPr>
        <p:style>
          <a:lnRef idx="3">
            <a:schemeClr val="lt1"/>
          </a:lnRef>
          <a:fillRef idx="1">
            <a:schemeClr val="accent3"/>
          </a:fillRef>
          <a:effectRef idx="1">
            <a:schemeClr val="accent3"/>
          </a:effectRef>
          <a:fontRef idx="minor">
            <a:schemeClr val="lt1"/>
          </a:fontRef>
        </p:style>
        <p:txBody>
          <a:bodyPr/>
          <a:lstStyle/>
          <a:p>
            <a:pPr marL="0" indent="0" algn="ctr">
              <a:buNone/>
            </a:pPr>
            <a:endParaRPr lang="en-IN" dirty="0"/>
          </a:p>
          <a:p>
            <a:pPr marL="0" indent="0" algn="ctr">
              <a:buNone/>
            </a:pPr>
            <a:endParaRPr lang="en-IN" dirty="0"/>
          </a:p>
          <a:p>
            <a:pPr marL="0" indent="0" algn="ctr">
              <a:buNone/>
            </a:pPr>
            <a:endParaRPr lang="en-IN" dirty="0"/>
          </a:p>
          <a:p>
            <a:pPr marL="0" indent="0" algn="ctr">
              <a:buNone/>
            </a:pPr>
            <a:endParaRPr lang="en-IN" dirty="0"/>
          </a:p>
          <a:p>
            <a:pPr marL="0" indent="0" algn="ctr">
              <a:buNone/>
            </a:pPr>
            <a:endParaRPr lang="en-IN" dirty="0"/>
          </a:p>
          <a:p>
            <a:pPr marL="0" indent="0" algn="ctr">
              <a:buNone/>
            </a:pPr>
            <a:r>
              <a:rPr lang="en-IN" sz="8000" b="1" dirty="0">
                <a:ln w="9525">
                  <a:solidFill>
                    <a:schemeClr val="bg1"/>
                  </a:solidFill>
                  <a:prstDash val="solid"/>
                </a:ln>
                <a:solidFill>
                  <a:schemeClr val="tx1"/>
                </a:solidFill>
                <a:effectLst>
                  <a:outerShdw blurRad="12700" dist="38100" dir="2700000" algn="tl" rotWithShape="0">
                    <a:schemeClr val="bg1">
                      <a:lumMod val="50000"/>
                    </a:schemeClr>
                  </a:outerShdw>
                </a:effectLst>
              </a:rPr>
              <a:t>THANK YOU</a:t>
            </a:r>
          </a:p>
        </p:txBody>
      </p:sp>
      <p:sp>
        <p:nvSpPr>
          <p:cNvPr id="4" name="Footer Placeholder 3">
            <a:extLst>
              <a:ext uri="{FF2B5EF4-FFF2-40B4-BE49-F238E27FC236}">
                <a16:creationId xmlns:a16="http://schemas.microsoft.com/office/drawing/2014/main" id="{EF75DE07-45D3-4F03-B5D4-001D647DC000}"/>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A023A89F-F448-4CD5-AD8D-CD3E6B224148}"/>
              </a:ext>
            </a:extLst>
          </p:cNvPr>
          <p:cNvSpPr>
            <a:spLocks noGrp="1"/>
          </p:cNvSpPr>
          <p:nvPr>
            <p:ph type="sldNum" sz="quarter" idx="12"/>
          </p:nvPr>
        </p:nvSpPr>
        <p:spPr/>
        <p:txBody>
          <a:bodyPr/>
          <a:lstStyle/>
          <a:p>
            <a:fld id="{B6F15528-21DE-4FAA-801E-634DDDAF4B2B}" type="slidenum">
              <a:rPr lang="en-US" smtClean="0"/>
              <a:pPr/>
              <a:t>201</a:t>
            </a:fld>
            <a:endParaRPr lang="en-US"/>
          </a:p>
        </p:txBody>
      </p:sp>
    </p:spTree>
    <p:extLst>
      <p:ext uri="{BB962C8B-B14F-4D97-AF65-F5344CB8AC3E}">
        <p14:creationId xmlns:p14="http://schemas.microsoft.com/office/powerpoint/2010/main" val="1183495899"/>
      </p:ext>
    </p:extLst>
  </p:cSld>
  <p:clrMapOvr>
    <a:masterClrMapping/>
  </p:clrMapOvr>
  <p:transition spd="slow">
    <p:diamon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905000"/>
          </a:xfrm>
        </p:spPr>
        <p:txBody>
          <a:bodyPr>
            <a:normAutofit fontScale="90000"/>
          </a:bodyPr>
          <a:lstStyle/>
          <a:p>
            <a:pPr algn="l"/>
            <a:br>
              <a:rPr lang="en-US" sz="3200" dirty="0">
                <a:solidFill>
                  <a:srgbClr val="FF0000"/>
                </a:solidFill>
              </a:rPr>
            </a:br>
            <a:r>
              <a:rPr lang="en-US" sz="3200" dirty="0">
                <a:solidFill>
                  <a:srgbClr val="FF0000"/>
                </a:solidFill>
              </a:rPr>
              <a:t>Factive predicates </a:t>
            </a:r>
            <a:r>
              <a:rPr lang="en-US" sz="3200" dirty="0"/>
              <a:t>– assess some fact from the utterance. E.g. (1)It is significant that Kumar came early” (2) I regret that Asha spoke. </a:t>
            </a:r>
            <a:endParaRPr lang="en-IN" sz="3200" dirty="0"/>
          </a:p>
        </p:txBody>
      </p:sp>
      <p:sp>
        <p:nvSpPr>
          <p:cNvPr id="3" name="Content Placeholder 2"/>
          <p:cNvSpPr>
            <a:spLocks noGrp="1"/>
          </p:cNvSpPr>
          <p:nvPr>
            <p:ph idx="1"/>
          </p:nvPr>
        </p:nvSpPr>
        <p:spPr>
          <a:xfrm>
            <a:off x="0" y="2133600"/>
            <a:ext cx="9144000" cy="4724400"/>
          </a:xfrm>
        </p:spPr>
        <p:txBody>
          <a:bodyPr>
            <a:normAutofit/>
          </a:bodyPr>
          <a:lstStyle/>
          <a:p>
            <a:pPr>
              <a:buNone/>
            </a:pPr>
            <a:r>
              <a:rPr lang="en-US" dirty="0">
                <a:solidFill>
                  <a:srgbClr val="FF0000"/>
                </a:solidFill>
              </a:rPr>
              <a:t>Implicature</a:t>
            </a:r>
            <a:r>
              <a:rPr lang="en-US" dirty="0"/>
              <a:t>: </a:t>
            </a:r>
          </a:p>
          <a:p>
            <a:pPr algn="just">
              <a:buNone/>
            </a:pPr>
            <a:r>
              <a:rPr lang="en-US" dirty="0"/>
              <a:t>	Another aspect of utterance meaning is called implicature. </a:t>
            </a:r>
            <a:r>
              <a:rPr lang="en-US" dirty="0">
                <a:solidFill>
                  <a:srgbClr val="FF0000"/>
                </a:solidFill>
              </a:rPr>
              <a:t>It is the further information implied by the speaker does not know. i.e. the speaker may suggest what he does not actually say.</a:t>
            </a:r>
          </a:p>
          <a:p>
            <a:pPr algn="just">
              <a:buNone/>
            </a:pPr>
            <a:r>
              <a:rPr lang="en-US" dirty="0"/>
              <a:t>	e.g. </a:t>
            </a:r>
            <a:r>
              <a:rPr lang="en-US" b="1" dirty="0">
                <a:solidFill>
                  <a:srgbClr val="FF0000"/>
                </a:solidFill>
              </a:rPr>
              <a:t>I feel very hungry</a:t>
            </a:r>
          </a:p>
          <a:p>
            <a:pPr algn="just">
              <a:buNone/>
            </a:pPr>
            <a:r>
              <a:rPr lang="en-US" dirty="0"/>
              <a:t>	This may be taken as a request to give food. </a:t>
            </a:r>
          </a:p>
          <a:p>
            <a:pPr>
              <a:buNone/>
            </a:pPr>
            <a:r>
              <a:rPr lang="en-US" dirty="0"/>
              <a:t>	There are two kinds of implicature: (1) Conventional and (2) Conversational.</a:t>
            </a:r>
          </a:p>
          <a:p>
            <a:pPr>
              <a:buNone/>
            </a:pPr>
            <a:r>
              <a:rPr lang="en-US" dirty="0"/>
              <a:t>	</a:t>
            </a:r>
            <a:endParaRPr lang="en-IN" dirty="0"/>
          </a:p>
        </p:txBody>
      </p:sp>
      <p:sp>
        <p:nvSpPr>
          <p:cNvPr id="4" name="Footer Placeholder 3">
            <a:extLst>
              <a:ext uri="{FF2B5EF4-FFF2-40B4-BE49-F238E27FC236}">
                <a16:creationId xmlns:a16="http://schemas.microsoft.com/office/drawing/2014/main" id="{B91E7ED6-F1A5-44B0-B769-5635CA24D4C0}"/>
              </a:ext>
            </a:extLst>
          </p:cNvPr>
          <p:cNvSpPr>
            <a:spLocks noGrp="1"/>
          </p:cNvSpPr>
          <p:nvPr>
            <p:ph type="ftr" sz="quarter" idx="11"/>
          </p:nvPr>
        </p:nvSpPr>
        <p:spPr/>
        <p:txBody>
          <a:bodyPr/>
          <a:lstStyle/>
          <a:p>
            <a:pPr algn="ctr"/>
            <a:r>
              <a:rPr lang="en-US" dirty="0" err="1"/>
              <a:t>Dr.P.Chandramohan</a:t>
            </a:r>
            <a:endParaRPr lang="en-US" dirty="0"/>
          </a:p>
        </p:txBody>
      </p:sp>
      <p:sp>
        <p:nvSpPr>
          <p:cNvPr id="5" name="Slide Number Placeholder 4">
            <a:extLst>
              <a:ext uri="{FF2B5EF4-FFF2-40B4-BE49-F238E27FC236}">
                <a16:creationId xmlns:a16="http://schemas.microsoft.com/office/drawing/2014/main" id="{95BEE833-7071-4221-8EA5-36038A520AEB}"/>
              </a:ext>
            </a:extLst>
          </p:cNvPr>
          <p:cNvSpPr>
            <a:spLocks noGrp="1"/>
          </p:cNvSpPr>
          <p:nvPr>
            <p:ph type="sldNum" sz="quarter" idx="12"/>
          </p:nvPr>
        </p:nvSpPr>
        <p:spPr/>
        <p:txBody>
          <a:bodyPr/>
          <a:lstStyle/>
          <a:p>
            <a:fld id="{B6F15528-21DE-4FAA-801E-634DDDAF4B2B}" type="slidenum">
              <a:rPr lang="en-US" smtClean="0"/>
              <a:pPr/>
              <a:t>21</a:t>
            </a:fld>
            <a:endParaRPr lang="en-US"/>
          </a:p>
        </p:txBody>
      </p:sp>
    </p:spTree>
  </p:cSld>
  <p:clrMapOvr>
    <a:masterClrMapping/>
  </p:clrMapOvr>
  <p:transition spd="slow">
    <p:diamon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15400" cy="6858000"/>
          </a:xfrm>
        </p:spPr>
        <p:txBody>
          <a:bodyPr/>
          <a:lstStyle/>
          <a:p>
            <a:pPr marL="514350" indent="-514350" algn="just">
              <a:buAutoNum type="arabicPeriod"/>
            </a:pPr>
            <a:endParaRPr lang="en-US" dirty="0"/>
          </a:p>
          <a:p>
            <a:pPr marL="514350" indent="-514350" algn="just">
              <a:buAutoNum type="arabicPeriod"/>
            </a:pPr>
            <a:endParaRPr lang="en-US" dirty="0"/>
          </a:p>
          <a:p>
            <a:pPr marL="514350" indent="-514350" algn="just">
              <a:buAutoNum type="arabicPeriod"/>
            </a:pPr>
            <a:endParaRPr lang="en-US" dirty="0"/>
          </a:p>
          <a:p>
            <a:pPr marL="514350" indent="-514350" algn="just">
              <a:buAutoNum type="arabicPeriod"/>
            </a:pPr>
            <a:r>
              <a:rPr lang="en-US" dirty="0"/>
              <a:t>Conventional implicature depends on something other than what is truth conditional in the conventional use or meaning of particular forms and expressions. It derives from a set of more general principles which regulate the proper conduct of convention. </a:t>
            </a:r>
          </a:p>
          <a:p>
            <a:pPr marL="514350" indent="-514350" algn="just">
              <a:buNone/>
            </a:pPr>
            <a:r>
              <a:rPr lang="en-US" dirty="0"/>
              <a:t>	E.g. (1) He is poor and he is honest</a:t>
            </a:r>
          </a:p>
          <a:p>
            <a:pPr marL="514350" indent="-514350" algn="just">
              <a:buNone/>
            </a:pPr>
            <a:r>
              <a:rPr lang="en-US" dirty="0"/>
              <a:t>		   (2) He is poor but he is honest</a:t>
            </a:r>
          </a:p>
          <a:p>
            <a:pPr marL="514350" indent="-514350" algn="just">
              <a:buNone/>
            </a:pPr>
            <a:r>
              <a:rPr lang="en-US" dirty="0"/>
              <a:t>	The use of but implies that it is unusual for someone to be both poor and honest. i.e.  The speaker is assumed to imply that poor people are not normally honest. </a:t>
            </a:r>
          </a:p>
          <a:p>
            <a:pPr marL="514350" indent="-514350" algn="just">
              <a:buAutoNum type="arabicPeriod"/>
            </a:pPr>
            <a:endParaRPr lang="en-US" dirty="0"/>
          </a:p>
          <a:p>
            <a:pPr marL="514350" indent="-514350" algn="just">
              <a:buAutoNum type="arabicPeriod"/>
            </a:pPr>
            <a:endParaRPr lang="en-IN" dirty="0"/>
          </a:p>
        </p:txBody>
      </p:sp>
      <p:sp>
        <p:nvSpPr>
          <p:cNvPr id="2" name="Footer Placeholder 1">
            <a:extLst>
              <a:ext uri="{FF2B5EF4-FFF2-40B4-BE49-F238E27FC236}">
                <a16:creationId xmlns:a16="http://schemas.microsoft.com/office/drawing/2014/main" id="{3BE94D87-13A0-4214-BFA4-7CDBA4227468}"/>
              </a:ext>
            </a:extLst>
          </p:cNvPr>
          <p:cNvSpPr>
            <a:spLocks noGrp="1"/>
          </p:cNvSpPr>
          <p:nvPr>
            <p:ph type="ftr" sz="quarter" idx="11"/>
          </p:nvPr>
        </p:nvSpPr>
        <p:spPr/>
        <p:txBody>
          <a:bodyPr/>
          <a:lstStyle/>
          <a:p>
            <a:pPr algn="ctr"/>
            <a:r>
              <a:rPr lang="en-US" dirty="0" err="1"/>
              <a:t>Dr.P.Chandramohan</a:t>
            </a:r>
            <a:endParaRPr lang="en-US" dirty="0"/>
          </a:p>
        </p:txBody>
      </p:sp>
      <p:sp>
        <p:nvSpPr>
          <p:cNvPr id="4" name="Slide Number Placeholder 3">
            <a:extLst>
              <a:ext uri="{FF2B5EF4-FFF2-40B4-BE49-F238E27FC236}">
                <a16:creationId xmlns:a16="http://schemas.microsoft.com/office/drawing/2014/main" id="{604F59D5-3578-4564-871B-63565637B2EE}"/>
              </a:ext>
            </a:extLst>
          </p:cNvPr>
          <p:cNvSpPr>
            <a:spLocks noGrp="1"/>
          </p:cNvSpPr>
          <p:nvPr>
            <p:ph type="sldNum" sz="quarter" idx="12"/>
          </p:nvPr>
        </p:nvSpPr>
        <p:spPr/>
        <p:txBody>
          <a:bodyPr/>
          <a:lstStyle/>
          <a:p>
            <a:fld id="{B6F15528-21DE-4FAA-801E-634DDDAF4B2B}" type="slidenum">
              <a:rPr lang="en-US" smtClean="0"/>
              <a:pPr/>
              <a:t>22</a:t>
            </a:fld>
            <a:endParaRPr lang="en-US"/>
          </a:p>
        </p:txBody>
      </p:sp>
    </p:spTree>
  </p:cSld>
  <p:clrMapOvr>
    <a:masterClrMapping/>
  </p:clrMapOvr>
  <p:transition spd="slow">
    <p:diamon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629400"/>
          </a:xfrm>
        </p:spPr>
        <p:txBody>
          <a:bodyPr/>
          <a:lstStyle/>
          <a:p>
            <a:pPr>
              <a:buNone/>
            </a:pPr>
            <a:endParaRPr lang="en-US" dirty="0"/>
          </a:p>
          <a:p>
            <a:pPr>
              <a:buNone/>
            </a:pPr>
            <a:endParaRPr lang="en-US" dirty="0"/>
          </a:p>
          <a:p>
            <a:pPr>
              <a:buNone/>
            </a:pPr>
            <a:endParaRPr lang="en-US" dirty="0"/>
          </a:p>
          <a:p>
            <a:pPr>
              <a:buNone/>
            </a:pPr>
            <a:r>
              <a:rPr lang="en-US" dirty="0"/>
              <a:t>	(2) Conversational implicature – depends upon the context. An expression with a single meaning can give rise to different conversation. </a:t>
            </a:r>
          </a:p>
          <a:p>
            <a:pPr>
              <a:buNone/>
            </a:pPr>
            <a:r>
              <a:rPr lang="en-US" dirty="0"/>
              <a:t>	e.g.  Am I in time for supper</a:t>
            </a:r>
          </a:p>
          <a:p>
            <a:pPr>
              <a:buNone/>
            </a:pPr>
            <a:r>
              <a:rPr lang="en-US" dirty="0"/>
              <a:t>		  I have cleared the table.</a:t>
            </a:r>
            <a:endParaRPr lang="en-IN" dirty="0"/>
          </a:p>
        </p:txBody>
      </p:sp>
      <p:sp>
        <p:nvSpPr>
          <p:cNvPr id="2" name="Footer Placeholder 1">
            <a:extLst>
              <a:ext uri="{FF2B5EF4-FFF2-40B4-BE49-F238E27FC236}">
                <a16:creationId xmlns:a16="http://schemas.microsoft.com/office/drawing/2014/main" id="{7489A027-1D8F-4577-82CC-90C04FF1DB75}"/>
              </a:ext>
            </a:extLst>
          </p:cNvPr>
          <p:cNvSpPr>
            <a:spLocks noGrp="1"/>
          </p:cNvSpPr>
          <p:nvPr>
            <p:ph type="ftr" sz="quarter" idx="11"/>
          </p:nvPr>
        </p:nvSpPr>
        <p:spPr/>
        <p:txBody>
          <a:bodyPr/>
          <a:lstStyle/>
          <a:p>
            <a:pPr algn="ctr"/>
            <a:r>
              <a:rPr lang="en-US" dirty="0" err="1"/>
              <a:t>Dr.P.Chandramohan</a:t>
            </a:r>
            <a:endParaRPr lang="en-US" dirty="0"/>
          </a:p>
        </p:txBody>
      </p:sp>
      <p:sp>
        <p:nvSpPr>
          <p:cNvPr id="4" name="Slide Number Placeholder 3">
            <a:extLst>
              <a:ext uri="{FF2B5EF4-FFF2-40B4-BE49-F238E27FC236}">
                <a16:creationId xmlns:a16="http://schemas.microsoft.com/office/drawing/2014/main" id="{97923280-E4C9-434A-A986-54446289F0A8}"/>
              </a:ext>
            </a:extLst>
          </p:cNvPr>
          <p:cNvSpPr>
            <a:spLocks noGrp="1"/>
          </p:cNvSpPr>
          <p:nvPr>
            <p:ph type="sldNum" sz="quarter" idx="12"/>
          </p:nvPr>
        </p:nvSpPr>
        <p:spPr/>
        <p:txBody>
          <a:bodyPr/>
          <a:lstStyle/>
          <a:p>
            <a:fld id="{B6F15528-21DE-4FAA-801E-634DDDAF4B2B}" type="slidenum">
              <a:rPr lang="en-US" smtClean="0"/>
              <a:pPr/>
              <a:t>23</a:t>
            </a:fld>
            <a:endParaRPr lang="en-US"/>
          </a:p>
        </p:txBody>
      </p:sp>
    </p:spTree>
  </p:cSld>
  <p:clrMapOvr>
    <a:masterClrMapping/>
  </p:clrMapOvr>
  <p:transition spd="slow">
    <p:diamon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685800"/>
          </a:xfrm>
        </p:spPr>
        <p:txBody>
          <a:bodyPr>
            <a:normAutofit/>
          </a:bodyPr>
          <a:lstStyle/>
          <a:p>
            <a:pPr algn="ctr"/>
            <a:r>
              <a:rPr lang="en-US" sz="3200" dirty="0"/>
              <a:t>Reference and Sense </a:t>
            </a:r>
            <a:endParaRPr lang="en-IN" sz="3200" dirty="0"/>
          </a:p>
        </p:txBody>
      </p:sp>
      <p:sp>
        <p:nvSpPr>
          <p:cNvPr id="3" name="Content Placeholder 2"/>
          <p:cNvSpPr>
            <a:spLocks noGrp="1"/>
          </p:cNvSpPr>
          <p:nvPr>
            <p:ph idx="1"/>
          </p:nvPr>
        </p:nvSpPr>
        <p:spPr>
          <a:xfrm>
            <a:off x="0" y="1143000"/>
            <a:ext cx="9144000" cy="5181600"/>
          </a:xfrm>
        </p:spPr>
        <p:txBody>
          <a:bodyPr>
            <a:normAutofit/>
          </a:bodyPr>
          <a:lstStyle/>
          <a:p>
            <a:pPr algn="just">
              <a:buNone/>
            </a:pPr>
            <a:r>
              <a:rPr lang="en-US" dirty="0"/>
              <a:t>	Reference and sense are two complementary aspects of lexical meaning. </a:t>
            </a:r>
          </a:p>
          <a:p>
            <a:pPr algn="just">
              <a:buNone/>
            </a:pPr>
            <a:r>
              <a:rPr lang="en-US" dirty="0"/>
              <a:t>	e.g. </a:t>
            </a:r>
            <a:r>
              <a:rPr lang="en-US" dirty="0" err="1"/>
              <a:t>enatu</a:t>
            </a:r>
            <a:r>
              <a:rPr lang="en-US" dirty="0"/>
              <a:t> a:ciriyar </a:t>
            </a:r>
            <a:r>
              <a:rPr lang="en-US" dirty="0" err="1"/>
              <a:t>oru</a:t>
            </a:r>
            <a:r>
              <a:rPr lang="en-US" dirty="0"/>
              <a:t> </a:t>
            </a:r>
            <a:r>
              <a:rPr lang="en-US" dirty="0" err="1"/>
              <a:t>peN</a:t>
            </a:r>
            <a:r>
              <a:rPr lang="en-US" dirty="0"/>
              <a:t> “My teacher is a woman” the words a:ciriyar and </a:t>
            </a:r>
            <a:r>
              <a:rPr lang="en-US" dirty="0" err="1"/>
              <a:t>peN</a:t>
            </a:r>
            <a:r>
              <a:rPr lang="en-US" dirty="0"/>
              <a:t> have the same reference but differ in sense. The word a:ciriyar is in multiple contrast with </a:t>
            </a:r>
            <a:r>
              <a:rPr lang="en-US" dirty="0" err="1"/>
              <a:t>maruttuvar</a:t>
            </a:r>
            <a:r>
              <a:rPr lang="en-US" dirty="0"/>
              <a:t> ‘Doctor’ </a:t>
            </a:r>
            <a:r>
              <a:rPr lang="en-US" dirty="0" err="1"/>
              <a:t>poRiya:Lar</a:t>
            </a:r>
            <a:r>
              <a:rPr lang="en-US" dirty="0"/>
              <a:t> ‘Engineer’ </a:t>
            </a:r>
            <a:r>
              <a:rPr lang="en-US" dirty="0" err="1"/>
              <a:t>me”latika:ri</a:t>
            </a:r>
            <a:r>
              <a:rPr lang="en-US" dirty="0"/>
              <a:t> ‘Higher officer’ etc. The word </a:t>
            </a:r>
            <a:r>
              <a:rPr lang="en-US" dirty="0" err="1"/>
              <a:t>peN</a:t>
            </a:r>
            <a:r>
              <a:rPr lang="en-US" dirty="0"/>
              <a:t> is in binary contrast with a:N. Therefore for a complete description of lexical meaning both referential approach and study of sense relations are essential.   </a:t>
            </a:r>
            <a:endParaRPr lang="en-IN" dirty="0"/>
          </a:p>
        </p:txBody>
      </p:sp>
      <p:sp>
        <p:nvSpPr>
          <p:cNvPr id="4" name="Footer Placeholder 3">
            <a:extLst>
              <a:ext uri="{FF2B5EF4-FFF2-40B4-BE49-F238E27FC236}">
                <a16:creationId xmlns:a16="http://schemas.microsoft.com/office/drawing/2014/main" id="{019C4DCB-43D8-48E6-85D7-CB72FF7C9EEE}"/>
              </a:ext>
            </a:extLst>
          </p:cNvPr>
          <p:cNvSpPr>
            <a:spLocks noGrp="1"/>
          </p:cNvSpPr>
          <p:nvPr>
            <p:ph type="ftr" sz="quarter" idx="11"/>
          </p:nvPr>
        </p:nvSpPr>
        <p:spPr/>
        <p:txBody>
          <a:bodyPr/>
          <a:lstStyle/>
          <a:p>
            <a:pPr algn="ctr"/>
            <a:r>
              <a:rPr lang="en-US" dirty="0" err="1"/>
              <a:t>Dr.P.Chandramohan</a:t>
            </a:r>
            <a:endParaRPr lang="en-US" dirty="0"/>
          </a:p>
        </p:txBody>
      </p:sp>
      <p:sp>
        <p:nvSpPr>
          <p:cNvPr id="5" name="Slide Number Placeholder 4">
            <a:extLst>
              <a:ext uri="{FF2B5EF4-FFF2-40B4-BE49-F238E27FC236}">
                <a16:creationId xmlns:a16="http://schemas.microsoft.com/office/drawing/2014/main" id="{DBADE229-8C67-4361-945A-6BEB52CAF487}"/>
              </a:ext>
            </a:extLst>
          </p:cNvPr>
          <p:cNvSpPr>
            <a:spLocks noGrp="1"/>
          </p:cNvSpPr>
          <p:nvPr>
            <p:ph type="sldNum" sz="quarter" idx="12"/>
          </p:nvPr>
        </p:nvSpPr>
        <p:spPr/>
        <p:txBody>
          <a:bodyPr/>
          <a:lstStyle/>
          <a:p>
            <a:fld id="{B6F15528-21DE-4FAA-801E-634DDDAF4B2B}" type="slidenum">
              <a:rPr lang="en-US" smtClean="0"/>
              <a:pPr/>
              <a:t>24</a:t>
            </a:fld>
            <a:endParaRPr lang="en-US"/>
          </a:p>
        </p:txBody>
      </p:sp>
    </p:spTree>
  </p:cSld>
  <p:clrMapOvr>
    <a:masterClrMapping/>
  </p:clrMapOvr>
  <p:transition spd="slow">
    <p:diamon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10000"/>
          </a:bodyPr>
          <a:lstStyle/>
          <a:p>
            <a:pPr algn="just"/>
            <a:r>
              <a:rPr lang="en-US" b="1" dirty="0">
                <a:solidFill>
                  <a:srgbClr val="FF0000"/>
                </a:solidFill>
              </a:rPr>
              <a:t>Reference</a:t>
            </a:r>
            <a:r>
              <a:rPr lang="en-US" dirty="0"/>
              <a:t>:- </a:t>
            </a:r>
            <a:r>
              <a:rPr lang="en-US" dirty="0">
                <a:solidFill>
                  <a:srgbClr val="FF0000"/>
                </a:solidFill>
              </a:rPr>
              <a:t>Lexeme in relation to the world of activities, ideas, institutions etc is called reference. </a:t>
            </a:r>
            <a:r>
              <a:rPr lang="en-US" dirty="0"/>
              <a:t>(John Lyons 1968)</a:t>
            </a:r>
          </a:p>
          <a:p>
            <a:pPr algn="just">
              <a:buNone/>
            </a:pPr>
            <a:r>
              <a:rPr lang="en-US" dirty="0"/>
              <a:t> 	By means of reference, a speaker indicates which things in the world are being talked about.   </a:t>
            </a:r>
          </a:p>
          <a:p>
            <a:pPr>
              <a:buNone/>
            </a:pPr>
            <a:r>
              <a:rPr lang="en-US" dirty="0"/>
              <a:t>	e.g. ‘My son is in the beech tree’</a:t>
            </a:r>
          </a:p>
          <a:p>
            <a:pPr>
              <a:buNone/>
            </a:pPr>
            <a:endParaRPr lang="en-US" dirty="0"/>
          </a:p>
          <a:p>
            <a:pPr>
              <a:buNone/>
            </a:pPr>
            <a:r>
              <a:rPr lang="en-US" dirty="0"/>
              <a:t>		identifies 	identifies </a:t>
            </a:r>
          </a:p>
          <a:p>
            <a:pPr>
              <a:buNone/>
            </a:pPr>
            <a:r>
              <a:rPr lang="en-US" dirty="0"/>
              <a:t>		person		thing</a:t>
            </a:r>
          </a:p>
          <a:p>
            <a:pPr>
              <a:buNone/>
            </a:pPr>
            <a:r>
              <a:rPr lang="en-US" dirty="0"/>
              <a:t>	There are two types of references. </a:t>
            </a:r>
          </a:p>
          <a:p>
            <a:pPr marL="514350" indent="-514350" algn="just">
              <a:buNone/>
            </a:pPr>
            <a:r>
              <a:rPr lang="en-US" dirty="0"/>
              <a:t>	(1) Definite reference- this is when one or more specific individual thing (persons, things, places, time etc) are referred to as definite. </a:t>
            </a:r>
          </a:p>
          <a:p>
            <a:pPr marL="514350" indent="-514350">
              <a:buNone/>
            </a:pPr>
            <a:r>
              <a:rPr lang="en-US" dirty="0"/>
              <a:t>	e.g. ‘I saw peter here yesterday’</a:t>
            </a:r>
          </a:p>
          <a:p>
            <a:pPr marL="514350" indent="-514350">
              <a:buNone/>
            </a:pPr>
            <a:r>
              <a:rPr lang="en-US" dirty="0"/>
              <a:t>		  ‘My husband is in London now’</a:t>
            </a:r>
          </a:p>
          <a:p>
            <a:pPr marL="514350" indent="-514350">
              <a:buNone/>
            </a:pPr>
            <a:r>
              <a:rPr lang="en-US" dirty="0"/>
              <a:t>		  ‘Someone has stolen the vase’</a:t>
            </a:r>
          </a:p>
          <a:p>
            <a:pPr marL="514350" indent="-514350" algn="just">
              <a:buNone/>
            </a:pPr>
            <a:r>
              <a:rPr lang="en-US" dirty="0"/>
              <a:t>	The expressions I, Peter, here, yesterday, my husband, London, now, the vase are all serve to refer to some individual entity whose identity forms an essential part of the message.</a:t>
            </a:r>
          </a:p>
          <a:p>
            <a:pPr marL="514350" indent="-514350">
              <a:buNone/>
            </a:pPr>
            <a:r>
              <a:rPr lang="en-US" dirty="0"/>
              <a:t>	</a:t>
            </a:r>
          </a:p>
          <a:p>
            <a:pPr>
              <a:buNone/>
            </a:pPr>
            <a:r>
              <a:rPr lang="en-US" dirty="0"/>
              <a:t>	</a:t>
            </a:r>
          </a:p>
          <a:p>
            <a:pPr>
              <a:buNone/>
            </a:pPr>
            <a:endParaRPr lang="en-IN" dirty="0"/>
          </a:p>
        </p:txBody>
      </p:sp>
      <p:cxnSp>
        <p:nvCxnSpPr>
          <p:cNvPr id="6" name="Straight Connector 5"/>
          <p:cNvCxnSpPr/>
          <p:nvPr/>
        </p:nvCxnSpPr>
        <p:spPr>
          <a:xfrm rot="5400000">
            <a:off x="915194" y="1751806"/>
            <a:ext cx="304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066800" y="1905000"/>
            <a:ext cx="533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1448594" y="1751806"/>
            <a:ext cx="3048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1" name="Down Arrow 10"/>
          <p:cNvSpPr/>
          <p:nvPr/>
        </p:nvSpPr>
        <p:spPr>
          <a:xfrm>
            <a:off x="1371600" y="1905000"/>
            <a:ext cx="45719"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12" name="Straight Connector 11"/>
          <p:cNvCxnSpPr/>
          <p:nvPr/>
        </p:nvCxnSpPr>
        <p:spPr>
          <a:xfrm rot="5400000">
            <a:off x="2439194" y="1751806"/>
            <a:ext cx="304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a:off x="3963194" y="1751806"/>
            <a:ext cx="304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590800" y="1905000"/>
            <a:ext cx="15240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6" name="Down Arrow 15"/>
          <p:cNvSpPr/>
          <p:nvPr/>
        </p:nvSpPr>
        <p:spPr>
          <a:xfrm>
            <a:off x="3429000" y="1905000"/>
            <a:ext cx="45719"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Footer Placeholder 1">
            <a:extLst>
              <a:ext uri="{FF2B5EF4-FFF2-40B4-BE49-F238E27FC236}">
                <a16:creationId xmlns:a16="http://schemas.microsoft.com/office/drawing/2014/main" id="{B3313AD9-45CD-4768-A982-F738227757BE}"/>
              </a:ext>
            </a:extLst>
          </p:cNvPr>
          <p:cNvSpPr>
            <a:spLocks noGrp="1"/>
          </p:cNvSpPr>
          <p:nvPr>
            <p:ph type="ftr" sz="quarter" idx="11"/>
          </p:nvPr>
        </p:nvSpPr>
        <p:spPr/>
        <p:txBody>
          <a:bodyPr/>
          <a:lstStyle/>
          <a:p>
            <a:pPr algn="ctr"/>
            <a:r>
              <a:rPr lang="en-US" dirty="0" err="1"/>
              <a:t>Dr.P.Chandramohan</a:t>
            </a:r>
            <a:endParaRPr lang="en-US" dirty="0"/>
          </a:p>
        </p:txBody>
      </p:sp>
      <p:sp>
        <p:nvSpPr>
          <p:cNvPr id="4" name="Slide Number Placeholder 3">
            <a:extLst>
              <a:ext uri="{FF2B5EF4-FFF2-40B4-BE49-F238E27FC236}">
                <a16:creationId xmlns:a16="http://schemas.microsoft.com/office/drawing/2014/main" id="{20D57BF3-229A-4125-B63C-E6D53E30454F}"/>
              </a:ext>
            </a:extLst>
          </p:cNvPr>
          <p:cNvSpPr>
            <a:spLocks noGrp="1"/>
          </p:cNvSpPr>
          <p:nvPr>
            <p:ph type="sldNum" sz="quarter" idx="12"/>
          </p:nvPr>
        </p:nvSpPr>
        <p:spPr/>
        <p:txBody>
          <a:bodyPr/>
          <a:lstStyle/>
          <a:p>
            <a:fld id="{B6F15528-21DE-4FAA-801E-634DDDAF4B2B}" type="slidenum">
              <a:rPr lang="en-US" smtClean="0"/>
              <a:pPr/>
              <a:t>25</a:t>
            </a:fld>
            <a:endParaRPr lang="en-US"/>
          </a:p>
        </p:txBody>
      </p:sp>
    </p:spTree>
  </p:cSld>
  <p:clrMapOvr>
    <a:masterClrMapping/>
  </p:clrMapOvr>
  <p:transition spd="slow">
    <p:diamon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algn="just"/>
            <a:r>
              <a:rPr lang="en-US" dirty="0"/>
              <a:t>(</a:t>
            </a:r>
            <a:r>
              <a:rPr lang="en-US" b="1" dirty="0">
                <a:solidFill>
                  <a:srgbClr val="FF0000"/>
                </a:solidFill>
              </a:rPr>
              <a:t>2)Indefinite reference</a:t>
            </a:r>
            <a:r>
              <a:rPr lang="en-US" dirty="0"/>
              <a:t>:- this is when reference is made to some entity, but the identity of the referents is either known or not relevant to the message being conveyed. </a:t>
            </a:r>
          </a:p>
          <a:p>
            <a:r>
              <a:rPr lang="en-US" dirty="0"/>
              <a:t>E.g. “There is a man at the door who wants to speak to you”</a:t>
            </a:r>
          </a:p>
          <a:p>
            <a:pPr>
              <a:buNone/>
            </a:pPr>
            <a:r>
              <a:rPr lang="en-US" dirty="0"/>
              <a:t>		“I hope he has bought me something nice for my   </a:t>
            </a:r>
          </a:p>
          <a:p>
            <a:pPr>
              <a:buNone/>
            </a:pPr>
            <a:r>
              <a:rPr lang="en-US" dirty="0"/>
              <a:t>             birthday” </a:t>
            </a:r>
          </a:p>
          <a:p>
            <a:pPr>
              <a:buNone/>
            </a:pPr>
            <a:r>
              <a:rPr lang="en-US" dirty="0"/>
              <a:t>		“Come upstairs – I want to show you something”</a:t>
            </a:r>
          </a:p>
          <a:p>
            <a:pPr algn="just">
              <a:buNone/>
            </a:pPr>
            <a:r>
              <a:rPr lang="en-US" b="1" dirty="0">
                <a:solidFill>
                  <a:srgbClr val="FF0000"/>
                </a:solidFill>
              </a:rPr>
              <a:t>Sense</a:t>
            </a:r>
            <a:r>
              <a:rPr lang="en-US" dirty="0"/>
              <a:t>:- </a:t>
            </a:r>
            <a:r>
              <a:rPr lang="en-US" dirty="0">
                <a:solidFill>
                  <a:srgbClr val="FF0000"/>
                </a:solidFill>
              </a:rPr>
              <a:t>Lexemes in relation to other lexemes in the same language is called sense. </a:t>
            </a:r>
            <a:r>
              <a:rPr lang="en-US" dirty="0"/>
              <a:t>The sense of an expression is its place in a system of semantic relationships with other expression in the language. The first of these semantic relationships that we will mention is sameness of meaning, an intuitive concept which we will illustrate by example. </a:t>
            </a:r>
          </a:p>
          <a:p>
            <a:pPr algn="just">
              <a:buNone/>
            </a:pPr>
            <a:r>
              <a:rPr lang="en-US" dirty="0"/>
              <a:t>	The Tamil words </a:t>
            </a:r>
            <a:r>
              <a:rPr lang="en-US" dirty="0" err="1"/>
              <a:t>makilcci</a:t>
            </a:r>
            <a:r>
              <a:rPr lang="en-US" dirty="0"/>
              <a:t>, a:nantam, </a:t>
            </a:r>
            <a:r>
              <a:rPr lang="en-US" dirty="0" err="1"/>
              <a:t>cantosham</a:t>
            </a:r>
            <a:r>
              <a:rPr lang="en-US" dirty="0"/>
              <a:t> all means happiness and these are synonyms and it can be substitutable in a sentence. The word </a:t>
            </a:r>
            <a:r>
              <a:rPr lang="en-US" dirty="0" err="1"/>
              <a:t>nalla</a:t>
            </a:r>
            <a:r>
              <a:rPr lang="en-US" dirty="0"/>
              <a:t> ‘good’ is an antonym of </a:t>
            </a:r>
            <a:r>
              <a:rPr lang="en-US" dirty="0" err="1"/>
              <a:t>keTTa</a:t>
            </a:r>
            <a:r>
              <a:rPr lang="en-US" dirty="0"/>
              <a:t> ‘bad’. The word </a:t>
            </a:r>
            <a:r>
              <a:rPr lang="en-US" dirty="0" err="1"/>
              <a:t>civappu</a:t>
            </a:r>
            <a:r>
              <a:rPr lang="en-US" dirty="0"/>
              <a:t> ‘red’ is in multiple contrast with </a:t>
            </a:r>
            <a:r>
              <a:rPr lang="en-US" dirty="0" err="1"/>
              <a:t>paccai</a:t>
            </a:r>
            <a:r>
              <a:rPr lang="en-US" dirty="0"/>
              <a:t>, </a:t>
            </a:r>
            <a:r>
              <a:rPr lang="en-US" dirty="0" err="1"/>
              <a:t>ni:lam</a:t>
            </a:r>
            <a:r>
              <a:rPr lang="en-US" dirty="0"/>
              <a:t> etc. These are all sense relations. </a:t>
            </a:r>
          </a:p>
          <a:p>
            <a:pPr>
              <a:buNone/>
            </a:pPr>
            <a:r>
              <a:rPr lang="en-US" dirty="0"/>
              <a:t>	Almost – nearly; likely – probable; vertical- upright</a:t>
            </a:r>
          </a:p>
          <a:p>
            <a:pPr>
              <a:buNone/>
            </a:pPr>
            <a:r>
              <a:rPr lang="en-US" dirty="0"/>
              <a:t>	Aquamarine – vermilion; Wednesday – Thursday</a:t>
            </a:r>
            <a:endParaRPr lang="en-IN" dirty="0"/>
          </a:p>
        </p:txBody>
      </p:sp>
      <p:sp>
        <p:nvSpPr>
          <p:cNvPr id="2" name="Footer Placeholder 1">
            <a:extLst>
              <a:ext uri="{FF2B5EF4-FFF2-40B4-BE49-F238E27FC236}">
                <a16:creationId xmlns:a16="http://schemas.microsoft.com/office/drawing/2014/main" id="{52BEF551-DDA9-403B-9999-46386D2123D2}"/>
              </a:ext>
            </a:extLst>
          </p:cNvPr>
          <p:cNvSpPr>
            <a:spLocks noGrp="1"/>
          </p:cNvSpPr>
          <p:nvPr>
            <p:ph type="ftr" sz="quarter" idx="11"/>
          </p:nvPr>
        </p:nvSpPr>
        <p:spPr/>
        <p:txBody>
          <a:bodyPr/>
          <a:lstStyle/>
          <a:p>
            <a:pPr algn="ctr"/>
            <a:r>
              <a:rPr lang="en-US" dirty="0" err="1"/>
              <a:t>Dr.P.Chandramohan</a:t>
            </a:r>
            <a:endParaRPr lang="en-US" dirty="0"/>
          </a:p>
        </p:txBody>
      </p:sp>
      <p:sp>
        <p:nvSpPr>
          <p:cNvPr id="4" name="Slide Number Placeholder 3">
            <a:extLst>
              <a:ext uri="{FF2B5EF4-FFF2-40B4-BE49-F238E27FC236}">
                <a16:creationId xmlns:a16="http://schemas.microsoft.com/office/drawing/2014/main" id="{06CB4AAE-2BEF-4101-A5B5-6A6ECA1A84C6}"/>
              </a:ext>
            </a:extLst>
          </p:cNvPr>
          <p:cNvSpPr>
            <a:spLocks noGrp="1"/>
          </p:cNvSpPr>
          <p:nvPr>
            <p:ph type="sldNum" sz="quarter" idx="12"/>
          </p:nvPr>
        </p:nvSpPr>
        <p:spPr/>
        <p:txBody>
          <a:bodyPr/>
          <a:lstStyle/>
          <a:p>
            <a:fld id="{B6F15528-21DE-4FAA-801E-634DDDAF4B2B}" type="slidenum">
              <a:rPr lang="en-US" smtClean="0"/>
              <a:pPr/>
              <a:t>26</a:t>
            </a:fld>
            <a:endParaRPr lang="en-US"/>
          </a:p>
        </p:txBody>
      </p:sp>
    </p:spTree>
  </p:cSld>
  <p:clrMapOvr>
    <a:masterClrMapping/>
  </p:clrMapOvr>
  <p:transition spd="slow">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3">
                                            <p:txEl>
                                              <p:pRg st="5" end="5"/>
                                            </p:txEl>
                                          </p:spTgt>
                                        </p:tgtEl>
                                        <p:attrNameLst>
                                          <p:attrName>style.fontStyle</p:attrName>
                                        </p:attrNameLst>
                                      </p:cBhvr>
                                      <p:to>
                                        <p:strVal val="normal"/>
                                      </p:to>
                                    </p:set>
                                    <p:set>
                                      <p:cBhvr override="childStyle">
                                        <p:cTn id="7" dur="indefinite"/>
                                        <p:tgtEl>
                                          <p:spTgt spid="3">
                                            <p:txEl>
                                              <p:pRg st="5" end="5"/>
                                            </p:txEl>
                                          </p:spTgt>
                                        </p:tgtEl>
                                        <p:attrNameLst>
                                          <p:attrName>style.fontWeight</p:attrName>
                                        </p:attrNameLst>
                                      </p:cBhvr>
                                      <p:to>
                                        <p:strVal val="bold"/>
                                      </p:to>
                                    </p:set>
                                    <p:set>
                                      <p:cBhvr override="childStyle">
                                        <p:cTn id="8" dur="indefinite"/>
                                        <p:tgtEl>
                                          <p:spTgt spid="3">
                                            <p:txEl>
                                              <p:pRg st="5" end="5"/>
                                            </p:txEl>
                                          </p:spTgt>
                                        </p:tgtEl>
                                        <p:attrNameLst>
                                          <p:attrName>style.textDecorationUnderline</p:attrName>
                                        </p:attrNameLst>
                                      </p:cBhvr>
                                      <p:to>
                                        <p:strVal val="false"/>
                                      </p:to>
                                    </p:set>
                                  </p:childTnLst>
                                </p:cTn>
                              </p:par>
                            </p:childTnLst>
                          </p:cTn>
                        </p:par>
                      </p:childTnLst>
                    </p:cTn>
                  </p:par>
                  <p:par>
                    <p:cTn id="9" fill="hold">
                      <p:stCondLst>
                        <p:cond delay="indefinite"/>
                      </p:stCondLst>
                      <p:childTnLst>
                        <p:par>
                          <p:cTn id="10" fill="hold">
                            <p:stCondLst>
                              <p:cond delay="0"/>
                            </p:stCondLst>
                            <p:childTnLst>
                              <p:par>
                                <p:cTn id="11" presetID="5" presetClass="emph" presetSubtype="1" nodeType="clickEffect">
                                  <p:stCondLst>
                                    <p:cond delay="0"/>
                                  </p:stCondLst>
                                  <p:childTnLst>
                                    <p:set>
                                      <p:cBhvr override="childStyle">
                                        <p:cTn id="12" dur="indefinite"/>
                                        <p:tgtEl>
                                          <p:spTgt spid="3">
                                            <p:txEl>
                                              <p:pRg st="6" end="6"/>
                                            </p:txEl>
                                          </p:spTgt>
                                        </p:tgtEl>
                                        <p:attrNameLst>
                                          <p:attrName>style.fontStyle</p:attrName>
                                        </p:attrNameLst>
                                      </p:cBhvr>
                                      <p:to>
                                        <p:strVal val="normal"/>
                                      </p:to>
                                    </p:set>
                                    <p:set>
                                      <p:cBhvr override="childStyle">
                                        <p:cTn id="13" dur="indefinite"/>
                                        <p:tgtEl>
                                          <p:spTgt spid="3">
                                            <p:txEl>
                                              <p:pRg st="6" end="6"/>
                                            </p:txEl>
                                          </p:spTgt>
                                        </p:tgtEl>
                                        <p:attrNameLst>
                                          <p:attrName>style.fontWeight</p:attrName>
                                        </p:attrNameLst>
                                      </p:cBhvr>
                                      <p:to>
                                        <p:strVal val="bold"/>
                                      </p:to>
                                    </p:set>
                                    <p:set>
                                      <p:cBhvr override="childStyle">
                                        <p:cTn id="14" dur="indefinite"/>
                                        <p:tgtEl>
                                          <p:spTgt spid="3">
                                            <p:txEl>
                                              <p:pRg st="6" end="6"/>
                                            </p:txEl>
                                          </p:spTgt>
                                        </p:tgtEl>
                                        <p:attrNameLst>
                                          <p:attrName>style.textDecorationUnderline</p:attrName>
                                        </p:attrNameLst>
                                      </p:cBhvr>
                                      <p:to>
                                        <p:strVal val="false"/>
                                      </p:to>
                                    </p:set>
                                  </p:childTnLst>
                                </p:cTn>
                              </p:par>
                            </p:childTnLst>
                          </p:cTn>
                        </p:par>
                      </p:childTnLst>
                    </p:cTn>
                  </p:par>
                  <p:par>
                    <p:cTn id="15" fill="hold">
                      <p:stCondLst>
                        <p:cond delay="indefinite"/>
                      </p:stCondLst>
                      <p:childTnLst>
                        <p:par>
                          <p:cTn id="16" fill="hold">
                            <p:stCondLst>
                              <p:cond delay="0"/>
                            </p:stCondLst>
                            <p:childTnLst>
                              <p:par>
                                <p:cTn id="17" presetID="5" presetClass="emph" presetSubtype="1" nodeType="clickEffect">
                                  <p:stCondLst>
                                    <p:cond delay="0"/>
                                  </p:stCondLst>
                                  <p:childTnLst>
                                    <p:set>
                                      <p:cBhvr override="childStyle">
                                        <p:cTn id="18" dur="indefinite"/>
                                        <p:tgtEl>
                                          <p:spTgt spid="3">
                                            <p:txEl>
                                              <p:pRg st="7" end="7"/>
                                            </p:txEl>
                                          </p:spTgt>
                                        </p:tgtEl>
                                        <p:attrNameLst>
                                          <p:attrName>style.fontStyle</p:attrName>
                                        </p:attrNameLst>
                                      </p:cBhvr>
                                      <p:to>
                                        <p:strVal val="normal"/>
                                      </p:to>
                                    </p:set>
                                    <p:set>
                                      <p:cBhvr override="childStyle">
                                        <p:cTn id="19" dur="indefinite"/>
                                        <p:tgtEl>
                                          <p:spTgt spid="3">
                                            <p:txEl>
                                              <p:pRg st="7" end="7"/>
                                            </p:txEl>
                                          </p:spTgt>
                                        </p:tgtEl>
                                        <p:attrNameLst>
                                          <p:attrName>style.fontWeight</p:attrName>
                                        </p:attrNameLst>
                                      </p:cBhvr>
                                      <p:to>
                                        <p:strVal val="bold"/>
                                      </p:to>
                                    </p:set>
                                    <p:set>
                                      <p:cBhvr override="childStyle">
                                        <p:cTn id="20" dur="indefinite"/>
                                        <p:tgtEl>
                                          <p:spTgt spid="3">
                                            <p:txEl>
                                              <p:pRg st="7" end="7"/>
                                            </p:txEl>
                                          </p:spTgt>
                                        </p:tgtEl>
                                        <p:attrNameLst>
                                          <p:attrName>style.textDecorationUnderline</p:attrName>
                                        </p:attrNameLst>
                                      </p:cBhvr>
                                      <p:to>
                                        <p:strVal val="false"/>
                                      </p:to>
                                    </p:set>
                                  </p:childTnLst>
                                </p:cTn>
                              </p:par>
                            </p:childTnLst>
                          </p:cTn>
                        </p:par>
                      </p:childTnLst>
                    </p:cTn>
                  </p:par>
                  <p:par>
                    <p:cTn id="21" fill="hold">
                      <p:stCondLst>
                        <p:cond delay="indefinite"/>
                      </p:stCondLst>
                      <p:childTnLst>
                        <p:par>
                          <p:cTn id="22" fill="hold">
                            <p:stCondLst>
                              <p:cond delay="0"/>
                            </p:stCondLst>
                            <p:childTnLst>
                              <p:par>
                                <p:cTn id="23" presetID="5" presetClass="emph" presetSubtype="1" nodeType="clickEffect">
                                  <p:stCondLst>
                                    <p:cond delay="0"/>
                                  </p:stCondLst>
                                  <p:childTnLst>
                                    <p:set>
                                      <p:cBhvr override="childStyle">
                                        <p:cTn id="24" dur="indefinite"/>
                                        <p:tgtEl>
                                          <p:spTgt spid="3">
                                            <p:txEl>
                                              <p:pRg st="8" end="8"/>
                                            </p:txEl>
                                          </p:spTgt>
                                        </p:tgtEl>
                                        <p:attrNameLst>
                                          <p:attrName>style.fontStyle</p:attrName>
                                        </p:attrNameLst>
                                      </p:cBhvr>
                                      <p:to>
                                        <p:strVal val="normal"/>
                                      </p:to>
                                    </p:set>
                                    <p:set>
                                      <p:cBhvr override="childStyle">
                                        <p:cTn id="25" dur="indefinite"/>
                                        <p:tgtEl>
                                          <p:spTgt spid="3">
                                            <p:txEl>
                                              <p:pRg st="8" end="8"/>
                                            </p:txEl>
                                          </p:spTgt>
                                        </p:tgtEl>
                                        <p:attrNameLst>
                                          <p:attrName>style.fontWeight</p:attrName>
                                        </p:attrNameLst>
                                      </p:cBhvr>
                                      <p:to>
                                        <p:strVal val="bold"/>
                                      </p:to>
                                    </p:set>
                                    <p:set>
                                      <p:cBhvr override="childStyle">
                                        <p:cTn id="26" dur="indefinite"/>
                                        <p:tgtEl>
                                          <p:spTgt spid="3">
                                            <p:txEl>
                                              <p:pRg st="8" end="8"/>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1295400"/>
          </a:xfrm>
        </p:spPr>
        <p:txBody>
          <a:bodyPr>
            <a:normAutofit fontScale="90000"/>
          </a:bodyPr>
          <a:lstStyle/>
          <a:p>
            <a:pPr algn="ctr"/>
            <a:r>
              <a:rPr lang="en-US" dirty="0"/>
              <a:t>Ogden and Richard’s meaning triangle </a:t>
            </a:r>
            <a:endParaRPr lang="en-IN" dirty="0"/>
          </a:p>
        </p:txBody>
      </p:sp>
      <p:sp>
        <p:nvSpPr>
          <p:cNvPr id="3" name="Content Placeholder 2"/>
          <p:cNvSpPr>
            <a:spLocks noGrp="1"/>
          </p:cNvSpPr>
          <p:nvPr>
            <p:ph idx="1"/>
          </p:nvPr>
        </p:nvSpPr>
        <p:spPr>
          <a:xfrm>
            <a:off x="0" y="1524000"/>
            <a:ext cx="9144000" cy="5334000"/>
          </a:xfrm>
        </p:spPr>
        <p:txBody>
          <a:bodyPr/>
          <a:lstStyle/>
          <a:p>
            <a:pPr algn="just">
              <a:buNone/>
            </a:pPr>
            <a:r>
              <a:rPr lang="en-US" dirty="0"/>
              <a:t>	The relation of designation was explained in the form of  a triangle by </a:t>
            </a:r>
            <a:r>
              <a:rPr lang="en-US" dirty="0" err="1"/>
              <a:t>ogden</a:t>
            </a:r>
            <a:r>
              <a:rPr lang="en-US" dirty="0"/>
              <a:t> and Richards which they called ‘basic triangle’ </a:t>
            </a:r>
            <a:r>
              <a:rPr lang="en-US" dirty="0">
                <a:solidFill>
                  <a:srgbClr val="FF0000"/>
                </a:solidFill>
              </a:rPr>
              <a:t>(1936)</a:t>
            </a:r>
          </a:p>
          <a:p>
            <a:pPr>
              <a:buNone/>
            </a:pPr>
            <a:r>
              <a:rPr lang="en-US" dirty="0"/>
              <a:t>			  Thought or Reference</a:t>
            </a:r>
          </a:p>
          <a:p>
            <a:pPr>
              <a:buNone/>
            </a:pPr>
            <a:endParaRPr lang="en-US" dirty="0"/>
          </a:p>
          <a:p>
            <a:pPr>
              <a:buNone/>
            </a:pPr>
            <a:r>
              <a:rPr lang="en-US" dirty="0"/>
              <a:t>	</a:t>
            </a:r>
          </a:p>
          <a:p>
            <a:pPr>
              <a:buNone/>
            </a:pPr>
            <a:r>
              <a:rPr lang="en-US" dirty="0"/>
              <a:t>		Symbol	---------- Referent </a:t>
            </a:r>
          </a:p>
          <a:p>
            <a:pPr algn="just">
              <a:buNone/>
            </a:pPr>
            <a:r>
              <a:rPr lang="en-US" dirty="0"/>
              <a:t>	The diagram shows that there is no direct relation between words (symbol) and the things they stand for (referent). The word symbolizes a thought or reference which in its turn ‘refers’ to the features or event we are talking about.	</a:t>
            </a:r>
            <a:endParaRPr lang="en-IN" dirty="0"/>
          </a:p>
        </p:txBody>
      </p:sp>
      <p:cxnSp>
        <p:nvCxnSpPr>
          <p:cNvPr id="5" name="Straight Connector 4"/>
          <p:cNvCxnSpPr/>
          <p:nvPr/>
        </p:nvCxnSpPr>
        <p:spPr>
          <a:xfrm rot="5400000">
            <a:off x="2590800" y="3733800"/>
            <a:ext cx="990600" cy="533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16200000" flipH="1">
            <a:off x="3162300" y="3695700"/>
            <a:ext cx="990600" cy="609600"/>
          </a:xfrm>
          <a:prstGeom prst="line">
            <a:avLst/>
          </a:prstGeom>
        </p:spPr>
        <p:style>
          <a:lnRef idx="1">
            <a:schemeClr val="accent1"/>
          </a:lnRef>
          <a:fillRef idx="0">
            <a:schemeClr val="accent1"/>
          </a:fillRef>
          <a:effectRef idx="0">
            <a:schemeClr val="accent1"/>
          </a:effectRef>
          <a:fontRef idx="minor">
            <a:schemeClr val="tx1"/>
          </a:fontRef>
        </p:style>
      </p:cxnSp>
      <p:sp>
        <p:nvSpPr>
          <p:cNvPr id="4" name="Footer Placeholder 3">
            <a:extLst>
              <a:ext uri="{FF2B5EF4-FFF2-40B4-BE49-F238E27FC236}">
                <a16:creationId xmlns:a16="http://schemas.microsoft.com/office/drawing/2014/main" id="{D1A071C6-CE5E-4858-BB61-4CB842E5F393}"/>
              </a:ext>
            </a:extLst>
          </p:cNvPr>
          <p:cNvSpPr>
            <a:spLocks noGrp="1"/>
          </p:cNvSpPr>
          <p:nvPr>
            <p:ph type="ftr" sz="quarter" idx="11"/>
          </p:nvPr>
        </p:nvSpPr>
        <p:spPr/>
        <p:txBody>
          <a:bodyPr/>
          <a:lstStyle/>
          <a:p>
            <a:pPr algn="ctr"/>
            <a:r>
              <a:rPr lang="en-US" dirty="0" err="1"/>
              <a:t>Dr.P.Chandramohan</a:t>
            </a:r>
            <a:endParaRPr lang="en-US" dirty="0"/>
          </a:p>
        </p:txBody>
      </p:sp>
      <p:sp>
        <p:nvSpPr>
          <p:cNvPr id="7" name="Slide Number Placeholder 6">
            <a:extLst>
              <a:ext uri="{FF2B5EF4-FFF2-40B4-BE49-F238E27FC236}">
                <a16:creationId xmlns:a16="http://schemas.microsoft.com/office/drawing/2014/main" id="{EF069BBE-5619-4CA3-B55D-0A15C19BB3B4}"/>
              </a:ext>
            </a:extLst>
          </p:cNvPr>
          <p:cNvSpPr>
            <a:spLocks noGrp="1"/>
          </p:cNvSpPr>
          <p:nvPr>
            <p:ph type="sldNum" sz="quarter" idx="12"/>
          </p:nvPr>
        </p:nvSpPr>
        <p:spPr/>
        <p:txBody>
          <a:bodyPr/>
          <a:lstStyle/>
          <a:p>
            <a:fld id="{B6F15528-21DE-4FAA-801E-634DDDAF4B2B}" type="slidenum">
              <a:rPr lang="en-US" smtClean="0"/>
              <a:pPr/>
              <a:t>27</a:t>
            </a:fld>
            <a:endParaRPr lang="en-US"/>
          </a:p>
        </p:txBody>
      </p:sp>
    </p:spTree>
  </p:cSld>
  <p:clrMapOvr>
    <a:masterClrMapping/>
  </p:clrMapOvr>
  <p:transition spd="slow">
    <p:diamon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rmAutofit/>
          </a:bodyPr>
          <a:lstStyle/>
          <a:p>
            <a:pPr algn="ctr"/>
            <a:r>
              <a:rPr lang="en-US" sz="3600" dirty="0"/>
              <a:t>Components of Lexical Meaning</a:t>
            </a:r>
            <a:endParaRPr lang="en-IN" sz="3600" dirty="0"/>
          </a:p>
        </p:txBody>
      </p:sp>
      <p:sp>
        <p:nvSpPr>
          <p:cNvPr id="3" name="Content Placeholder 2"/>
          <p:cNvSpPr>
            <a:spLocks noGrp="1"/>
          </p:cNvSpPr>
          <p:nvPr>
            <p:ph idx="1"/>
          </p:nvPr>
        </p:nvSpPr>
        <p:spPr>
          <a:xfrm>
            <a:off x="0" y="1371600"/>
            <a:ext cx="9144000" cy="5334000"/>
          </a:xfrm>
        </p:spPr>
        <p:txBody>
          <a:bodyPr/>
          <a:lstStyle/>
          <a:p>
            <a:pPr>
              <a:buNone/>
            </a:pPr>
            <a:r>
              <a:rPr lang="en-US" dirty="0"/>
              <a:t>	In the field of linguistics many scholars have put forward their theories regarding meaning. </a:t>
            </a:r>
          </a:p>
          <a:p>
            <a:pPr>
              <a:buNone/>
            </a:pPr>
            <a:r>
              <a:rPr lang="en-US" dirty="0"/>
              <a:t>	</a:t>
            </a:r>
            <a:r>
              <a:rPr lang="en-US" dirty="0">
                <a:solidFill>
                  <a:srgbClr val="FF0000"/>
                </a:solidFill>
              </a:rPr>
              <a:t>Designation</a:t>
            </a:r>
            <a:r>
              <a:rPr lang="en-US" dirty="0"/>
              <a:t> – Basic meaning of the word.</a:t>
            </a:r>
          </a:p>
          <a:p>
            <a:pPr>
              <a:buNone/>
            </a:pPr>
            <a:r>
              <a:rPr lang="en-US" dirty="0"/>
              <a:t>	</a:t>
            </a:r>
            <a:r>
              <a:rPr lang="en-US" dirty="0">
                <a:solidFill>
                  <a:srgbClr val="FF0000"/>
                </a:solidFill>
              </a:rPr>
              <a:t>Connotation</a:t>
            </a:r>
            <a:r>
              <a:rPr lang="en-US" dirty="0"/>
              <a:t> – Additional meaning of the word.</a:t>
            </a:r>
            <a:br>
              <a:rPr lang="en-US" dirty="0"/>
            </a:br>
            <a:r>
              <a:rPr lang="en-US" dirty="0">
                <a:solidFill>
                  <a:srgbClr val="FF0000"/>
                </a:solidFill>
              </a:rPr>
              <a:t>Range of Application </a:t>
            </a:r>
            <a:r>
              <a:rPr lang="en-US" dirty="0"/>
              <a:t>– Limitation of usage.</a:t>
            </a:r>
          </a:p>
          <a:p>
            <a:pPr>
              <a:buNone/>
            </a:pPr>
            <a:r>
              <a:rPr lang="en-US" dirty="0"/>
              <a:t>	</a:t>
            </a:r>
            <a:r>
              <a:rPr lang="en-US" dirty="0" err="1"/>
              <a:t>Eg</a:t>
            </a:r>
            <a:r>
              <a:rPr lang="en-US" dirty="0"/>
              <a:t>. (1) Died, passed away, deceased, Kicked the bucket.</a:t>
            </a:r>
          </a:p>
          <a:p>
            <a:pPr>
              <a:buNone/>
            </a:pPr>
            <a:r>
              <a:rPr lang="en-US" dirty="0"/>
              <a:t> 		(2) Salary, Wage, remuneration, stipend </a:t>
            </a:r>
            <a:endParaRPr lang="en-IN" dirty="0"/>
          </a:p>
        </p:txBody>
      </p:sp>
      <p:sp>
        <p:nvSpPr>
          <p:cNvPr id="4" name="Footer Placeholder 3">
            <a:extLst>
              <a:ext uri="{FF2B5EF4-FFF2-40B4-BE49-F238E27FC236}">
                <a16:creationId xmlns:a16="http://schemas.microsoft.com/office/drawing/2014/main" id="{94E49255-0813-413C-A757-FE35A9E0FCF4}"/>
              </a:ext>
            </a:extLst>
          </p:cNvPr>
          <p:cNvSpPr>
            <a:spLocks noGrp="1"/>
          </p:cNvSpPr>
          <p:nvPr>
            <p:ph type="ftr" sz="quarter" idx="11"/>
          </p:nvPr>
        </p:nvSpPr>
        <p:spPr/>
        <p:txBody>
          <a:bodyPr/>
          <a:lstStyle/>
          <a:p>
            <a:pPr algn="ctr"/>
            <a:r>
              <a:rPr lang="en-US" dirty="0" err="1"/>
              <a:t>Dr.P.Chandramohan</a:t>
            </a:r>
            <a:endParaRPr lang="en-US" dirty="0"/>
          </a:p>
        </p:txBody>
      </p:sp>
      <p:sp>
        <p:nvSpPr>
          <p:cNvPr id="5" name="Slide Number Placeholder 4">
            <a:extLst>
              <a:ext uri="{FF2B5EF4-FFF2-40B4-BE49-F238E27FC236}">
                <a16:creationId xmlns:a16="http://schemas.microsoft.com/office/drawing/2014/main" id="{DA53D944-0EEA-4391-B84C-CDE2CD0BA3C8}"/>
              </a:ext>
            </a:extLst>
          </p:cNvPr>
          <p:cNvSpPr>
            <a:spLocks noGrp="1"/>
          </p:cNvSpPr>
          <p:nvPr>
            <p:ph type="sldNum" sz="quarter" idx="12"/>
          </p:nvPr>
        </p:nvSpPr>
        <p:spPr/>
        <p:txBody>
          <a:bodyPr/>
          <a:lstStyle/>
          <a:p>
            <a:fld id="{B6F15528-21DE-4FAA-801E-634DDDAF4B2B}" type="slidenum">
              <a:rPr lang="en-US" smtClean="0"/>
              <a:pPr/>
              <a:t>28</a:t>
            </a:fld>
            <a:endParaRPr lang="en-US"/>
          </a:p>
        </p:txBody>
      </p:sp>
    </p:spTree>
  </p:cSld>
  <p:clrMapOvr>
    <a:masterClrMapping/>
  </p:clrMapOvr>
  <p:transition spd="slow">
    <p:diamon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91600" cy="1066800"/>
          </a:xfrm>
        </p:spPr>
        <p:txBody>
          <a:bodyPr>
            <a:normAutofit/>
          </a:bodyPr>
          <a:lstStyle/>
          <a:p>
            <a:pPr algn="ctr"/>
            <a:r>
              <a:rPr lang="en-US" sz="4000" dirty="0"/>
              <a:t>DESIGNATION</a:t>
            </a:r>
          </a:p>
        </p:txBody>
      </p:sp>
      <p:sp>
        <p:nvSpPr>
          <p:cNvPr id="3" name="Content Placeholder 2"/>
          <p:cNvSpPr>
            <a:spLocks noGrp="1"/>
          </p:cNvSpPr>
          <p:nvPr>
            <p:ph idx="1"/>
          </p:nvPr>
        </p:nvSpPr>
        <p:spPr>
          <a:xfrm>
            <a:off x="0" y="1143000"/>
            <a:ext cx="9144000" cy="5715000"/>
          </a:xfrm>
        </p:spPr>
        <p:txBody>
          <a:bodyPr/>
          <a:lstStyle/>
          <a:p>
            <a:pPr algn="just">
              <a:buNone/>
            </a:pPr>
            <a:r>
              <a:rPr lang="en-US" dirty="0"/>
              <a:t>	Designation is concerned with how lexemes or words related to the parts of the world. It is the relation which is existing between single words and single parts of extra linguistic world as conceived by the speakers of a language. </a:t>
            </a:r>
          </a:p>
          <a:p>
            <a:pPr algn="just">
              <a:buNone/>
            </a:pPr>
            <a:r>
              <a:rPr lang="en-US" dirty="0"/>
              <a:t>	For example:</a:t>
            </a:r>
          </a:p>
          <a:p>
            <a:pPr algn="just">
              <a:buNone/>
            </a:pPr>
            <a:r>
              <a:rPr lang="en-US" dirty="0"/>
              <a:t>		The word </a:t>
            </a:r>
            <a:r>
              <a:rPr lang="en-US" b="1" dirty="0">
                <a:solidFill>
                  <a:srgbClr val="FF0000"/>
                </a:solidFill>
                <a:effectLst>
                  <a:outerShdw blurRad="38100" dist="38100" dir="2700000" algn="tl">
                    <a:srgbClr val="000000">
                      <a:alpha val="43137"/>
                    </a:srgbClr>
                  </a:outerShdw>
                </a:effectLst>
              </a:rPr>
              <a:t>table</a:t>
            </a:r>
            <a:r>
              <a:rPr lang="en-US" dirty="0"/>
              <a:t> is related designatively to all different types of objects which can be called as tables. To understand designation, we have to find out how these relations exist in a particular language. The class of different types of objects to which the word is related is called </a:t>
            </a:r>
            <a:r>
              <a:rPr lang="en-US" dirty="0">
                <a:solidFill>
                  <a:srgbClr val="FF0000"/>
                </a:solidFill>
                <a:effectLst>
                  <a:outerShdw blurRad="38100" dist="38100" dir="2700000" algn="tl">
                    <a:srgbClr val="000000">
                      <a:alpha val="43137"/>
                    </a:srgbClr>
                  </a:outerShdw>
                </a:effectLst>
              </a:rPr>
              <a:t>denotatum</a:t>
            </a:r>
            <a:r>
              <a:rPr lang="en-US" dirty="0"/>
              <a:t> or </a:t>
            </a:r>
            <a:r>
              <a:rPr lang="en-US" dirty="0">
                <a:solidFill>
                  <a:srgbClr val="FF0000"/>
                </a:solidFill>
                <a:effectLst>
                  <a:outerShdw blurRad="38100" dist="38100" dir="2700000" algn="tl">
                    <a:srgbClr val="000000">
                      <a:alpha val="43137"/>
                    </a:srgbClr>
                  </a:outerShdw>
                </a:effectLst>
              </a:rPr>
              <a:t>referent. </a:t>
            </a:r>
            <a:r>
              <a:rPr lang="en-US" dirty="0"/>
              <a:t>Denotatum refers to not only to class of objects but to class of actions, events, ideas, feelings, concepts etc. </a:t>
            </a:r>
          </a:p>
        </p:txBody>
      </p:sp>
      <p:sp>
        <p:nvSpPr>
          <p:cNvPr id="4" name="Footer Placeholder 3">
            <a:extLst>
              <a:ext uri="{FF2B5EF4-FFF2-40B4-BE49-F238E27FC236}">
                <a16:creationId xmlns:a16="http://schemas.microsoft.com/office/drawing/2014/main" id="{524306BE-6F67-48DE-9C0A-F09AA57DA9F7}"/>
              </a:ext>
            </a:extLst>
          </p:cNvPr>
          <p:cNvSpPr>
            <a:spLocks noGrp="1"/>
          </p:cNvSpPr>
          <p:nvPr>
            <p:ph type="ftr" sz="quarter" idx="11"/>
          </p:nvPr>
        </p:nvSpPr>
        <p:spPr/>
        <p:txBody>
          <a:bodyPr/>
          <a:lstStyle/>
          <a:p>
            <a:pPr algn="ctr"/>
            <a:r>
              <a:rPr lang="en-US" dirty="0" err="1"/>
              <a:t>Dr.P.Chandramohan</a:t>
            </a:r>
            <a:endParaRPr lang="en-US" dirty="0"/>
          </a:p>
        </p:txBody>
      </p:sp>
      <p:sp>
        <p:nvSpPr>
          <p:cNvPr id="5" name="Slide Number Placeholder 4">
            <a:extLst>
              <a:ext uri="{FF2B5EF4-FFF2-40B4-BE49-F238E27FC236}">
                <a16:creationId xmlns:a16="http://schemas.microsoft.com/office/drawing/2014/main" id="{4F4A2604-7F98-49E1-94E7-D1A759BDF2CE}"/>
              </a:ext>
            </a:extLst>
          </p:cNvPr>
          <p:cNvSpPr>
            <a:spLocks noGrp="1"/>
          </p:cNvSpPr>
          <p:nvPr>
            <p:ph type="sldNum" sz="quarter" idx="12"/>
          </p:nvPr>
        </p:nvSpPr>
        <p:spPr/>
        <p:txBody>
          <a:bodyPr/>
          <a:lstStyle/>
          <a:p>
            <a:fld id="{B6F15528-21DE-4FAA-801E-634DDDAF4B2B}" type="slidenum">
              <a:rPr lang="en-US" smtClean="0"/>
              <a:pPr/>
              <a:t>29</a:t>
            </a:fld>
            <a:endParaRPr lang="en-US"/>
          </a:p>
        </p:txBody>
      </p:sp>
    </p:spTree>
  </p:cSld>
  <p:clrMapOvr>
    <a:masterClrMapping/>
  </p:clrMapOvr>
  <p:transition spd="slow">
    <p:diamon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9144000" cy="6356349"/>
          </a:xfrm>
        </p:spPr>
        <p:txBody>
          <a:bodyPr>
            <a:normAutofit/>
          </a:bodyPr>
          <a:lstStyle/>
          <a:p>
            <a:pPr marL="0" indent="0" algn="just">
              <a:buNone/>
            </a:pPr>
            <a:r>
              <a:rPr lang="en-US" dirty="0"/>
              <a:t>	The noun semantics and the adjective semantic are derived from the Greek word</a:t>
            </a:r>
            <a:r>
              <a:rPr lang="en-US" i="1" dirty="0"/>
              <a:t> </a:t>
            </a:r>
            <a:r>
              <a:rPr lang="en-US" i="1" dirty="0" err="1"/>
              <a:t>semantikos</a:t>
            </a:r>
            <a:r>
              <a:rPr lang="en-US" dirty="0"/>
              <a:t> (“significant”). In Linguistics, semantics is the subfield that is devoted to the study of meaning, as borne on the syntactic levels of </a:t>
            </a:r>
            <a:r>
              <a:rPr lang="en-US" i="1" dirty="0"/>
              <a:t>words, phrases, sentences</a:t>
            </a:r>
            <a:r>
              <a:rPr lang="en-US" dirty="0"/>
              <a:t>, and sometimes larger units of discourse, generically referred to as texts.</a:t>
            </a:r>
          </a:p>
          <a:p>
            <a:pPr marL="0" indent="0">
              <a:buNone/>
            </a:pPr>
            <a:r>
              <a:rPr lang="en-US" dirty="0"/>
              <a:t>	Semantics is the technical term used to refer to the study of meaning and since the meaning is a part of language, semantics is a part of linguistics.  </a:t>
            </a:r>
          </a:p>
          <a:p>
            <a:pPr marL="0" indent="0">
              <a:buNone/>
            </a:pPr>
            <a:r>
              <a:rPr lang="en-US" dirty="0"/>
              <a:t>	Semantics is the branch of linguistics that deals with the study of meaning, changes in meaning, and the principles that govern the relationship between sentences or words and their meanings. It is the study of the relationships between signs and symbols and what they represent.</a:t>
            </a:r>
          </a:p>
          <a:p>
            <a:pPr marL="0" indent="0">
              <a:buNone/>
            </a:pPr>
            <a:endParaRPr lang="en-US" dirty="0"/>
          </a:p>
        </p:txBody>
      </p:sp>
      <p:sp>
        <p:nvSpPr>
          <p:cNvPr id="2" name="Footer Placeholder 1">
            <a:extLst>
              <a:ext uri="{FF2B5EF4-FFF2-40B4-BE49-F238E27FC236}">
                <a16:creationId xmlns:a16="http://schemas.microsoft.com/office/drawing/2014/main" id="{44C5667B-DACE-4FCD-BF5B-158FC2DC4736}"/>
              </a:ext>
            </a:extLst>
          </p:cNvPr>
          <p:cNvSpPr>
            <a:spLocks noGrp="1"/>
          </p:cNvSpPr>
          <p:nvPr>
            <p:ph type="ftr" sz="quarter" idx="11"/>
          </p:nvPr>
        </p:nvSpPr>
        <p:spPr/>
        <p:txBody>
          <a:bodyPr/>
          <a:lstStyle/>
          <a:p>
            <a:pPr algn="ctr"/>
            <a:r>
              <a:rPr lang="en-US" dirty="0"/>
              <a:t>Dr. P.</a:t>
            </a:r>
            <a:r>
              <a:rPr lang="en-IN" dirty="0"/>
              <a:t> </a:t>
            </a:r>
            <a:r>
              <a:rPr lang="en-US" dirty="0"/>
              <a:t>Chandramohan</a:t>
            </a:r>
          </a:p>
        </p:txBody>
      </p:sp>
      <p:sp>
        <p:nvSpPr>
          <p:cNvPr id="4" name="Slide Number Placeholder 3">
            <a:extLst>
              <a:ext uri="{FF2B5EF4-FFF2-40B4-BE49-F238E27FC236}">
                <a16:creationId xmlns:a16="http://schemas.microsoft.com/office/drawing/2014/main" id="{1B6666CD-1863-4956-94D3-FB8AE166BC09}"/>
              </a:ext>
            </a:extLst>
          </p:cNvPr>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3100505474"/>
      </p:ext>
    </p:extLst>
  </p:cSld>
  <p:clrMapOvr>
    <a:masterClrMapping/>
  </p:clrMapOvr>
  <p:transition spd="slow">
    <p:diamon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just">
              <a:buNone/>
            </a:pPr>
            <a:r>
              <a:rPr lang="en-US" dirty="0"/>
              <a:t>   Designatum is also referred to as concept or notion or idea of the denotatum as conceived by the speakers of a language. The denotata of a word has numerous properties. </a:t>
            </a:r>
          </a:p>
          <a:p>
            <a:pPr algn="just">
              <a:buNone/>
            </a:pPr>
            <a:r>
              <a:rPr lang="en-US" dirty="0"/>
              <a:t>	For example the word table includes class of objects which are made of wood, steel, stone etc, they may belong to different size like square, rectangle, oval, round etc. It may stand on one leg or four leg. These features are known as criterial features. </a:t>
            </a:r>
          </a:p>
        </p:txBody>
      </p:sp>
      <p:sp>
        <p:nvSpPr>
          <p:cNvPr id="2" name="Footer Placeholder 1">
            <a:extLst>
              <a:ext uri="{FF2B5EF4-FFF2-40B4-BE49-F238E27FC236}">
                <a16:creationId xmlns:a16="http://schemas.microsoft.com/office/drawing/2014/main" id="{0CBC52F6-71C7-430F-BEF9-A3D4DA0C4813}"/>
              </a:ext>
            </a:extLst>
          </p:cNvPr>
          <p:cNvSpPr>
            <a:spLocks noGrp="1"/>
          </p:cNvSpPr>
          <p:nvPr>
            <p:ph type="ftr" sz="quarter" idx="11"/>
          </p:nvPr>
        </p:nvSpPr>
        <p:spPr/>
        <p:txBody>
          <a:bodyPr/>
          <a:lstStyle/>
          <a:p>
            <a:pPr algn="ctr"/>
            <a:r>
              <a:rPr lang="en-US" dirty="0" err="1"/>
              <a:t>Dr.P.Chandramohan</a:t>
            </a:r>
            <a:endParaRPr lang="en-US" dirty="0"/>
          </a:p>
        </p:txBody>
      </p:sp>
      <p:sp>
        <p:nvSpPr>
          <p:cNvPr id="4" name="Slide Number Placeholder 3">
            <a:extLst>
              <a:ext uri="{FF2B5EF4-FFF2-40B4-BE49-F238E27FC236}">
                <a16:creationId xmlns:a16="http://schemas.microsoft.com/office/drawing/2014/main" id="{AD204C04-8880-4606-9C0C-B97C6E09D3EB}"/>
              </a:ext>
            </a:extLst>
          </p:cNvPr>
          <p:cNvSpPr>
            <a:spLocks noGrp="1"/>
          </p:cNvSpPr>
          <p:nvPr>
            <p:ph type="sldNum" sz="quarter" idx="12"/>
          </p:nvPr>
        </p:nvSpPr>
        <p:spPr/>
        <p:txBody>
          <a:bodyPr/>
          <a:lstStyle/>
          <a:p>
            <a:fld id="{B6F15528-21DE-4FAA-801E-634DDDAF4B2B}" type="slidenum">
              <a:rPr lang="en-US" smtClean="0"/>
              <a:pPr/>
              <a:t>30</a:t>
            </a:fld>
            <a:endParaRPr lang="en-US"/>
          </a:p>
        </p:txBody>
      </p:sp>
    </p:spTree>
  </p:cSld>
  <p:clrMapOvr>
    <a:masterClrMapping/>
  </p:clrMapOvr>
  <p:transition spd="slow">
    <p:diamond/>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15D0A-AD3B-461A-8F8A-5CF720043A16}"/>
              </a:ext>
            </a:extLst>
          </p:cNvPr>
          <p:cNvSpPr>
            <a:spLocks noGrp="1"/>
          </p:cNvSpPr>
          <p:nvPr>
            <p:ph type="title"/>
          </p:nvPr>
        </p:nvSpPr>
        <p:spPr>
          <a:xfrm>
            <a:off x="533400" y="0"/>
            <a:ext cx="8229600" cy="1143000"/>
          </a:xfrm>
        </p:spPr>
        <p:txBody>
          <a:bodyPr/>
          <a:lstStyle/>
          <a:p>
            <a:pPr algn="ctr"/>
            <a:r>
              <a:rPr lang="en-IN" dirty="0"/>
              <a:t>Reference</a:t>
            </a:r>
          </a:p>
        </p:txBody>
      </p:sp>
      <p:sp>
        <p:nvSpPr>
          <p:cNvPr id="3" name="Content Placeholder 2">
            <a:extLst>
              <a:ext uri="{FF2B5EF4-FFF2-40B4-BE49-F238E27FC236}">
                <a16:creationId xmlns:a16="http://schemas.microsoft.com/office/drawing/2014/main" id="{735A6B42-50DD-4C84-B418-877D1782501D}"/>
              </a:ext>
            </a:extLst>
          </p:cNvPr>
          <p:cNvSpPr>
            <a:spLocks noGrp="1"/>
          </p:cNvSpPr>
          <p:nvPr>
            <p:ph idx="1"/>
          </p:nvPr>
        </p:nvSpPr>
        <p:spPr>
          <a:xfrm>
            <a:off x="0" y="1143000"/>
            <a:ext cx="9144000" cy="5410200"/>
          </a:xfrm>
        </p:spPr>
        <p:txBody>
          <a:bodyPr/>
          <a:lstStyle/>
          <a:p>
            <a:endParaRPr lang="en-IN" dirty="0"/>
          </a:p>
          <a:p>
            <a:r>
              <a:rPr lang="en-IN" dirty="0"/>
              <a:t>Leech, J. 1981, Semantics, Penguin Books, England.</a:t>
            </a:r>
          </a:p>
          <a:p>
            <a:pPr algn="just"/>
            <a:r>
              <a:rPr lang="en-IN" dirty="0"/>
              <a:t>Lyons, J. 1995, Linguistic Semantics: An Introduction, Cambridge University Press, Cambridge.</a:t>
            </a:r>
          </a:p>
          <a:p>
            <a:pPr algn="just"/>
            <a:r>
              <a:rPr lang="en-IN" dirty="0"/>
              <a:t>Palmer, F.R. 1981, Semantics, Cambridge University Press, Cambridge.</a:t>
            </a:r>
          </a:p>
          <a:p>
            <a:endParaRPr lang="en-IN" dirty="0"/>
          </a:p>
        </p:txBody>
      </p:sp>
      <p:sp>
        <p:nvSpPr>
          <p:cNvPr id="4" name="Footer Placeholder 3">
            <a:extLst>
              <a:ext uri="{FF2B5EF4-FFF2-40B4-BE49-F238E27FC236}">
                <a16:creationId xmlns:a16="http://schemas.microsoft.com/office/drawing/2014/main" id="{719D52FA-6DB2-4682-A89E-2B2506E033B7}"/>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C1B9733E-25BC-49C7-BB53-F9F41B8157B1}"/>
              </a:ext>
            </a:extLst>
          </p:cNvPr>
          <p:cNvSpPr>
            <a:spLocks noGrp="1"/>
          </p:cNvSpPr>
          <p:nvPr>
            <p:ph type="sldNum" sz="quarter" idx="12"/>
          </p:nvPr>
        </p:nvSpPr>
        <p:spPr/>
        <p:txBody>
          <a:bodyPr/>
          <a:lstStyle/>
          <a:p>
            <a:fld id="{B6F15528-21DE-4FAA-801E-634DDDAF4B2B}" type="slidenum">
              <a:rPr lang="en-US" smtClean="0"/>
              <a:pPr/>
              <a:t>31</a:t>
            </a:fld>
            <a:endParaRPr lang="en-US"/>
          </a:p>
        </p:txBody>
      </p:sp>
    </p:spTree>
    <p:extLst>
      <p:ext uri="{BB962C8B-B14F-4D97-AF65-F5344CB8AC3E}">
        <p14:creationId xmlns:p14="http://schemas.microsoft.com/office/powerpoint/2010/main" val="1629813389"/>
      </p:ext>
    </p:extLst>
  </p:cSld>
  <p:clrMapOvr>
    <a:masterClrMapping/>
  </p:clrMapOvr>
  <p:transition spd="slow">
    <p:diamond/>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F13AC-6E98-4460-B052-0458B43A7FD8}"/>
              </a:ext>
            </a:extLst>
          </p:cNvPr>
          <p:cNvSpPr>
            <a:spLocks noGrp="1"/>
          </p:cNvSpPr>
          <p:nvPr>
            <p:ph type="title"/>
          </p:nvPr>
        </p:nvSpPr>
        <p:spPr>
          <a:xfrm>
            <a:off x="609600" y="111125"/>
            <a:ext cx="8229600" cy="1143000"/>
          </a:xfrm>
        </p:spPr>
        <p:txBody>
          <a:bodyPr/>
          <a:lstStyle/>
          <a:p>
            <a:r>
              <a:rPr lang="en-IN" dirty="0"/>
              <a:t>Unit -II: Sense relations</a:t>
            </a:r>
          </a:p>
        </p:txBody>
      </p:sp>
      <p:sp>
        <p:nvSpPr>
          <p:cNvPr id="3" name="Content Placeholder 2">
            <a:extLst>
              <a:ext uri="{FF2B5EF4-FFF2-40B4-BE49-F238E27FC236}">
                <a16:creationId xmlns:a16="http://schemas.microsoft.com/office/drawing/2014/main" id="{17D75159-740B-4D03-AEF0-270452D36E88}"/>
              </a:ext>
            </a:extLst>
          </p:cNvPr>
          <p:cNvSpPr>
            <a:spLocks noGrp="1"/>
          </p:cNvSpPr>
          <p:nvPr>
            <p:ph idx="1"/>
          </p:nvPr>
        </p:nvSpPr>
        <p:spPr>
          <a:xfrm>
            <a:off x="0" y="1524000"/>
            <a:ext cx="9144000" cy="5029200"/>
          </a:xfrm>
        </p:spPr>
        <p:txBody>
          <a:bodyPr/>
          <a:lstStyle/>
          <a:p>
            <a:pPr marL="0" indent="0">
              <a:buNone/>
            </a:pPr>
            <a:r>
              <a:rPr lang="en-US"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SYNONYMY</a:t>
            </a:r>
          </a:p>
          <a:p>
            <a:pPr marL="109728" indent="0" algn="just">
              <a:buNone/>
            </a:pPr>
            <a:endParaRPr lang="en-US" sz="2400" dirty="0">
              <a:solidFill>
                <a:srgbClr val="FF0000"/>
              </a:solidFill>
              <a:latin typeface="Times New Roman" pitchFamily="18" charset="0"/>
              <a:cs typeface="Times New Roman" pitchFamily="18" charset="0"/>
            </a:endParaRPr>
          </a:p>
          <a:p>
            <a:pPr marL="109728" indent="0" algn="just">
              <a:buNone/>
            </a:pPr>
            <a:r>
              <a:rPr lang="en-US" sz="2400" dirty="0">
                <a:solidFill>
                  <a:srgbClr val="FF0000"/>
                </a:solidFill>
                <a:latin typeface="Times New Roman" pitchFamily="18" charset="0"/>
                <a:cs typeface="Times New Roman" pitchFamily="18" charset="0"/>
              </a:rPr>
              <a:t>	This is the relationship of sameness of meaning. </a:t>
            </a:r>
            <a:r>
              <a:rPr lang="en-US" sz="2400" dirty="0">
                <a:latin typeface="Times New Roman" pitchFamily="18" charset="0"/>
                <a:cs typeface="Times New Roman" pitchFamily="18" charset="0"/>
              </a:rPr>
              <a:t>It is a longstanding pedagogical exercise, but it is as well to remember that lexemes rarely have exactly the same meaning. There are usually stylistic, regional, emotional, or other differences to consider.</a:t>
            </a:r>
          </a:p>
          <a:p>
            <a:pPr marL="109728" indent="0" algn="just">
              <a:buNone/>
            </a:pPr>
            <a:endParaRPr lang="en-US" sz="2400" dirty="0">
              <a:latin typeface="Times New Roman" pitchFamily="18" charset="0"/>
              <a:cs typeface="Times New Roman" pitchFamily="18" charset="0"/>
            </a:endParaRPr>
          </a:p>
          <a:p>
            <a:pPr marL="109728" indent="0" algn="just">
              <a:buNone/>
            </a:pPr>
            <a:r>
              <a:rPr lang="en-US" sz="2400" dirty="0">
                <a:latin typeface="Times New Roman" pitchFamily="18" charset="0"/>
                <a:cs typeface="Times New Roman" pitchFamily="18" charset="0"/>
              </a:rPr>
              <a:t>	Several word forms are related to one </a:t>
            </a:r>
            <a:r>
              <a:rPr lang="en-US" sz="2400" dirty="0" err="1">
                <a:latin typeface="Times New Roman" pitchFamily="18" charset="0"/>
                <a:cs typeface="Times New Roman" pitchFamily="18" charset="0"/>
              </a:rPr>
              <a:t>designatum</a:t>
            </a:r>
            <a:r>
              <a:rPr lang="en-US" sz="2400" dirty="0">
                <a:latin typeface="Times New Roman" pitchFamily="18" charset="0"/>
                <a:cs typeface="Times New Roman" pitchFamily="18" charset="0"/>
              </a:rPr>
              <a:t> or meaning. i.e. the words show phonologically different forms stands the same meaning. </a:t>
            </a:r>
          </a:p>
          <a:p>
            <a:pPr marL="0" indent="0">
              <a:buNone/>
            </a:pPr>
            <a:endParaRPr lang="en-IN" dirty="0"/>
          </a:p>
        </p:txBody>
      </p:sp>
      <p:sp>
        <p:nvSpPr>
          <p:cNvPr id="4" name="Footer Placeholder 3">
            <a:extLst>
              <a:ext uri="{FF2B5EF4-FFF2-40B4-BE49-F238E27FC236}">
                <a16:creationId xmlns:a16="http://schemas.microsoft.com/office/drawing/2014/main" id="{AEC014C5-16D8-490D-BAC4-05F187A7D8AB}"/>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C3A4EC33-6EA2-4D9E-8A4F-C94D34B9AD4E}"/>
              </a:ext>
            </a:extLst>
          </p:cNvPr>
          <p:cNvSpPr>
            <a:spLocks noGrp="1"/>
          </p:cNvSpPr>
          <p:nvPr>
            <p:ph type="sldNum" sz="quarter" idx="12"/>
          </p:nvPr>
        </p:nvSpPr>
        <p:spPr/>
        <p:txBody>
          <a:bodyPr/>
          <a:lstStyle/>
          <a:p>
            <a:fld id="{B6F15528-21DE-4FAA-801E-634DDDAF4B2B}" type="slidenum">
              <a:rPr lang="en-US" smtClean="0"/>
              <a:pPr/>
              <a:t>32</a:t>
            </a:fld>
            <a:endParaRPr lang="en-US"/>
          </a:p>
        </p:txBody>
      </p:sp>
    </p:spTree>
    <p:extLst>
      <p:ext uri="{BB962C8B-B14F-4D97-AF65-F5344CB8AC3E}">
        <p14:creationId xmlns:p14="http://schemas.microsoft.com/office/powerpoint/2010/main" val="1940491892"/>
      </p:ext>
    </p:extLst>
  </p:cSld>
  <p:clrMapOvr>
    <a:masterClrMapping/>
  </p:clrMapOvr>
  <p:transition spd="slow">
    <p:diamond/>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BB40C2-EB11-442C-ADE4-48A0A918D4C8}"/>
              </a:ext>
            </a:extLst>
          </p:cNvPr>
          <p:cNvSpPr>
            <a:spLocks noGrp="1"/>
          </p:cNvSpPr>
          <p:nvPr>
            <p:ph idx="1"/>
          </p:nvPr>
        </p:nvSpPr>
        <p:spPr>
          <a:xfrm>
            <a:off x="0" y="0"/>
            <a:ext cx="9144000" cy="6356350"/>
          </a:xfrm>
        </p:spPr>
        <p:txBody>
          <a:bodyPr>
            <a:normAutofit/>
          </a:bodyPr>
          <a:lstStyle/>
          <a:p>
            <a:pPr>
              <a:buNone/>
            </a:pPr>
            <a:r>
              <a:rPr lang="en-US" sz="2800" dirty="0">
                <a:latin typeface="Times New Roman" pitchFamily="18" charset="0"/>
                <a:cs typeface="Times New Roman" pitchFamily="18" charset="0"/>
              </a:rPr>
              <a:t>For example </a:t>
            </a:r>
            <a:r>
              <a:rPr lang="en-US" sz="2800" i="1" dirty="0" err="1">
                <a:latin typeface="Times New Roman" pitchFamily="18" charset="0"/>
                <a:cs typeface="Times New Roman" pitchFamily="18" charset="0"/>
              </a:rPr>
              <a:t>cantosam</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makilcci</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inbam</a:t>
            </a:r>
            <a:r>
              <a:rPr lang="en-US" sz="2800" i="1" dirty="0">
                <a:latin typeface="Times New Roman" pitchFamily="18" charset="0"/>
                <a:cs typeface="Times New Roman" pitchFamily="18" charset="0"/>
              </a:rPr>
              <a:t>, a:nantam </a:t>
            </a:r>
            <a:r>
              <a:rPr lang="en-US" sz="2800" dirty="0">
                <a:latin typeface="Times New Roman" pitchFamily="18" charset="0"/>
                <a:cs typeface="Times New Roman" pitchFamily="18" charset="0"/>
              </a:rPr>
              <a:t>– “Happy”</a:t>
            </a:r>
          </a:p>
          <a:p>
            <a:pPr>
              <a:buNone/>
            </a:pPr>
            <a:r>
              <a:rPr lang="en-US" sz="2800" dirty="0">
                <a:latin typeface="Times New Roman" pitchFamily="18" charset="0"/>
                <a:cs typeface="Times New Roman" pitchFamily="18" charset="0"/>
              </a:rPr>
              <a:t>In English the words </a:t>
            </a:r>
            <a:r>
              <a:rPr lang="en-US" sz="2800" dirty="0">
                <a:solidFill>
                  <a:srgbClr val="FF0000"/>
                </a:solidFill>
                <a:latin typeface="Times New Roman" pitchFamily="18" charset="0"/>
                <a:cs typeface="Times New Roman" pitchFamily="18" charset="0"/>
              </a:rPr>
              <a:t>refused, rejected, declined </a:t>
            </a:r>
            <a:r>
              <a:rPr lang="en-US" sz="2800" dirty="0">
                <a:latin typeface="Times New Roman" pitchFamily="18" charset="0"/>
                <a:cs typeface="Times New Roman" pitchFamily="18" charset="0"/>
              </a:rPr>
              <a:t>are  the words have the same meaning. </a:t>
            </a:r>
          </a:p>
          <a:p>
            <a:pPr>
              <a:buNone/>
            </a:pPr>
            <a:r>
              <a:rPr lang="en-US" sz="2800" dirty="0">
                <a:latin typeface="Times New Roman" pitchFamily="18" charset="0"/>
                <a:cs typeface="Times New Roman" pitchFamily="18" charset="0"/>
              </a:rPr>
              <a:t>Sentence – 1. </a:t>
            </a:r>
            <a:r>
              <a:rPr lang="en-US" sz="2800" dirty="0" err="1">
                <a:latin typeface="Times New Roman" pitchFamily="18" charset="0"/>
                <a:cs typeface="Times New Roman" pitchFamily="18" charset="0"/>
              </a:rPr>
              <a:t>Selvi</a:t>
            </a:r>
            <a:r>
              <a:rPr lang="en-US" sz="2800" dirty="0">
                <a:latin typeface="Times New Roman" pitchFamily="18" charset="0"/>
                <a:cs typeface="Times New Roman" pitchFamily="18" charset="0"/>
              </a:rPr>
              <a:t> refused Arul’s proposal to marry her”</a:t>
            </a:r>
          </a:p>
          <a:p>
            <a:pPr>
              <a:buNone/>
            </a:pPr>
            <a:r>
              <a:rPr lang="en-US" sz="2800" dirty="0">
                <a:latin typeface="Times New Roman" pitchFamily="18" charset="0"/>
                <a:cs typeface="Times New Roman" pitchFamily="18" charset="0"/>
              </a:rPr>
              <a:t>Sentence – 2. </a:t>
            </a:r>
            <a:r>
              <a:rPr lang="en-US" sz="2800" dirty="0" err="1">
                <a:latin typeface="Times New Roman" pitchFamily="18" charset="0"/>
                <a:cs typeface="Times New Roman" pitchFamily="18" charset="0"/>
              </a:rPr>
              <a:t>Selvi</a:t>
            </a:r>
            <a:r>
              <a:rPr lang="en-US" sz="2800" dirty="0">
                <a:latin typeface="Times New Roman" pitchFamily="18" charset="0"/>
                <a:cs typeface="Times New Roman" pitchFamily="18" charset="0"/>
              </a:rPr>
              <a:t> rejected Arul’s proposal to marry her”</a:t>
            </a:r>
          </a:p>
          <a:p>
            <a:pPr>
              <a:buNone/>
            </a:pPr>
            <a:r>
              <a:rPr lang="en-US" sz="2800" dirty="0">
                <a:latin typeface="Times New Roman" pitchFamily="18" charset="0"/>
                <a:cs typeface="Times New Roman" pitchFamily="18" charset="0"/>
              </a:rPr>
              <a:t>Sentence – 3. </a:t>
            </a:r>
            <a:r>
              <a:rPr lang="en-US" sz="2800" dirty="0" err="1">
                <a:latin typeface="Times New Roman" pitchFamily="18" charset="0"/>
                <a:cs typeface="Times New Roman" pitchFamily="18" charset="0"/>
              </a:rPr>
              <a:t>Selvi</a:t>
            </a:r>
            <a:r>
              <a:rPr lang="en-US" sz="2800" dirty="0">
                <a:latin typeface="Times New Roman" pitchFamily="18" charset="0"/>
                <a:cs typeface="Times New Roman" pitchFamily="18" charset="0"/>
              </a:rPr>
              <a:t> declined Arul’s proposal to marry her”</a:t>
            </a:r>
          </a:p>
          <a:p>
            <a:pPr>
              <a:buNone/>
            </a:pPr>
            <a:r>
              <a:rPr lang="en-US" sz="2800" dirty="0">
                <a:latin typeface="Times New Roman" pitchFamily="18" charset="0"/>
                <a:cs typeface="Times New Roman" pitchFamily="18" charset="0"/>
              </a:rPr>
              <a:t>	The difference in the forms of these words have not resulted in meaning difference. Therefore, the sets of three English words and four Tamil words are  synonymous. </a:t>
            </a:r>
          </a:p>
          <a:p>
            <a:pPr>
              <a:buNone/>
            </a:pPr>
            <a:r>
              <a:rPr lang="en-US" sz="2800" dirty="0">
                <a:latin typeface="Times New Roman" pitchFamily="18" charset="0"/>
                <a:cs typeface="Times New Roman" pitchFamily="18" charset="0"/>
              </a:rPr>
              <a:t>	‘Two or more words if they are substitutable at least in one context without meaning difference, then they are synonymous’</a:t>
            </a:r>
          </a:p>
          <a:p>
            <a:pPr marL="0" indent="0">
              <a:buNone/>
            </a:pPr>
            <a:endParaRPr lang="en-IN" dirty="0"/>
          </a:p>
        </p:txBody>
      </p:sp>
      <p:sp>
        <p:nvSpPr>
          <p:cNvPr id="4" name="Footer Placeholder 3">
            <a:extLst>
              <a:ext uri="{FF2B5EF4-FFF2-40B4-BE49-F238E27FC236}">
                <a16:creationId xmlns:a16="http://schemas.microsoft.com/office/drawing/2014/main" id="{93DAAD1F-0C95-4A04-A910-4FE76E782951}"/>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B1BF51C7-3315-4C95-A562-A1BD43A3DA43}"/>
              </a:ext>
            </a:extLst>
          </p:cNvPr>
          <p:cNvSpPr>
            <a:spLocks noGrp="1"/>
          </p:cNvSpPr>
          <p:nvPr>
            <p:ph type="sldNum" sz="quarter" idx="12"/>
          </p:nvPr>
        </p:nvSpPr>
        <p:spPr/>
        <p:txBody>
          <a:bodyPr/>
          <a:lstStyle/>
          <a:p>
            <a:fld id="{B6F15528-21DE-4FAA-801E-634DDDAF4B2B}" type="slidenum">
              <a:rPr lang="en-US" smtClean="0"/>
              <a:pPr/>
              <a:t>33</a:t>
            </a:fld>
            <a:endParaRPr lang="en-US"/>
          </a:p>
        </p:txBody>
      </p:sp>
    </p:spTree>
    <p:extLst>
      <p:ext uri="{BB962C8B-B14F-4D97-AF65-F5344CB8AC3E}">
        <p14:creationId xmlns:p14="http://schemas.microsoft.com/office/powerpoint/2010/main" val="303595143"/>
      </p:ext>
    </p:extLst>
  </p:cSld>
  <p:clrMapOvr>
    <a:masterClrMapping/>
  </p:clrMapOvr>
  <p:transition spd="slow">
    <p:diamon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801959-6E1C-4273-BD5C-37F724596E29}"/>
              </a:ext>
            </a:extLst>
          </p:cNvPr>
          <p:cNvSpPr>
            <a:spLocks noGrp="1"/>
          </p:cNvSpPr>
          <p:nvPr>
            <p:ph idx="1"/>
          </p:nvPr>
        </p:nvSpPr>
        <p:spPr>
          <a:xfrm>
            <a:off x="0" y="0"/>
            <a:ext cx="9144000" cy="6356350"/>
          </a:xfrm>
        </p:spPr>
        <p:txBody>
          <a:bodyPr/>
          <a:lstStyle/>
          <a:p>
            <a:pPr algn="just">
              <a:buNone/>
            </a:pPr>
            <a:r>
              <a:rPr lang="en-US" dirty="0"/>
              <a:t>Synonymous words are developed in a language due to the context, speaker – hearer, usage, social and regional varieties, borrowing and word formation etc.   </a:t>
            </a:r>
          </a:p>
          <a:p>
            <a:pPr algn="just">
              <a:buNone/>
            </a:pPr>
            <a:endParaRPr lang="en-US" dirty="0"/>
          </a:p>
          <a:p>
            <a:pPr algn="just">
              <a:buNone/>
            </a:pPr>
            <a:r>
              <a:rPr lang="en-US" dirty="0"/>
              <a:t>For example,</a:t>
            </a:r>
          </a:p>
          <a:p>
            <a:pPr marL="651510" indent="-514350" algn="just">
              <a:buAutoNum type="arabicPeriod"/>
            </a:pPr>
            <a:r>
              <a:rPr lang="en-US" dirty="0">
                <a:solidFill>
                  <a:srgbClr val="FF0000"/>
                </a:solidFill>
              </a:rPr>
              <a:t>Phonologically related </a:t>
            </a:r>
            <a:r>
              <a:rPr lang="en-US" dirty="0"/>
              <a:t>forms:</a:t>
            </a:r>
          </a:p>
          <a:p>
            <a:pPr marL="651510" indent="-514350" algn="just">
              <a:buNone/>
            </a:pPr>
            <a:r>
              <a:rPr lang="en-US" dirty="0"/>
              <a:t>	</a:t>
            </a:r>
            <a:r>
              <a:rPr lang="en-US" dirty="0" err="1"/>
              <a:t>ca:ti</a:t>
            </a:r>
            <a:r>
              <a:rPr lang="en-US" dirty="0"/>
              <a:t> : </a:t>
            </a:r>
            <a:r>
              <a:rPr lang="en-US" dirty="0" err="1"/>
              <a:t>ja:ti</a:t>
            </a:r>
            <a:r>
              <a:rPr lang="en-US" dirty="0"/>
              <a:t>  - ‘caste’</a:t>
            </a:r>
          </a:p>
          <a:p>
            <a:pPr marL="651510" indent="-514350" algn="just">
              <a:buNone/>
            </a:pPr>
            <a:r>
              <a:rPr lang="en-US" dirty="0"/>
              <a:t>	</a:t>
            </a:r>
            <a:r>
              <a:rPr lang="en-US" dirty="0" err="1"/>
              <a:t>cannal</a:t>
            </a:r>
            <a:r>
              <a:rPr lang="en-US" dirty="0"/>
              <a:t> : </a:t>
            </a:r>
            <a:r>
              <a:rPr lang="en-US" dirty="0" err="1"/>
              <a:t>jannal</a:t>
            </a:r>
            <a:r>
              <a:rPr lang="en-US" dirty="0"/>
              <a:t> – ‘window’</a:t>
            </a:r>
          </a:p>
          <a:p>
            <a:pPr marL="651510" indent="-514350" algn="just">
              <a:buNone/>
            </a:pPr>
            <a:r>
              <a:rPr lang="en-US" dirty="0"/>
              <a:t>	 </a:t>
            </a:r>
            <a:r>
              <a:rPr lang="en-US" dirty="0" err="1"/>
              <a:t>owshatam</a:t>
            </a:r>
            <a:r>
              <a:rPr lang="en-US" dirty="0"/>
              <a:t> : </a:t>
            </a:r>
            <a:r>
              <a:rPr lang="en-US" dirty="0" err="1"/>
              <a:t>owTatam</a:t>
            </a:r>
            <a:r>
              <a:rPr lang="en-US" dirty="0"/>
              <a:t> – ‘country medicine’</a:t>
            </a:r>
          </a:p>
          <a:p>
            <a:pPr marL="651510" indent="-514350" algn="just">
              <a:buAutoNum type="arabicPeriod" startAt="2"/>
            </a:pPr>
            <a:r>
              <a:rPr lang="en-US" dirty="0">
                <a:solidFill>
                  <a:srgbClr val="FF0000"/>
                </a:solidFill>
              </a:rPr>
              <a:t>Phonologically unrelated </a:t>
            </a:r>
            <a:r>
              <a:rPr lang="en-US" dirty="0"/>
              <a:t>forms:</a:t>
            </a:r>
          </a:p>
          <a:p>
            <a:pPr marL="651510" indent="-514350" algn="just">
              <a:buNone/>
            </a:pPr>
            <a:r>
              <a:rPr lang="en-US" dirty="0"/>
              <a:t>	</a:t>
            </a:r>
            <a:r>
              <a:rPr lang="en-US" dirty="0" err="1"/>
              <a:t>appa</a:t>
            </a:r>
            <a:r>
              <a:rPr lang="en-US" dirty="0"/>
              <a:t>: : </a:t>
            </a:r>
            <a:r>
              <a:rPr lang="en-US" dirty="0" err="1"/>
              <a:t>tantai</a:t>
            </a:r>
            <a:r>
              <a:rPr lang="en-US" dirty="0"/>
              <a:t> – ‘father ‘</a:t>
            </a:r>
          </a:p>
          <a:p>
            <a:pPr marL="651510" indent="-514350" algn="just">
              <a:buNone/>
            </a:pPr>
            <a:r>
              <a:rPr lang="en-US" dirty="0"/>
              <a:t>	</a:t>
            </a:r>
            <a:r>
              <a:rPr lang="en-US" dirty="0" err="1"/>
              <a:t>amma</a:t>
            </a:r>
            <a:r>
              <a:rPr lang="en-US" dirty="0"/>
              <a:t>: :</a:t>
            </a:r>
            <a:r>
              <a:rPr lang="en-US" dirty="0" err="1"/>
              <a:t>ta:y</a:t>
            </a:r>
            <a:r>
              <a:rPr lang="en-US" dirty="0"/>
              <a:t> – ‘mother’</a:t>
            </a:r>
          </a:p>
          <a:p>
            <a:pPr marL="651510" indent="-514350" algn="just">
              <a:buNone/>
            </a:pPr>
            <a:r>
              <a:rPr lang="en-US" dirty="0"/>
              <a:t>	</a:t>
            </a:r>
            <a:r>
              <a:rPr lang="en-US" dirty="0" err="1"/>
              <a:t>kalya:Nam</a:t>
            </a:r>
            <a:r>
              <a:rPr lang="en-US" dirty="0"/>
              <a:t> : </a:t>
            </a:r>
            <a:r>
              <a:rPr lang="en-US" dirty="0" err="1"/>
              <a:t>tirumaNam</a:t>
            </a:r>
            <a:r>
              <a:rPr lang="en-US" dirty="0"/>
              <a:t> – ‘marriage’</a:t>
            </a:r>
            <a:endParaRPr lang="en-IN" dirty="0"/>
          </a:p>
          <a:p>
            <a:pPr marL="0" indent="0">
              <a:buNone/>
            </a:pPr>
            <a:endParaRPr lang="en-IN" dirty="0"/>
          </a:p>
        </p:txBody>
      </p:sp>
      <p:sp>
        <p:nvSpPr>
          <p:cNvPr id="4" name="Footer Placeholder 3">
            <a:extLst>
              <a:ext uri="{FF2B5EF4-FFF2-40B4-BE49-F238E27FC236}">
                <a16:creationId xmlns:a16="http://schemas.microsoft.com/office/drawing/2014/main" id="{17E8936E-5A25-47D1-A970-F50CFF64CCD4}"/>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26AF765D-6F4E-4C39-BBE6-9859569749DB}"/>
              </a:ext>
            </a:extLst>
          </p:cNvPr>
          <p:cNvSpPr>
            <a:spLocks noGrp="1"/>
          </p:cNvSpPr>
          <p:nvPr>
            <p:ph type="sldNum" sz="quarter" idx="12"/>
          </p:nvPr>
        </p:nvSpPr>
        <p:spPr/>
        <p:txBody>
          <a:bodyPr/>
          <a:lstStyle/>
          <a:p>
            <a:fld id="{B6F15528-21DE-4FAA-801E-634DDDAF4B2B}" type="slidenum">
              <a:rPr lang="en-US" smtClean="0"/>
              <a:pPr/>
              <a:t>34</a:t>
            </a:fld>
            <a:endParaRPr lang="en-US"/>
          </a:p>
        </p:txBody>
      </p:sp>
    </p:spTree>
    <p:extLst>
      <p:ext uri="{BB962C8B-B14F-4D97-AF65-F5344CB8AC3E}">
        <p14:creationId xmlns:p14="http://schemas.microsoft.com/office/powerpoint/2010/main" val="1148932681"/>
      </p:ext>
    </p:extLst>
  </p:cSld>
  <p:clrMapOvr>
    <a:masterClrMapping/>
  </p:clrMapOvr>
  <p:transition spd="slow">
    <p:diamond/>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DB0ADA-FFD2-4218-AA4C-8D5B542A9D7D}"/>
              </a:ext>
            </a:extLst>
          </p:cNvPr>
          <p:cNvSpPr>
            <a:spLocks noGrp="1"/>
          </p:cNvSpPr>
          <p:nvPr>
            <p:ph idx="1"/>
          </p:nvPr>
        </p:nvSpPr>
        <p:spPr>
          <a:xfrm>
            <a:off x="0" y="0"/>
            <a:ext cx="9144000" cy="6356350"/>
          </a:xfrm>
        </p:spPr>
        <p:txBody>
          <a:bodyPr>
            <a:normAutofit lnSpcReduction="10000"/>
          </a:bodyPr>
          <a:lstStyle/>
          <a:p>
            <a:pPr marL="651510" indent="-514350" algn="just">
              <a:buAutoNum type="arabicPeriod" startAt="3"/>
            </a:pPr>
            <a:r>
              <a:rPr lang="en-US" dirty="0">
                <a:solidFill>
                  <a:srgbClr val="FF0000"/>
                </a:solidFill>
              </a:rPr>
              <a:t>Regional variation</a:t>
            </a:r>
            <a:r>
              <a:rPr lang="en-US" dirty="0"/>
              <a:t>:</a:t>
            </a:r>
          </a:p>
          <a:p>
            <a:pPr marL="651510" indent="-514350" algn="just">
              <a:buNone/>
            </a:pPr>
            <a:r>
              <a:rPr lang="en-US" dirty="0"/>
              <a:t>	</a:t>
            </a:r>
            <a:r>
              <a:rPr lang="en-US" dirty="0" err="1"/>
              <a:t>caTTuvam</a:t>
            </a:r>
            <a:r>
              <a:rPr lang="en-US" dirty="0"/>
              <a:t> : </a:t>
            </a:r>
            <a:r>
              <a:rPr lang="en-US" dirty="0" err="1"/>
              <a:t>to:caitiruppi</a:t>
            </a:r>
            <a:r>
              <a:rPr lang="en-US" dirty="0"/>
              <a:t> – ‘kitchen ware’</a:t>
            </a:r>
          </a:p>
          <a:p>
            <a:pPr marL="651510" indent="-514350" algn="just">
              <a:buNone/>
            </a:pPr>
            <a:r>
              <a:rPr lang="en-US" dirty="0"/>
              <a:t>	</a:t>
            </a:r>
            <a:r>
              <a:rPr lang="en-US" dirty="0" err="1"/>
              <a:t>embtu</a:t>
            </a:r>
            <a:r>
              <a:rPr lang="en-US" dirty="0"/>
              <a:t>: </a:t>
            </a:r>
            <a:r>
              <a:rPr lang="en-US" dirty="0" err="1"/>
              <a:t>embaLatu</a:t>
            </a:r>
            <a:r>
              <a:rPr lang="en-US" dirty="0"/>
              <a:t> – ‘eighty’</a:t>
            </a:r>
          </a:p>
          <a:p>
            <a:pPr marL="651510" indent="-514350" algn="just">
              <a:buNone/>
            </a:pPr>
            <a:r>
              <a:rPr lang="en-US" dirty="0"/>
              <a:t>	</a:t>
            </a:r>
            <a:r>
              <a:rPr lang="en-US" dirty="0" err="1"/>
              <a:t>kasha:yam</a:t>
            </a:r>
            <a:r>
              <a:rPr lang="en-US" dirty="0"/>
              <a:t> : </a:t>
            </a:r>
            <a:r>
              <a:rPr lang="en-US" dirty="0" err="1"/>
              <a:t>kiya:lam</a:t>
            </a:r>
            <a:endParaRPr lang="en-US" dirty="0"/>
          </a:p>
          <a:p>
            <a:pPr marL="651510" indent="-514350" algn="just">
              <a:buNone/>
            </a:pPr>
            <a:r>
              <a:rPr lang="en-US" dirty="0"/>
              <a:t>	</a:t>
            </a:r>
            <a:r>
              <a:rPr lang="en-US" dirty="0" err="1"/>
              <a:t>ciraTTai</a:t>
            </a:r>
            <a:r>
              <a:rPr lang="en-US" dirty="0"/>
              <a:t> : </a:t>
            </a:r>
            <a:r>
              <a:rPr lang="en-US" dirty="0" err="1"/>
              <a:t>koTTa:ngkucci</a:t>
            </a:r>
            <a:r>
              <a:rPr lang="en-US" dirty="0"/>
              <a:t> / </a:t>
            </a:r>
            <a:r>
              <a:rPr lang="en-US" dirty="0" err="1"/>
              <a:t>koTTa:nci</a:t>
            </a:r>
            <a:r>
              <a:rPr lang="en-US" dirty="0"/>
              <a:t> ‘coconut 									shell’</a:t>
            </a:r>
          </a:p>
          <a:p>
            <a:pPr marL="651510" indent="-514350" algn="just">
              <a:buAutoNum type="arabicPeriod" startAt="4"/>
            </a:pPr>
            <a:r>
              <a:rPr lang="en-US" dirty="0">
                <a:solidFill>
                  <a:srgbClr val="FF0000"/>
                </a:solidFill>
              </a:rPr>
              <a:t>Caste variation</a:t>
            </a:r>
            <a:r>
              <a:rPr lang="en-US" dirty="0"/>
              <a:t>:</a:t>
            </a:r>
          </a:p>
          <a:p>
            <a:pPr marL="651510" indent="-514350" algn="just">
              <a:buNone/>
            </a:pPr>
            <a:r>
              <a:rPr lang="en-US" dirty="0"/>
              <a:t>	</a:t>
            </a:r>
            <a:r>
              <a:rPr lang="en-US" dirty="0" err="1"/>
              <a:t>atta:n</a:t>
            </a:r>
            <a:r>
              <a:rPr lang="en-US" dirty="0"/>
              <a:t> : </a:t>
            </a:r>
            <a:r>
              <a:rPr lang="en-US" dirty="0" err="1"/>
              <a:t>attimbe:r</a:t>
            </a:r>
            <a:r>
              <a:rPr lang="en-US" dirty="0"/>
              <a:t> -  ‘elder sister’s husband’</a:t>
            </a:r>
          </a:p>
          <a:p>
            <a:pPr marL="651510" indent="-514350" algn="just">
              <a:buNone/>
            </a:pPr>
            <a:r>
              <a:rPr lang="en-US" dirty="0"/>
              <a:t>	</a:t>
            </a:r>
            <a:r>
              <a:rPr lang="en-US" dirty="0" err="1"/>
              <a:t>aNNi</a:t>
            </a:r>
            <a:r>
              <a:rPr lang="en-US" dirty="0"/>
              <a:t> : </a:t>
            </a:r>
            <a:r>
              <a:rPr lang="en-US" dirty="0" err="1"/>
              <a:t>manni</a:t>
            </a:r>
            <a:r>
              <a:rPr lang="en-US" dirty="0"/>
              <a:t>  - elder </a:t>
            </a:r>
            <a:r>
              <a:rPr lang="en-US" dirty="0" err="1"/>
              <a:t>borther’s</a:t>
            </a:r>
            <a:r>
              <a:rPr lang="en-US" dirty="0"/>
              <a:t> wife’</a:t>
            </a:r>
          </a:p>
          <a:p>
            <a:pPr marL="651510" indent="-514350" algn="just">
              <a:buNone/>
            </a:pPr>
            <a:r>
              <a:rPr lang="en-US" dirty="0"/>
              <a:t>	</a:t>
            </a:r>
            <a:r>
              <a:rPr lang="en-US" dirty="0" err="1"/>
              <a:t>taNNi</a:t>
            </a:r>
            <a:r>
              <a:rPr lang="en-US" dirty="0"/>
              <a:t> : </a:t>
            </a:r>
            <a:r>
              <a:rPr lang="en-US" dirty="0" err="1"/>
              <a:t>tu:ttam</a:t>
            </a:r>
            <a:r>
              <a:rPr lang="en-US" dirty="0"/>
              <a:t> – water’</a:t>
            </a:r>
          </a:p>
          <a:p>
            <a:pPr marL="651510" indent="-514350" algn="just">
              <a:buAutoNum type="arabicPeriod" startAt="5"/>
            </a:pPr>
            <a:r>
              <a:rPr lang="en-US" dirty="0"/>
              <a:t>Religious variation:</a:t>
            </a:r>
            <a:r>
              <a:rPr lang="en-IN" dirty="0"/>
              <a:t>	</a:t>
            </a:r>
          </a:p>
          <a:p>
            <a:pPr marL="651510" indent="-514350" algn="just">
              <a:buNone/>
            </a:pPr>
            <a:r>
              <a:rPr lang="en-US" dirty="0"/>
              <a:t>	</a:t>
            </a:r>
            <a:r>
              <a:rPr lang="en-US" dirty="0" err="1"/>
              <a:t>ca:vutal</a:t>
            </a:r>
            <a:r>
              <a:rPr lang="en-US" dirty="0"/>
              <a:t> : </a:t>
            </a:r>
            <a:r>
              <a:rPr lang="en-US" dirty="0" err="1"/>
              <a:t>marittal</a:t>
            </a:r>
            <a:r>
              <a:rPr lang="en-US" dirty="0"/>
              <a:t> : </a:t>
            </a:r>
            <a:r>
              <a:rPr lang="en-US" dirty="0" err="1"/>
              <a:t>mavuttu</a:t>
            </a:r>
            <a:r>
              <a:rPr lang="en-US" dirty="0"/>
              <a:t> a:tal – passed away’</a:t>
            </a:r>
          </a:p>
          <a:p>
            <a:pPr marL="651510" indent="-514350" algn="just">
              <a:buNone/>
            </a:pPr>
            <a:r>
              <a:rPr lang="en-US" dirty="0"/>
              <a:t>	</a:t>
            </a:r>
            <a:r>
              <a:rPr lang="en-US" dirty="0" err="1"/>
              <a:t>ko:yil</a:t>
            </a:r>
            <a:r>
              <a:rPr lang="en-US" dirty="0"/>
              <a:t> : </a:t>
            </a:r>
            <a:r>
              <a:rPr lang="en-US" dirty="0" err="1"/>
              <a:t>ko:vil</a:t>
            </a:r>
            <a:r>
              <a:rPr lang="en-US" dirty="0"/>
              <a:t> : </a:t>
            </a:r>
            <a:r>
              <a:rPr lang="en-US" dirty="0" err="1"/>
              <a:t>paLLiva:sal</a:t>
            </a:r>
            <a:r>
              <a:rPr lang="en-US" dirty="0"/>
              <a:t> ‘ temple’</a:t>
            </a:r>
          </a:p>
          <a:p>
            <a:pPr marL="651510" indent="-514350" algn="just">
              <a:buNone/>
            </a:pPr>
            <a:r>
              <a:rPr lang="en-US" dirty="0"/>
              <a:t>	</a:t>
            </a:r>
            <a:r>
              <a:rPr lang="en-US" dirty="0" err="1"/>
              <a:t>pira:rtanai</a:t>
            </a:r>
            <a:r>
              <a:rPr lang="en-US" dirty="0"/>
              <a:t> : </a:t>
            </a:r>
            <a:r>
              <a:rPr lang="en-US" dirty="0" err="1"/>
              <a:t>tolukai</a:t>
            </a:r>
            <a:r>
              <a:rPr lang="en-US" dirty="0"/>
              <a:t> : </a:t>
            </a:r>
            <a:r>
              <a:rPr lang="en-US" dirty="0" err="1"/>
              <a:t>kumpiTutal</a:t>
            </a:r>
            <a:r>
              <a:rPr lang="en-US" dirty="0"/>
              <a:t> – prayer’</a:t>
            </a:r>
          </a:p>
          <a:p>
            <a:pPr marL="0" indent="0">
              <a:buNone/>
            </a:pPr>
            <a:endParaRPr lang="en-IN" dirty="0"/>
          </a:p>
        </p:txBody>
      </p:sp>
      <p:sp>
        <p:nvSpPr>
          <p:cNvPr id="4" name="Footer Placeholder 3">
            <a:extLst>
              <a:ext uri="{FF2B5EF4-FFF2-40B4-BE49-F238E27FC236}">
                <a16:creationId xmlns:a16="http://schemas.microsoft.com/office/drawing/2014/main" id="{3504E175-F3AF-4BFC-9FDC-C598EF69BAA5}"/>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49F4EA56-C63B-465A-ACFA-14CB23EC4AAC}"/>
              </a:ext>
            </a:extLst>
          </p:cNvPr>
          <p:cNvSpPr>
            <a:spLocks noGrp="1"/>
          </p:cNvSpPr>
          <p:nvPr>
            <p:ph type="sldNum" sz="quarter" idx="12"/>
          </p:nvPr>
        </p:nvSpPr>
        <p:spPr/>
        <p:txBody>
          <a:bodyPr/>
          <a:lstStyle/>
          <a:p>
            <a:fld id="{B6F15528-21DE-4FAA-801E-634DDDAF4B2B}" type="slidenum">
              <a:rPr lang="en-US" smtClean="0"/>
              <a:pPr/>
              <a:t>35</a:t>
            </a:fld>
            <a:endParaRPr lang="en-US"/>
          </a:p>
        </p:txBody>
      </p:sp>
    </p:spTree>
    <p:extLst>
      <p:ext uri="{BB962C8B-B14F-4D97-AF65-F5344CB8AC3E}">
        <p14:creationId xmlns:p14="http://schemas.microsoft.com/office/powerpoint/2010/main" val="2643563054"/>
      </p:ext>
    </p:extLst>
  </p:cSld>
  <p:clrMapOvr>
    <a:masterClrMapping/>
  </p:clrMapOvr>
  <p:transition spd="slow">
    <p:diamon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54AAAA-6290-460E-82B5-3BA923A1E0A2}"/>
              </a:ext>
            </a:extLst>
          </p:cNvPr>
          <p:cNvSpPr>
            <a:spLocks noGrp="1"/>
          </p:cNvSpPr>
          <p:nvPr>
            <p:ph idx="1"/>
          </p:nvPr>
        </p:nvSpPr>
        <p:spPr>
          <a:xfrm>
            <a:off x="0" y="0"/>
            <a:ext cx="9144000" cy="6356350"/>
          </a:xfrm>
        </p:spPr>
        <p:txBody>
          <a:bodyPr/>
          <a:lstStyle/>
          <a:p>
            <a:pPr marL="651510" indent="-514350">
              <a:buAutoNum type="arabicPeriod" startAt="6"/>
            </a:pPr>
            <a:r>
              <a:rPr lang="en-US" dirty="0">
                <a:solidFill>
                  <a:srgbClr val="FF0000"/>
                </a:solidFill>
              </a:rPr>
              <a:t>Dialect variation:</a:t>
            </a:r>
          </a:p>
          <a:p>
            <a:pPr marL="651510" indent="-514350">
              <a:buNone/>
            </a:pPr>
            <a:r>
              <a:rPr lang="en-US" dirty="0">
                <a:solidFill>
                  <a:srgbClr val="FF0000"/>
                </a:solidFill>
              </a:rPr>
              <a:t>	</a:t>
            </a:r>
            <a:r>
              <a:rPr lang="en-US" dirty="0" err="1">
                <a:solidFill>
                  <a:srgbClr val="FF0000"/>
                </a:solidFill>
              </a:rPr>
              <a:t>pu</a:t>
            </a:r>
            <a:r>
              <a:rPr lang="en-US" dirty="0">
                <a:solidFill>
                  <a:srgbClr val="FF0000"/>
                </a:solidFill>
              </a:rPr>
              <a:t>: : malar – ‘flower’</a:t>
            </a:r>
          </a:p>
          <a:p>
            <a:pPr marL="651510" indent="-514350">
              <a:buNone/>
            </a:pPr>
            <a:r>
              <a:rPr lang="en-US" dirty="0">
                <a:solidFill>
                  <a:srgbClr val="FF0000"/>
                </a:solidFill>
              </a:rPr>
              <a:t>	</a:t>
            </a:r>
            <a:r>
              <a:rPr lang="en-US" dirty="0" err="1">
                <a:solidFill>
                  <a:srgbClr val="FF0000"/>
                </a:solidFill>
              </a:rPr>
              <a:t>amar</a:t>
            </a:r>
            <a:r>
              <a:rPr lang="en-US" dirty="0">
                <a:solidFill>
                  <a:srgbClr val="FF0000"/>
                </a:solidFill>
              </a:rPr>
              <a:t> : </a:t>
            </a:r>
            <a:r>
              <a:rPr lang="en-US" dirty="0" err="1">
                <a:solidFill>
                  <a:srgbClr val="FF0000"/>
                </a:solidFill>
              </a:rPr>
              <a:t>uTka:r</a:t>
            </a:r>
            <a:r>
              <a:rPr lang="en-US" dirty="0">
                <a:solidFill>
                  <a:srgbClr val="FF0000"/>
                </a:solidFill>
              </a:rPr>
              <a:t> – ‘sit down’</a:t>
            </a:r>
          </a:p>
          <a:p>
            <a:pPr marL="651510" indent="-514350">
              <a:buNone/>
            </a:pPr>
            <a:r>
              <a:rPr lang="en-US" dirty="0">
                <a:solidFill>
                  <a:srgbClr val="FF0000"/>
                </a:solidFill>
              </a:rPr>
              <a:t>	</a:t>
            </a:r>
            <a:r>
              <a:rPr lang="en-US" dirty="0" err="1">
                <a:solidFill>
                  <a:srgbClr val="FF0000"/>
                </a:solidFill>
              </a:rPr>
              <a:t>cel</a:t>
            </a:r>
            <a:r>
              <a:rPr lang="en-US" dirty="0">
                <a:solidFill>
                  <a:srgbClr val="FF0000"/>
                </a:solidFill>
              </a:rPr>
              <a:t> : po: - ‘go’</a:t>
            </a:r>
            <a:endParaRPr lang="en-IN" dirty="0">
              <a:solidFill>
                <a:srgbClr val="FF0000"/>
              </a:solidFill>
            </a:endParaRPr>
          </a:p>
          <a:p>
            <a:pPr marL="651510" indent="-514350">
              <a:buNone/>
            </a:pPr>
            <a:r>
              <a:rPr lang="en-US" dirty="0">
                <a:solidFill>
                  <a:srgbClr val="FF0000"/>
                </a:solidFill>
              </a:rPr>
              <a:t>	</a:t>
            </a:r>
            <a:r>
              <a:rPr lang="en-US" dirty="0" err="1">
                <a:solidFill>
                  <a:srgbClr val="FF0000"/>
                </a:solidFill>
              </a:rPr>
              <a:t>kuLi</a:t>
            </a:r>
            <a:r>
              <a:rPr lang="en-US" dirty="0">
                <a:solidFill>
                  <a:srgbClr val="FF0000"/>
                </a:solidFill>
              </a:rPr>
              <a:t> : </a:t>
            </a:r>
            <a:r>
              <a:rPr lang="en-US" dirty="0" err="1">
                <a:solidFill>
                  <a:srgbClr val="FF0000"/>
                </a:solidFill>
              </a:rPr>
              <a:t>ni:ra:Tu</a:t>
            </a:r>
            <a:r>
              <a:rPr lang="en-US" dirty="0">
                <a:solidFill>
                  <a:srgbClr val="FF0000"/>
                </a:solidFill>
              </a:rPr>
              <a:t> – ‘take bath’</a:t>
            </a:r>
          </a:p>
          <a:p>
            <a:pPr marL="651510" indent="-514350">
              <a:buNone/>
            </a:pPr>
            <a:r>
              <a:rPr lang="en-US" dirty="0">
                <a:solidFill>
                  <a:srgbClr val="FF0000"/>
                </a:solidFill>
              </a:rPr>
              <a:t>	</a:t>
            </a:r>
          </a:p>
          <a:p>
            <a:pPr marL="651510" indent="-514350">
              <a:buAutoNum type="arabicPeriod" startAt="7"/>
            </a:pPr>
            <a:r>
              <a:rPr lang="en-US" dirty="0">
                <a:solidFill>
                  <a:srgbClr val="FF0000"/>
                </a:solidFill>
              </a:rPr>
              <a:t>Borrowing:</a:t>
            </a:r>
          </a:p>
          <a:p>
            <a:pPr marL="651510" indent="-514350">
              <a:buNone/>
            </a:pPr>
            <a:r>
              <a:rPr lang="en-US" dirty="0">
                <a:solidFill>
                  <a:srgbClr val="FF0000"/>
                </a:solidFill>
              </a:rPr>
              <a:t>	Doctor : </a:t>
            </a:r>
            <a:r>
              <a:rPr lang="en-US" dirty="0" err="1">
                <a:solidFill>
                  <a:srgbClr val="FF0000"/>
                </a:solidFill>
              </a:rPr>
              <a:t>maruttuvar</a:t>
            </a:r>
            <a:endParaRPr lang="en-US" dirty="0">
              <a:solidFill>
                <a:srgbClr val="FF0000"/>
              </a:solidFill>
            </a:endParaRPr>
          </a:p>
          <a:p>
            <a:pPr marL="651510" indent="-514350">
              <a:buNone/>
            </a:pPr>
            <a:r>
              <a:rPr lang="en-US" dirty="0">
                <a:solidFill>
                  <a:srgbClr val="FF0000"/>
                </a:solidFill>
              </a:rPr>
              <a:t>	magic : </a:t>
            </a:r>
            <a:r>
              <a:rPr lang="en-US" dirty="0" err="1">
                <a:solidFill>
                  <a:srgbClr val="FF0000"/>
                </a:solidFill>
              </a:rPr>
              <a:t>vittai</a:t>
            </a:r>
            <a:endParaRPr lang="en-US" dirty="0">
              <a:solidFill>
                <a:srgbClr val="FF0000"/>
              </a:solidFill>
            </a:endParaRPr>
          </a:p>
          <a:p>
            <a:pPr marL="651510" indent="-514350">
              <a:buNone/>
            </a:pPr>
            <a:r>
              <a:rPr lang="en-US" dirty="0">
                <a:solidFill>
                  <a:srgbClr val="FF0000"/>
                </a:solidFill>
              </a:rPr>
              <a:t>	loan : </a:t>
            </a:r>
            <a:r>
              <a:rPr lang="en-US" dirty="0" err="1">
                <a:solidFill>
                  <a:srgbClr val="FF0000"/>
                </a:solidFill>
              </a:rPr>
              <a:t>kaTan</a:t>
            </a:r>
            <a:endParaRPr lang="en-US" dirty="0">
              <a:solidFill>
                <a:srgbClr val="FF0000"/>
              </a:solidFill>
            </a:endParaRPr>
          </a:p>
          <a:p>
            <a:pPr marL="651510" indent="-514350">
              <a:buNone/>
            </a:pPr>
            <a:r>
              <a:rPr lang="en-US" dirty="0">
                <a:solidFill>
                  <a:srgbClr val="FF0000"/>
                </a:solidFill>
              </a:rPr>
              <a:t>	fees : </a:t>
            </a:r>
            <a:r>
              <a:rPr lang="en-US" dirty="0" err="1">
                <a:solidFill>
                  <a:srgbClr val="FF0000"/>
                </a:solidFill>
              </a:rPr>
              <a:t>pi:s</a:t>
            </a:r>
            <a:endParaRPr lang="en-US" dirty="0">
              <a:solidFill>
                <a:srgbClr val="FF0000"/>
              </a:solidFill>
            </a:endParaRPr>
          </a:p>
          <a:p>
            <a:pPr marL="651510" indent="-514350">
              <a:buNone/>
            </a:pPr>
            <a:r>
              <a:rPr lang="en-US" dirty="0">
                <a:solidFill>
                  <a:srgbClr val="FF0000"/>
                </a:solidFill>
              </a:rPr>
              <a:t>	night (</a:t>
            </a:r>
            <a:r>
              <a:rPr lang="en-US" dirty="0" err="1">
                <a:solidFill>
                  <a:srgbClr val="FF0000"/>
                </a:solidFill>
              </a:rPr>
              <a:t>naiTTu</a:t>
            </a:r>
            <a:r>
              <a:rPr lang="en-US" dirty="0">
                <a:solidFill>
                  <a:srgbClr val="FF0000"/>
                </a:solidFill>
              </a:rPr>
              <a:t>) : </a:t>
            </a:r>
            <a:r>
              <a:rPr lang="en-US" dirty="0" err="1">
                <a:solidFill>
                  <a:srgbClr val="FF0000"/>
                </a:solidFill>
              </a:rPr>
              <a:t>iravu</a:t>
            </a:r>
            <a:r>
              <a:rPr lang="en-US" dirty="0">
                <a:solidFill>
                  <a:srgbClr val="FF0000"/>
                </a:solidFill>
              </a:rPr>
              <a:t> / </a:t>
            </a:r>
            <a:r>
              <a:rPr lang="en-US" dirty="0" err="1">
                <a:solidFill>
                  <a:srgbClr val="FF0000"/>
                </a:solidFill>
              </a:rPr>
              <a:t>ra:ttiri</a:t>
            </a:r>
            <a:endParaRPr lang="en-US" dirty="0">
              <a:solidFill>
                <a:srgbClr val="FF0000"/>
              </a:solidFill>
            </a:endParaRPr>
          </a:p>
          <a:p>
            <a:pPr marL="651510" indent="-514350">
              <a:buNone/>
            </a:pPr>
            <a:r>
              <a:rPr lang="en-US" dirty="0">
                <a:solidFill>
                  <a:srgbClr val="FF0000"/>
                </a:solidFill>
              </a:rPr>
              <a:t>	water : </a:t>
            </a:r>
            <a:r>
              <a:rPr lang="en-US" dirty="0" err="1">
                <a:solidFill>
                  <a:srgbClr val="FF0000"/>
                </a:solidFill>
              </a:rPr>
              <a:t>taNNi</a:t>
            </a:r>
            <a:r>
              <a:rPr lang="en-US" dirty="0">
                <a:solidFill>
                  <a:srgbClr val="FF0000"/>
                </a:solidFill>
                <a:sym typeface="Wingdings" pitchFamily="2" charset="2"/>
              </a:rPr>
              <a:t>:(r) </a:t>
            </a:r>
            <a:r>
              <a:rPr lang="en-US" dirty="0">
                <a:solidFill>
                  <a:srgbClr val="FF0000"/>
                </a:solidFill>
              </a:rPr>
              <a:t> </a:t>
            </a:r>
          </a:p>
          <a:p>
            <a:pPr marL="0" indent="0">
              <a:buNone/>
            </a:pPr>
            <a:endParaRPr lang="en-IN" dirty="0"/>
          </a:p>
        </p:txBody>
      </p:sp>
      <p:sp>
        <p:nvSpPr>
          <p:cNvPr id="4" name="Footer Placeholder 3">
            <a:extLst>
              <a:ext uri="{FF2B5EF4-FFF2-40B4-BE49-F238E27FC236}">
                <a16:creationId xmlns:a16="http://schemas.microsoft.com/office/drawing/2014/main" id="{E4DB54B8-A38B-4260-9E3C-D62072CB361A}"/>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5FBD256E-112F-4577-8055-BB8E09F1578A}"/>
              </a:ext>
            </a:extLst>
          </p:cNvPr>
          <p:cNvSpPr>
            <a:spLocks noGrp="1"/>
          </p:cNvSpPr>
          <p:nvPr>
            <p:ph type="sldNum" sz="quarter" idx="12"/>
          </p:nvPr>
        </p:nvSpPr>
        <p:spPr/>
        <p:txBody>
          <a:bodyPr/>
          <a:lstStyle/>
          <a:p>
            <a:fld id="{B6F15528-21DE-4FAA-801E-634DDDAF4B2B}" type="slidenum">
              <a:rPr lang="en-US" smtClean="0"/>
              <a:pPr/>
              <a:t>36</a:t>
            </a:fld>
            <a:endParaRPr lang="en-US"/>
          </a:p>
        </p:txBody>
      </p:sp>
    </p:spTree>
    <p:extLst>
      <p:ext uri="{BB962C8B-B14F-4D97-AF65-F5344CB8AC3E}">
        <p14:creationId xmlns:p14="http://schemas.microsoft.com/office/powerpoint/2010/main" val="301741967"/>
      </p:ext>
    </p:extLst>
  </p:cSld>
  <p:clrMapOvr>
    <a:masterClrMapping/>
  </p:clrMapOvr>
  <p:transition spd="slow">
    <p:diamond/>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8B9E56-E7EC-467F-9397-94B44BDA7F78}"/>
              </a:ext>
            </a:extLst>
          </p:cNvPr>
          <p:cNvSpPr>
            <a:spLocks noGrp="1"/>
          </p:cNvSpPr>
          <p:nvPr>
            <p:ph idx="1"/>
          </p:nvPr>
        </p:nvSpPr>
        <p:spPr>
          <a:xfrm>
            <a:off x="0" y="0"/>
            <a:ext cx="9144000" cy="6324600"/>
          </a:xfrm>
        </p:spPr>
        <p:txBody>
          <a:bodyPr/>
          <a:lstStyle/>
          <a:p>
            <a:pPr marL="651510" indent="-514350">
              <a:buAutoNum type="arabicPeriod" startAt="8"/>
            </a:pPr>
            <a:r>
              <a:rPr lang="en-US" dirty="0">
                <a:solidFill>
                  <a:srgbClr val="FF0000"/>
                </a:solidFill>
              </a:rPr>
              <a:t>Word formation:</a:t>
            </a:r>
          </a:p>
          <a:p>
            <a:pPr marL="137160" indent="0">
              <a:buNone/>
            </a:pPr>
            <a:r>
              <a:rPr lang="en-IN" dirty="0">
                <a:solidFill>
                  <a:srgbClr val="FF0000"/>
                </a:solidFill>
              </a:rPr>
              <a:t>	</a:t>
            </a:r>
          </a:p>
          <a:p>
            <a:pPr marL="651510" indent="-514350">
              <a:buNone/>
            </a:pPr>
            <a:r>
              <a:rPr lang="en-US" dirty="0">
                <a:solidFill>
                  <a:srgbClr val="FF0000"/>
                </a:solidFill>
              </a:rPr>
              <a:t>	Cycle : </a:t>
            </a:r>
            <a:r>
              <a:rPr lang="en-US" dirty="0" err="1">
                <a:solidFill>
                  <a:srgbClr val="FF0000"/>
                </a:solidFill>
              </a:rPr>
              <a:t>mitivaNTi</a:t>
            </a:r>
            <a:endParaRPr lang="en-US" dirty="0">
              <a:solidFill>
                <a:srgbClr val="FF0000"/>
              </a:solidFill>
            </a:endParaRPr>
          </a:p>
          <a:p>
            <a:pPr marL="651510" indent="-514350">
              <a:buNone/>
            </a:pPr>
            <a:r>
              <a:rPr lang="en-US" dirty="0">
                <a:solidFill>
                  <a:srgbClr val="FF0000"/>
                </a:solidFill>
              </a:rPr>
              <a:t>	Advance : </a:t>
            </a:r>
            <a:r>
              <a:rPr lang="en-US" dirty="0" err="1">
                <a:solidFill>
                  <a:srgbClr val="FF0000"/>
                </a:solidFill>
              </a:rPr>
              <a:t>munpaNam</a:t>
            </a:r>
            <a:endParaRPr lang="en-US" dirty="0">
              <a:solidFill>
                <a:srgbClr val="FF0000"/>
              </a:solidFill>
            </a:endParaRPr>
          </a:p>
          <a:p>
            <a:pPr marL="651510" indent="-514350">
              <a:buNone/>
            </a:pPr>
            <a:r>
              <a:rPr lang="en-US" dirty="0">
                <a:solidFill>
                  <a:srgbClr val="FF0000"/>
                </a:solidFill>
              </a:rPr>
              <a:t>	Telephone : </a:t>
            </a:r>
            <a:r>
              <a:rPr lang="en-US" dirty="0" err="1">
                <a:solidFill>
                  <a:srgbClr val="FF0000"/>
                </a:solidFill>
              </a:rPr>
              <a:t>tolaipe:ci</a:t>
            </a:r>
            <a:endParaRPr lang="en-US" dirty="0">
              <a:solidFill>
                <a:srgbClr val="FF0000"/>
              </a:solidFill>
            </a:endParaRPr>
          </a:p>
          <a:p>
            <a:pPr marL="651510" indent="-514350">
              <a:buNone/>
            </a:pPr>
            <a:r>
              <a:rPr lang="en-US" dirty="0">
                <a:solidFill>
                  <a:srgbClr val="FF0000"/>
                </a:solidFill>
              </a:rPr>
              <a:t>	court : </a:t>
            </a:r>
            <a:r>
              <a:rPr lang="en-US" dirty="0" err="1">
                <a:solidFill>
                  <a:srgbClr val="FF0000"/>
                </a:solidFill>
              </a:rPr>
              <a:t>ni:timanRam</a:t>
            </a:r>
            <a:endParaRPr lang="en-US" dirty="0">
              <a:solidFill>
                <a:srgbClr val="FF0000"/>
              </a:solidFill>
            </a:endParaRPr>
          </a:p>
          <a:p>
            <a:pPr marL="651510" indent="-514350">
              <a:buNone/>
            </a:pPr>
            <a:endParaRPr lang="en-US" dirty="0">
              <a:solidFill>
                <a:srgbClr val="FF0000"/>
              </a:solidFill>
            </a:endParaRPr>
          </a:p>
          <a:p>
            <a:pPr marL="651510" indent="-514350" algn="just">
              <a:buNone/>
            </a:pPr>
            <a:r>
              <a:rPr lang="en-US" dirty="0">
                <a:solidFill>
                  <a:srgbClr val="FF0000"/>
                </a:solidFill>
              </a:rPr>
              <a:t>	On the basis of these examples we can define synonymy as sameness of meaning. But this sameness of meaning between synonyms will show  differences. On the basis of the difference we can classify the synonymy into four types.  </a:t>
            </a:r>
          </a:p>
          <a:p>
            <a:pPr marL="0" indent="0">
              <a:buNone/>
            </a:pPr>
            <a:endParaRPr lang="en-IN" dirty="0"/>
          </a:p>
        </p:txBody>
      </p:sp>
      <p:sp>
        <p:nvSpPr>
          <p:cNvPr id="4" name="Footer Placeholder 3">
            <a:extLst>
              <a:ext uri="{FF2B5EF4-FFF2-40B4-BE49-F238E27FC236}">
                <a16:creationId xmlns:a16="http://schemas.microsoft.com/office/drawing/2014/main" id="{FF7A7324-2E38-46E4-A467-AC9C4002D45A}"/>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7159E568-CFAF-4FE4-B135-851C7F2ED3D1}"/>
              </a:ext>
            </a:extLst>
          </p:cNvPr>
          <p:cNvSpPr>
            <a:spLocks noGrp="1"/>
          </p:cNvSpPr>
          <p:nvPr>
            <p:ph type="sldNum" sz="quarter" idx="12"/>
          </p:nvPr>
        </p:nvSpPr>
        <p:spPr/>
        <p:txBody>
          <a:bodyPr/>
          <a:lstStyle/>
          <a:p>
            <a:fld id="{B6F15528-21DE-4FAA-801E-634DDDAF4B2B}" type="slidenum">
              <a:rPr lang="en-US" smtClean="0"/>
              <a:pPr/>
              <a:t>37</a:t>
            </a:fld>
            <a:endParaRPr lang="en-US"/>
          </a:p>
        </p:txBody>
      </p:sp>
    </p:spTree>
    <p:extLst>
      <p:ext uri="{BB962C8B-B14F-4D97-AF65-F5344CB8AC3E}">
        <p14:creationId xmlns:p14="http://schemas.microsoft.com/office/powerpoint/2010/main" val="1991344869"/>
      </p:ext>
    </p:extLst>
  </p:cSld>
  <p:clrMapOvr>
    <a:masterClrMapping/>
  </p:clrMapOvr>
  <p:transition spd="slow">
    <p:diamond/>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1D6DAB-2DE7-43F9-88B4-C3101B97C22B}"/>
              </a:ext>
            </a:extLst>
          </p:cNvPr>
          <p:cNvSpPr>
            <a:spLocks noGrp="1"/>
          </p:cNvSpPr>
          <p:nvPr>
            <p:ph idx="1"/>
          </p:nvPr>
        </p:nvSpPr>
        <p:spPr>
          <a:xfrm>
            <a:off x="0" y="0"/>
            <a:ext cx="9144000" cy="6356350"/>
          </a:xfrm>
        </p:spPr>
        <p:txBody>
          <a:bodyPr/>
          <a:lstStyle/>
          <a:p>
            <a:pPr marL="651510" indent="-514350">
              <a:buFont typeface="+mj-lt"/>
              <a:buAutoNum type="arabicPeriod"/>
            </a:pPr>
            <a:r>
              <a:rPr lang="en-US" dirty="0">
                <a:solidFill>
                  <a:srgbClr val="FF0000"/>
                </a:solidFill>
              </a:rPr>
              <a:t>Absolute synonymy</a:t>
            </a:r>
          </a:p>
          <a:p>
            <a:pPr marL="651510" indent="-514350">
              <a:buFont typeface="+mj-lt"/>
              <a:buAutoNum type="arabicPeriod"/>
            </a:pPr>
            <a:r>
              <a:rPr lang="en-US" dirty="0">
                <a:solidFill>
                  <a:srgbClr val="FF0000"/>
                </a:solidFill>
              </a:rPr>
              <a:t>Near synonymy</a:t>
            </a:r>
          </a:p>
          <a:p>
            <a:pPr marL="651510" indent="-514350">
              <a:buFont typeface="+mj-lt"/>
              <a:buAutoNum type="arabicPeriod"/>
            </a:pPr>
            <a:r>
              <a:rPr lang="en-US" dirty="0">
                <a:solidFill>
                  <a:srgbClr val="FF0000"/>
                </a:solidFill>
              </a:rPr>
              <a:t>Partial synonymy</a:t>
            </a:r>
          </a:p>
          <a:p>
            <a:pPr marL="651510" indent="-514350">
              <a:buFont typeface="+mj-lt"/>
              <a:buAutoNum type="arabicPeriod"/>
            </a:pPr>
            <a:r>
              <a:rPr lang="en-US" dirty="0">
                <a:solidFill>
                  <a:srgbClr val="FF0000"/>
                </a:solidFill>
              </a:rPr>
              <a:t>Total synonymy</a:t>
            </a:r>
          </a:p>
          <a:p>
            <a:pPr marL="137160" indent="0">
              <a:buNone/>
            </a:pPr>
            <a:endParaRPr lang="en-US" dirty="0">
              <a:solidFill>
                <a:srgbClr val="FF0000"/>
              </a:solidFill>
            </a:endParaRPr>
          </a:p>
          <a:p>
            <a:pPr marL="651510" indent="-514350">
              <a:buNone/>
            </a:pPr>
            <a:r>
              <a:rPr lang="en-US" dirty="0">
                <a:solidFill>
                  <a:srgbClr val="FF0000"/>
                </a:solidFill>
              </a:rPr>
              <a:t>	1. </a:t>
            </a:r>
            <a:r>
              <a:rPr lang="en-US" b="1" dirty="0">
                <a:solidFill>
                  <a:srgbClr val="FF0000"/>
                </a:solidFill>
              </a:rPr>
              <a:t>Absolute synonymy</a:t>
            </a:r>
          </a:p>
          <a:p>
            <a:pPr marL="651510" indent="-514350" algn="just">
              <a:buNone/>
            </a:pPr>
            <a:r>
              <a:rPr lang="en-US" dirty="0">
                <a:solidFill>
                  <a:srgbClr val="FF0000"/>
                </a:solidFill>
              </a:rPr>
              <a:t>		If two or more words are identical in all the three components of lexical meaning (Designation, Connotation and Range of application), then it is a case of absolute synonymy. Ullmann (1962) gives the words almost and nearly as examples of synonymy. In Tamil </a:t>
            </a:r>
          </a:p>
          <a:p>
            <a:pPr marL="651510" indent="-514350" algn="just">
              <a:buNone/>
            </a:pPr>
            <a:r>
              <a:rPr lang="en-US" dirty="0">
                <a:solidFill>
                  <a:srgbClr val="FF0000"/>
                </a:solidFill>
              </a:rPr>
              <a:t>	</a:t>
            </a:r>
            <a:r>
              <a:rPr lang="en-US" dirty="0" err="1">
                <a:solidFill>
                  <a:srgbClr val="FF0000"/>
                </a:solidFill>
              </a:rPr>
              <a:t>urubaniyal</a:t>
            </a:r>
            <a:r>
              <a:rPr lang="en-US" dirty="0">
                <a:solidFill>
                  <a:srgbClr val="FF0000"/>
                </a:solidFill>
              </a:rPr>
              <a:t> : </a:t>
            </a:r>
            <a:r>
              <a:rPr lang="en-US" dirty="0" err="1">
                <a:solidFill>
                  <a:srgbClr val="FF0000"/>
                </a:solidFill>
              </a:rPr>
              <a:t>colliyal</a:t>
            </a:r>
            <a:r>
              <a:rPr lang="en-US" dirty="0">
                <a:solidFill>
                  <a:srgbClr val="FF0000"/>
                </a:solidFill>
              </a:rPr>
              <a:t> – ‘Morphology’</a:t>
            </a:r>
          </a:p>
          <a:p>
            <a:pPr marL="651510" indent="-514350" algn="just">
              <a:buNone/>
            </a:pPr>
            <a:r>
              <a:rPr lang="en-US" dirty="0">
                <a:solidFill>
                  <a:srgbClr val="FF0000"/>
                </a:solidFill>
              </a:rPr>
              <a:t>	</a:t>
            </a:r>
            <a:r>
              <a:rPr lang="en-US" dirty="0" err="1">
                <a:solidFill>
                  <a:srgbClr val="FF0000"/>
                </a:solidFill>
              </a:rPr>
              <a:t>ku:Ru</a:t>
            </a:r>
            <a:r>
              <a:rPr lang="en-US" dirty="0">
                <a:solidFill>
                  <a:srgbClr val="FF0000"/>
                </a:solidFill>
              </a:rPr>
              <a:t> : </a:t>
            </a:r>
            <a:r>
              <a:rPr lang="en-US" dirty="0" err="1">
                <a:solidFill>
                  <a:srgbClr val="FF0000"/>
                </a:solidFill>
              </a:rPr>
              <a:t>collu</a:t>
            </a:r>
            <a:r>
              <a:rPr lang="en-US" dirty="0">
                <a:solidFill>
                  <a:srgbClr val="FF0000"/>
                </a:solidFill>
              </a:rPr>
              <a:t> – ‘tell’. </a:t>
            </a:r>
            <a:endParaRPr lang="en-IN" dirty="0">
              <a:solidFill>
                <a:srgbClr val="FF0000"/>
              </a:solidFill>
            </a:endParaRPr>
          </a:p>
          <a:p>
            <a:pPr marL="0" indent="0">
              <a:buNone/>
            </a:pPr>
            <a:endParaRPr lang="en-IN" dirty="0"/>
          </a:p>
        </p:txBody>
      </p:sp>
      <p:sp>
        <p:nvSpPr>
          <p:cNvPr id="4" name="Footer Placeholder 3">
            <a:extLst>
              <a:ext uri="{FF2B5EF4-FFF2-40B4-BE49-F238E27FC236}">
                <a16:creationId xmlns:a16="http://schemas.microsoft.com/office/drawing/2014/main" id="{862C1EE9-AA19-4DCF-BD43-64A3EC39DD5B}"/>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506A3AFD-43E6-4699-AF43-010D380497B6}"/>
              </a:ext>
            </a:extLst>
          </p:cNvPr>
          <p:cNvSpPr>
            <a:spLocks noGrp="1"/>
          </p:cNvSpPr>
          <p:nvPr>
            <p:ph type="sldNum" sz="quarter" idx="12"/>
          </p:nvPr>
        </p:nvSpPr>
        <p:spPr/>
        <p:txBody>
          <a:bodyPr/>
          <a:lstStyle/>
          <a:p>
            <a:fld id="{B6F15528-21DE-4FAA-801E-634DDDAF4B2B}" type="slidenum">
              <a:rPr lang="en-US" smtClean="0"/>
              <a:pPr/>
              <a:t>38</a:t>
            </a:fld>
            <a:endParaRPr lang="en-US"/>
          </a:p>
        </p:txBody>
      </p:sp>
    </p:spTree>
    <p:extLst>
      <p:ext uri="{BB962C8B-B14F-4D97-AF65-F5344CB8AC3E}">
        <p14:creationId xmlns:p14="http://schemas.microsoft.com/office/powerpoint/2010/main" val="2964053220"/>
      </p:ext>
    </p:extLst>
  </p:cSld>
  <p:clrMapOvr>
    <a:masterClrMapping/>
  </p:clrMapOvr>
  <p:transition spd="slow">
    <p:diamond/>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132CC-E313-4EE3-8722-26C48A1C06C5}"/>
              </a:ext>
            </a:extLst>
          </p:cNvPr>
          <p:cNvSpPr>
            <a:spLocks noGrp="1"/>
          </p:cNvSpPr>
          <p:nvPr>
            <p:ph type="title"/>
          </p:nvPr>
        </p:nvSpPr>
        <p:spPr>
          <a:xfrm>
            <a:off x="609600" y="0"/>
            <a:ext cx="8229600" cy="1279525"/>
          </a:xfrm>
        </p:spPr>
        <p:txBody>
          <a:bodyPr>
            <a:normAutofit fontScale="90000"/>
          </a:bodyPr>
          <a:lstStyle/>
          <a:p>
            <a:pPr algn="ctr"/>
            <a:r>
              <a:rPr lang="en-US" dirty="0"/>
              <a:t>2. </a:t>
            </a:r>
            <a:r>
              <a:rPr lang="en-US" dirty="0">
                <a:solidFill>
                  <a:srgbClr val="FF0000"/>
                </a:solidFill>
              </a:rPr>
              <a:t>Near synonymy</a:t>
            </a:r>
            <a:br>
              <a:rPr lang="en-US" dirty="0">
                <a:solidFill>
                  <a:srgbClr val="FF0000"/>
                </a:solidFill>
              </a:rPr>
            </a:br>
            <a:endParaRPr lang="en-IN" dirty="0"/>
          </a:p>
        </p:txBody>
      </p:sp>
      <p:sp>
        <p:nvSpPr>
          <p:cNvPr id="3" name="Content Placeholder 2">
            <a:extLst>
              <a:ext uri="{FF2B5EF4-FFF2-40B4-BE49-F238E27FC236}">
                <a16:creationId xmlns:a16="http://schemas.microsoft.com/office/drawing/2014/main" id="{7BC245B1-1690-43B8-A52C-D33783DB5BF7}"/>
              </a:ext>
            </a:extLst>
          </p:cNvPr>
          <p:cNvSpPr>
            <a:spLocks noGrp="1"/>
          </p:cNvSpPr>
          <p:nvPr>
            <p:ph idx="1"/>
          </p:nvPr>
        </p:nvSpPr>
        <p:spPr>
          <a:xfrm>
            <a:off x="0" y="1905000"/>
            <a:ext cx="9144000" cy="4343400"/>
          </a:xfrm>
        </p:spPr>
        <p:txBody>
          <a:bodyPr>
            <a:normAutofit fontScale="92500" lnSpcReduction="20000"/>
          </a:bodyPr>
          <a:lstStyle/>
          <a:p>
            <a:pPr>
              <a:buNone/>
            </a:pPr>
            <a:r>
              <a:rPr lang="en-US" dirty="0">
                <a:solidFill>
                  <a:srgbClr val="FF0000"/>
                </a:solidFill>
              </a:rPr>
              <a:t>	Two or more words are identical in some components and differ in others then they are called near synonymy. </a:t>
            </a:r>
          </a:p>
          <a:p>
            <a:pPr>
              <a:buNone/>
            </a:pPr>
            <a:r>
              <a:rPr lang="en-US" dirty="0">
                <a:solidFill>
                  <a:srgbClr val="FF0000"/>
                </a:solidFill>
              </a:rPr>
              <a:t>	example:</a:t>
            </a:r>
          </a:p>
          <a:p>
            <a:pPr>
              <a:buNone/>
            </a:pPr>
            <a:r>
              <a:rPr lang="en-US" dirty="0">
                <a:solidFill>
                  <a:srgbClr val="FF0000"/>
                </a:solidFill>
              </a:rPr>
              <a:t>	difference in designation:</a:t>
            </a:r>
          </a:p>
          <a:p>
            <a:pPr>
              <a:buNone/>
            </a:pPr>
            <a:r>
              <a:rPr lang="en-US" dirty="0">
                <a:solidFill>
                  <a:srgbClr val="FF0000"/>
                </a:solidFill>
              </a:rPr>
              <a:t>	</a:t>
            </a:r>
            <a:r>
              <a:rPr lang="en-US" dirty="0" err="1">
                <a:solidFill>
                  <a:srgbClr val="FF0000"/>
                </a:solidFill>
              </a:rPr>
              <a:t>malai</a:t>
            </a:r>
            <a:r>
              <a:rPr lang="en-US" dirty="0">
                <a:solidFill>
                  <a:srgbClr val="FF0000"/>
                </a:solidFill>
              </a:rPr>
              <a:t> : </a:t>
            </a:r>
            <a:r>
              <a:rPr lang="en-US" dirty="0" err="1">
                <a:solidFill>
                  <a:srgbClr val="FF0000"/>
                </a:solidFill>
              </a:rPr>
              <a:t>tu:Ral</a:t>
            </a:r>
            <a:r>
              <a:rPr lang="en-US" dirty="0">
                <a:solidFill>
                  <a:srgbClr val="FF0000"/>
                </a:solidFill>
              </a:rPr>
              <a:t> :  </a:t>
            </a:r>
            <a:r>
              <a:rPr lang="en-US" dirty="0" err="1">
                <a:solidFill>
                  <a:srgbClr val="FF0000"/>
                </a:solidFill>
              </a:rPr>
              <a:t>tu:va:nam</a:t>
            </a:r>
            <a:endParaRPr lang="en-US" dirty="0">
              <a:solidFill>
                <a:srgbClr val="FF0000"/>
              </a:solidFill>
            </a:endParaRPr>
          </a:p>
          <a:p>
            <a:pPr>
              <a:buNone/>
            </a:pPr>
            <a:r>
              <a:rPr lang="en-US" dirty="0">
                <a:solidFill>
                  <a:srgbClr val="FF0000"/>
                </a:solidFill>
              </a:rPr>
              <a:t>	</a:t>
            </a:r>
          </a:p>
          <a:p>
            <a:pPr>
              <a:buNone/>
            </a:pPr>
            <a:r>
              <a:rPr lang="en-US" dirty="0">
                <a:solidFill>
                  <a:srgbClr val="FF0000"/>
                </a:solidFill>
              </a:rPr>
              <a:t>	difference in connotation: </a:t>
            </a:r>
          </a:p>
          <a:p>
            <a:pPr>
              <a:buNone/>
            </a:pPr>
            <a:r>
              <a:rPr lang="en-US" dirty="0">
                <a:solidFill>
                  <a:srgbClr val="FF0000"/>
                </a:solidFill>
              </a:rPr>
              <a:t>	</a:t>
            </a:r>
            <a:r>
              <a:rPr lang="en-US" dirty="0" err="1">
                <a:solidFill>
                  <a:srgbClr val="FF0000"/>
                </a:solidFill>
              </a:rPr>
              <a:t>ca:ppiTu</a:t>
            </a:r>
            <a:r>
              <a:rPr lang="en-US" dirty="0">
                <a:solidFill>
                  <a:srgbClr val="FF0000"/>
                </a:solidFill>
              </a:rPr>
              <a:t> : </a:t>
            </a:r>
            <a:r>
              <a:rPr lang="en-US" dirty="0" err="1">
                <a:solidFill>
                  <a:srgbClr val="FF0000"/>
                </a:solidFill>
              </a:rPr>
              <a:t>tinnu</a:t>
            </a:r>
            <a:r>
              <a:rPr lang="en-US" dirty="0">
                <a:solidFill>
                  <a:srgbClr val="FF0000"/>
                </a:solidFill>
              </a:rPr>
              <a:t> : </a:t>
            </a:r>
            <a:r>
              <a:rPr lang="en-US" dirty="0" err="1">
                <a:solidFill>
                  <a:srgbClr val="FF0000"/>
                </a:solidFill>
              </a:rPr>
              <a:t>koTTikkoL</a:t>
            </a:r>
            <a:r>
              <a:rPr lang="en-US" dirty="0">
                <a:solidFill>
                  <a:srgbClr val="FF0000"/>
                </a:solidFill>
              </a:rPr>
              <a:t> : </a:t>
            </a:r>
            <a:r>
              <a:rPr lang="en-US" dirty="0" err="1">
                <a:solidFill>
                  <a:srgbClr val="FF0000"/>
                </a:solidFill>
              </a:rPr>
              <a:t>amutupaNNu</a:t>
            </a:r>
            <a:r>
              <a:rPr lang="en-US" dirty="0">
                <a:solidFill>
                  <a:srgbClr val="FF0000"/>
                </a:solidFill>
              </a:rPr>
              <a:t> </a:t>
            </a:r>
          </a:p>
          <a:p>
            <a:pPr>
              <a:buNone/>
            </a:pPr>
            <a:endParaRPr lang="en-US" dirty="0">
              <a:solidFill>
                <a:srgbClr val="FF0000"/>
              </a:solidFill>
            </a:endParaRPr>
          </a:p>
          <a:p>
            <a:pPr>
              <a:buNone/>
            </a:pPr>
            <a:r>
              <a:rPr lang="en-US" dirty="0">
                <a:solidFill>
                  <a:srgbClr val="FF0000"/>
                </a:solidFill>
              </a:rPr>
              <a:t>	difference in range of application:</a:t>
            </a:r>
          </a:p>
          <a:p>
            <a:pPr>
              <a:buNone/>
            </a:pPr>
            <a:r>
              <a:rPr lang="en-US" dirty="0">
                <a:solidFill>
                  <a:srgbClr val="FF0000"/>
                </a:solidFill>
              </a:rPr>
              <a:t>	</a:t>
            </a:r>
            <a:r>
              <a:rPr lang="en-US" dirty="0" err="1">
                <a:solidFill>
                  <a:srgbClr val="FF0000"/>
                </a:solidFill>
              </a:rPr>
              <a:t>anpu</a:t>
            </a:r>
            <a:r>
              <a:rPr lang="en-US" dirty="0">
                <a:solidFill>
                  <a:srgbClr val="FF0000"/>
                </a:solidFill>
              </a:rPr>
              <a:t> : </a:t>
            </a:r>
            <a:r>
              <a:rPr lang="en-US" dirty="0" err="1">
                <a:solidFill>
                  <a:srgbClr val="FF0000"/>
                </a:solidFill>
              </a:rPr>
              <a:t>pa:cam</a:t>
            </a:r>
            <a:r>
              <a:rPr lang="en-US" dirty="0">
                <a:solidFill>
                  <a:srgbClr val="FF0000"/>
                </a:solidFill>
              </a:rPr>
              <a:t>: </a:t>
            </a:r>
            <a:r>
              <a:rPr lang="en-US" dirty="0" err="1">
                <a:solidFill>
                  <a:srgbClr val="FF0000"/>
                </a:solidFill>
              </a:rPr>
              <a:t>ka:tal</a:t>
            </a:r>
            <a:endParaRPr lang="en-IN" dirty="0">
              <a:solidFill>
                <a:srgbClr val="FF0000"/>
              </a:solidFill>
            </a:endParaRPr>
          </a:p>
          <a:p>
            <a:pPr marL="0" indent="0">
              <a:buNone/>
            </a:pPr>
            <a:endParaRPr lang="en-IN" dirty="0"/>
          </a:p>
        </p:txBody>
      </p:sp>
      <p:sp>
        <p:nvSpPr>
          <p:cNvPr id="4" name="Footer Placeholder 3">
            <a:extLst>
              <a:ext uri="{FF2B5EF4-FFF2-40B4-BE49-F238E27FC236}">
                <a16:creationId xmlns:a16="http://schemas.microsoft.com/office/drawing/2014/main" id="{D20DE16E-EB91-4ABE-B7FC-76E320D095AD}"/>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58F319BB-086B-4AA7-BEF4-F39B540703B2}"/>
              </a:ext>
            </a:extLst>
          </p:cNvPr>
          <p:cNvSpPr>
            <a:spLocks noGrp="1"/>
          </p:cNvSpPr>
          <p:nvPr>
            <p:ph type="sldNum" sz="quarter" idx="12"/>
          </p:nvPr>
        </p:nvSpPr>
        <p:spPr/>
        <p:txBody>
          <a:bodyPr/>
          <a:lstStyle/>
          <a:p>
            <a:fld id="{B6F15528-21DE-4FAA-801E-634DDDAF4B2B}" type="slidenum">
              <a:rPr lang="en-US" smtClean="0"/>
              <a:pPr/>
              <a:t>39</a:t>
            </a:fld>
            <a:endParaRPr lang="en-US"/>
          </a:p>
        </p:txBody>
      </p:sp>
    </p:spTree>
    <p:extLst>
      <p:ext uri="{BB962C8B-B14F-4D97-AF65-F5344CB8AC3E}">
        <p14:creationId xmlns:p14="http://schemas.microsoft.com/office/powerpoint/2010/main" val="1956981014"/>
      </p:ext>
    </p:extLst>
  </p:cSld>
  <p:clrMapOvr>
    <a:masterClrMapping/>
  </p:clrMapOvr>
  <p:transition spd="slow">
    <p:diamon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781800"/>
          </a:xfrm>
        </p:spPr>
        <p:txBody>
          <a:bodyPr/>
          <a:lstStyle/>
          <a:p>
            <a:pPr marL="0" indent="0" algn="just">
              <a:buNone/>
            </a:pPr>
            <a:r>
              <a:rPr lang="en-US" dirty="0"/>
              <a:t>	</a:t>
            </a:r>
          </a:p>
          <a:p>
            <a:pPr marL="0" indent="0" algn="just">
              <a:buNone/>
            </a:pPr>
            <a:r>
              <a:rPr lang="en-US" dirty="0"/>
              <a:t>	Semantics is the study of meaning in language. It is a wide subject within the general study of language</a:t>
            </a:r>
          </a:p>
          <a:p>
            <a:pPr marL="0" indent="0" algn="just">
              <a:buNone/>
            </a:pPr>
            <a:r>
              <a:rPr lang="en-US" dirty="0"/>
              <a:t>	An understanding of semantics is essential to the study of language acquisition (how language users acquire a sense of meaning, as speakers and writers, listeners and readers).</a:t>
            </a:r>
          </a:p>
          <a:p>
            <a:pPr marL="0" indent="0" algn="just">
              <a:buNone/>
            </a:pPr>
            <a:r>
              <a:rPr lang="en-US" dirty="0"/>
              <a:t>	It is also essential to the study of language change (how meanings alter over time).</a:t>
            </a:r>
          </a:p>
          <a:p>
            <a:pPr marL="0" indent="0" algn="just">
              <a:buNone/>
            </a:pPr>
            <a:r>
              <a:rPr lang="en-US" dirty="0"/>
              <a:t>	It is important for understanding language in social contexts, as these are likely to affect meaning, and for understanding varieties of English and effects of style.</a:t>
            </a:r>
          </a:p>
          <a:p>
            <a:endParaRPr lang="en-US" dirty="0"/>
          </a:p>
        </p:txBody>
      </p:sp>
      <p:sp>
        <p:nvSpPr>
          <p:cNvPr id="2" name="Footer Placeholder 1">
            <a:extLst>
              <a:ext uri="{FF2B5EF4-FFF2-40B4-BE49-F238E27FC236}">
                <a16:creationId xmlns:a16="http://schemas.microsoft.com/office/drawing/2014/main" id="{F3380608-DBDC-4E2D-8CE9-D3636E778DE4}"/>
              </a:ext>
            </a:extLst>
          </p:cNvPr>
          <p:cNvSpPr>
            <a:spLocks noGrp="1"/>
          </p:cNvSpPr>
          <p:nvPr>
            <p:ph type="ftr" sz="quarter" idx="11"/>
          </p:nvPr>
        </p:nvSpPr>
        <p:spPr/>
        <p:txBody>
          <a:bodyPr/>
          <a:lstStyle/>
          <a:p>
            <a:pPr algn="ctr"/>
            <a:r>
              <a:rPr lang="en-US" dirty="0" err="1"/>
              <a:t>Dr.P.Chandramohan</a:t>
            </a:r>
            <a:endParaRPr lang="en-US" dirty="0"/>
          </a:p>
        </p:txBody>
      </p:sp>
      <p:sp>
        <p:nvSpPr>
          <p:cNvPr id="4" name="Slide Number Placeholder 3">
            <a:extLst>
              <a:ext uri="{FF2B5EF4-FFF2-40B4-BE49-F238E27FC236}">
                <a16:creationId xmlns:a16="http://schemas.microsoft.com/office/drawing/2014/main" id="{93B2E842-30DA-440E-AE52-32D283EFC794}"/>
              </a:ext>
            </a:extLst>
          </p:cNvPr>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930770482"/>
      </p:ext>
    </p:extLst>
  </p:cSld>
  <p:clrMapOvr>
    <a:masterClrMapping/>
  </p:clrMapOvr>
  <p:transition spd="slow">
    <p:diamond/>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A5134-3586-4D38-8BC5-5E9FA916BB95}"/>
              </a:ext>
            </a:extLst>
          </p:cNvPr>
          <p:cNvSpPr>
            <a:spLocks noGrp="1"/>
          </p:cNvSpPr>
          <p:nvPr>
            <p:ph type="title"/>
          </p:nvPr>
        </p:nvSpPr>
        <p:spPr>
          <a:xfrm>
            <a:off x="152400" y="0"/>
            <a:ext cx="8763000" cy="1143000"/>
          </a:xfrm>
        </p:spPr>
        <p:txBody>
          <a:bodyPr>
            <a:normAutofit fontScale="90000"/>
          </a:bodyPr>
          <a:lstStyle/>
          <a:p>
            <a:pPr algn="ctr"/>
            <a:r>
              <a:rPr lang="en-US" dirty="0"/>
              <a:t>3.</a:t>
            </a:r>
            <a:r>
              <a:rPr lang="en-US" dirty="0">
                <a:solidFill>
                  <a:srgbClr val="FF0000"/>
                </a:solidFill>
              </a:rPr>
              <a:t> Partial synonymy</a:t>
            </a:r>
            <a:br>
              <a:rPr lang="en-US" dirty="0">
                <a:solidFill>
                  <a:srgbClr val="FF0000"/>
                </a:solidFill>
              </a:rPr>
            </a:br>
            <a:endParaRPr lang="en-IN" dirty="0"/>
          </a:p>
        </p:txBody>
      </p:sp>
      <p:sp>
        <p:nvSpPr>
          <p:cNvPr id="3" name="Content Placeholder 2">
            <a:extLst>
              <a:ext uri="{FF2B5EF4-FFF2-40B4-BE49-F238E27FC236}">
                <a16:creationId xmlns:a16="http://schemas.microsoft.com/office/drawing/2014/main" id="{6AB759B3-DF8D-4956-B988-5B4700315E4D}"/>
              </a:ext>
            </a:extLst>
          </p:cNvPr>
          <p:cNvSpPr>
            <a:spLocks noGrp="1"/>
          </p:cNvSpPr>
          <p:nvPr>
            <p:ph idx="1"/>
          </p:nvPr>
        </p:nvSpPr>
        <p:spPr>
          <a:xfrm>
            <a:off x="0" y="1143000"/>
            <a:ext cx="9144000" cy="5105400"/>
          </a:xfrm>
        </p:spPr>
        <p:txBody>
          <a:bodyPr>
            <a:normAutofit/>
          </a:bodyPr>
          <a:lstStyle/>
          <a:p>
            <a:pPr>
              <a:buNone/>
            </a:pPr>
            <a:r>
              <a:rPr lang="en-US" dirty="0">
                <a:solidFill>
                  <a:srgbClr val="FF0000"/>
                </a:solidFill>
              </a:rPr>
              <a:t>	Sometimes polysemous word is synonymous with another word, it may be only with reference to one of its meanings. It may not be synonymous with that word with reference to its other meanings. For example in Tamil </a:t>
            </a:r>
            <a:r>
              <a:rPr lang="en-US" b="1" dirty="0" err="1">
                <a:solidFill>
                  <a:srgbClr val="FF0000"/>
                </a:solidFill>
              </a:rPr>
              <a:t>uyarnta</a:t>
            </a:r>
            <a:r>
              <a:rPr lang="en-US" dirty="0">
                <a:solidFill>
                  <a:srgbClr val="FF0000"/>
                </a:solidFill>
              </a:rPr>
              <a:t> has two meanings.</a:t>
            </a:r>
          </a:p>
          <a:p>
            <a:pPr>
              <a:buNone/>
            </a:pPr>
            <a:r>
              <a:rPr lang="en-US" dirty="0">
                <a:solidFill>
                  <a:srgbClr val="FF0000"/>
                </a:solidFill>
              </a:rPr>
              <a:t>	</a:t>
            </a:r>
            <a:r>
              <a:rPr lang="en-US" b="1" dirty="0" err="1">
                <a:solidFill>
                  <a:srgbClr val="FF0000"/>
                </a:solidFill>
              </a:rPr>
              <a:t>uyarnta</a:t>
            </a:r>
            <a:r>
              <a:rPr lang="en-US" dirty="0">
                <a:solidFill>
                  <a:srgbClr val="FF0000"/>
                </a:solidFill>
              </a:rPr>
              <a:t> (1) tall / high</a:t>
            </a:r>
          </a:p>
          <a:p>
            <a:pPr>
              <a:buNone/>
            </a:pPr>
            <a:r>
              <a:rPr lang="en-US" dirty="0">
                <a:solidFill>
                  <a:srgbClr val="FF0000"/>
                </a:solidFill>
              </a:rPr>
              <a:t>			(2) great – ‘ having outstanding quality’</a:t>
            </a:r>
          </a:p>
          <a:p>
            <a:pPr>
              <a:buNone/>
            </a:pPr>
            <a:r>
              <a:rPr lang="en-US" dirty="0">
                <a:solidFill>
                  <a:srgbClr val="FF0000"/>
                </a:solidFill>
              </a:rPr>
              <a:t>It is synonymous with </a:t>
            </a:r>
            <a:r>
              <a:rPr lang="en-US" b="1" dirty="0" err="1">
                <a:solidFill>
                  <a:srgbClr val="FF0000"/>
                </a:solidFill>
              </a:rPr>
              <a:t>neTiya</a:t>
            </a:r>
            <a:r>
              <a:rPr lang="en-US" dirty="0">
                <a:solidFill>
                  <a:srgbClr val="FF0000"/>
                </a:solidFill>
              </a:rPr>
              <a:t> with its first meaning.  </a:t>
            </a:r>
          </a:p>
          <a:p>
            <a:pPr>
              <a:buNone/>
            </a:pPr>
            <a:r>
              <a:rPr lang="en-US" dirty="0">
                <a:solidFill>
                  <a:srgbClr val="FF0000"/>
                </a:solidFill>
              </a:rPr>
              <a:t>	 </a:t>
            </a:r>
            <a:r>
              <a:rPr lang="en-IN" dirty="0" err="1">
                <a:solidFill>
                  <a:srgbClr val="FF0000"/>
                </a:solidFill>
              </a:rPr>
              <a:t>imayam</a:t>
            </a:r>
            <a:r>
              <a:rPr lang="en-IN" dirty="0">
                <a:solidFill>
                  <a:srgbClr val="FF0000"/>
                </a:solidFill>
              </a:rPr>
              <a:t> </a:t>
            </a:r>
            <a:r>
              <a:rPr lang="en-IN" dirty="0" err="1">
                <a:solidFill>
                  <a:srgbClr val="FF0000"/>
                </a:solidFill>
              </a:rPr>
              <a:t>mika</a:t>
            </a:r>
            <a:r>
              <a:rPr lang="en-IN" dirty="0">
                <a:solidFill>
                  <a:srgbClr val="FF0000"/>
                </a:solidFill>
              </a:rPr>
              <a:t> </a:t>
            </a:r>
            <a:r>
              <a:rPr lang="en-IN" dirty="0" err="1">
                <a:solidFill>
                  <a:srgbClr val="FF0000"/>
                </a:solidFill>
              </a:rPr>
              <a:t>uyarnta</a:t>
            </a:r>
            <a:r>
              <a:rPr lang="en-IN" dirty="0">
                <a:solidFill>
                  <a:srgbClr val="FF0000"/>
                </a:solidFill>
              </a:rPr>
              <a:t> </a:t>
            </a:r>
            <a:r>
              <a:rPr lang="en-IN" dirty="0" err="1">
                <a:solidFill>
                  <a:srgbClr val="FF0000"/>
                </a:solidFill>
              </a:rPr>
              <a:t>malai</a:t>
            </a:r>
            <a:endParaRPr lang="en-IN" dirty="0">
              <a:solidFill>
                <a:srgbClr val="FF0000"/>
              </a:solidFill>
            </a:endParaRPr>
          </a:p>
          <a:p>
            <a:pPr>
              <a:buNone/>
            </a:pPr>
            <a:r>
              <a:rPr lang="en-US" dirty="0">
                <a:solidFill>
                  <a:srgbClr val="FF0000"/>
                </a:solidFill>
              </a:rPr>
              <a:t>	</a:t>
            </a:r>
            <a:r>
              <a:rPr lang="en-IN" dirty="0">
                <a:solidFill>
                  <a:srgbClr val="FF0000"/>
                </a:solidFill>
              </a:rPr>
              <a:t> </a:t>
            </a:r>
            <a:r>
              <a:rPr lang="en-IN" dirty="0" err="1">
                <a:solidFill>
                  <a:srgbClr val="FF0000"/>
                </a:solidFill>
              </a:rPr>
              <a:t>imayam</a:t>
            </a:r>
            <a:r>
              <a:rPr lang="en-IN" dirty="0">
                <a:solidFill>
                  <a:srgbClr val="FF0000"/>
                </a:solidFill>
              </a:rPr>
              <a:t> </a:t>
            </a:r>
            <a:r>
              <a:rPr lang="en-IN" dirty="0" err="1">
                <a:solidFill>
                  <a:srgbClr val="FF0000"/>
                </a:solidFill>
              </a:rPr>
              <a:t>mika</a:t>
            </a:r>
            <a:r>
              <a:rPr lang="en-IN" dirty="0">
                <a:solidFill>
                  <a:srgbClr val="FF0000"/>
                </a:solidFill>
              </a:rPr>
              <a:t> </a:t>
            </a:r>
            <a:r>
              <a:rPr lang="en-IN" dirty="0" err="1">
                <a:solidFill>
                  <a:srgbClr val="FF0000"/>
                </a:solidFill>
              </a:rPr>
              <a:t>neTiya</a:t>
            </a:r>
            <a:r>
              <a:rPr lang="en-IN" dirty="0">
                <a:solidFill>
                  <a:srgbClr val="FF0000"/>
                </a:solidFill>
              </a:rPr>
              <a:t> </a:t>
            </a:r>
            <a:r>
              <a:rPr lang="en-IN" dirty="0" err="1">
                <a:solidFill>
                  <a:srgbClr val="FF0000"/>
                </a:solidFill>
              </a:rPr>
              <a:t>malai</a:t>
            </a:r>
            <a:endParaRPr lang="en-IN" dirty="0">
              <a:solidFill>
                <a:srgbClr val="FF0000"/>
              </a:solidFill>
            </a:endParaRPr>
          </a:p>
          <a:p>
            <a:pPr>
              <a:buNone/>
            </a:pPr>
            <a:r>
              <a:rPr lang="en-US" dirty="0">
                <a:solidFill>
                  <a:srgbClr val="FF0000"/>
                </a:solidFill>
              </a:rPr>
              <a:t>	‘Himalayas is a very tall / high mountain’</a:t>
            </a:r>
            <a:endParaRPr lang="en-IN" dirty="0">
              <a:solidFill>
                <a:srgbClr val="FF0000"/>
              </a:solidFill>
            </a:endParaRPr>
          </a:p>
          <a:p>
            <a:pPr marL="0" indent="0">
              <a:buNone/>
            </a:pPr>
            <a:endParaRPr lang="en-IN" dirty="0"/>
          </a:p>
        </p:txBody>
      </p:sp>
      <p:sp>
        <p:nvSpPr>
          <p:cNvPr id="4" name="Footer Placeholder 3">
            <a:extLst>
              <a:ext uri="{FF2B5EF4-FFF2-40B4-BE49-F238E27FC236}">
                <a16:creationId xmlns:a16="http://schemas.microsoft.com/office/drawing/2014/main" id="{8FE6E04F-6538-40C6-B727-1AC166206D0A}"/>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8B224577-7979-4EC3-97DD-F4D56EC086D9}"/>
              </a:ext>
            </a:extLst>
          </p:cNvPr>
          <p:cNvSpPr>
            <a:spLocks noGrp="1"/>
          </p:cNvSpPr>
          <p:nvPr>
            <p:ph type="sldNum" sz="quarter" idx="12"/>
          </p:nvPr>
        </p:nvSpPr>
        <p:spPr/>
        <p:txBody>
          <a:bodyPr/>
          <a:lstStyle/>
          <a:p>
            <a:fld id="{B6F15528-21DE-4FAA-801E-634DDDAF4B2B}" type="slidenum">
              <a:rPr lang="en-US" smtClean="0"/>
              <a:pPr/>
              <a:t>40</a:t>
            </a:fld>
            <a:endParaRPr lang="en-US"/>
          </a:p>
        </p:txBody>
      </p:sp>
    </p:spTree>
    <p:extLst>
      <p:ext uri="{BB962C8B-B14F-4D97-AF65-F5344CB8AC3E}">
        <p14:creationId xmlns:p14="http://schemas.microsoft.com/office/powerpoint/2010/main" val="3546020961"/>
      </p:ext>
    </p:extLst>
  </p:cSld>
  <p:clrMapOvr>
    <a:masterClrMapping/>
  </p:clrMapOvr>
  <p:transition spd="slow">
    <p:diamond/>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533CE57-AE92-40DC-8629-2E7AF5A9C130}"/>
              </a:ext>
            </a:extLst>
          </p:cNvPr>
          <p:cNvSpPr>
            <a:spLocks noGrp="1"/>
          </p:cNvSpPr>
          <p:nvPr>
            <p:ph idx="1"/>
          </p:nvPr>
        </p:nvSpPr>
        <p:spPr>
          <a:xfrm>
            <a:off x="0" y="0"/>
            <a:ext cx="9144000" cy="6356350"/>
          </a:xfrm>
        </p:spPr>
        <p:txBody>
          <a:bodyPr/>
          <a:lstStyle/>
          <a:p>
            <a:pPr>
              <a:buNone/>
            </a:pPr>
            <a:r>
              <a:rPr lang="en-US" b="1" dirty="0" err="1">
                <a:solidFill>
                  <a:schemeClr val="accent2"/>
                </a:solidFill>
              </a:rPr>
              <a:t>neTiya</a:t>
            </a:r>
            <a:r>
              <a:rPr lang="en-US" dirty="0">
                <a:solidFill>
                  <a:srgbClr val="FF0000"/>
                </a:solidFill>
              </a:rPr>
              <a:t> </a:t>
            </a:r>
            <a:r>
              <a:rPr lang="en-US" dirty="0"/>
              <a:t>is not synonymous with </a:t>
            </a:r>
            <a:r>
              <a:rPr lang="en-US" b="1" dirty="0" err="1">
                <a:solidFill>
                  <a:schemeClr val="accent2"/>
                </a:solidFill>
              </a:rPr>
              <a:t>uyarnta</a:t>
            </a:r>
            <a:r>
              <a:rPr lang="en-US" dirty="0"/>
              <a:t> in the meaning great.</a:t>
            </a:r>
            <a:br>
              <a:rPr lang="en-US" dirty="0"/>
            </a:br>
            <a:r>
              <a:rPr lang="en-US" dirty="0"/>
              <a:t>Nehru o:r </a:t>
            </a:r>
            <a:r>
              <a:rPr lang="en-US" dirty="0" err="1"/>
              <a:t>uyarnta</a:t>
            </a:r>
            <a:r>
              <a:rPr lang="en-US" dirty="0"/>
              <a:t> </a:t>
            </a:r>
            <a:r>
              <a:rPr lang="en-US" dirty="0" err="1"/>
              <a:t>manitar</a:t>
            </a:r>
            <a:r>
              <a:rPr lang="en-US" dirty="0"/>
              <a:t>.</a:t>
            </a:r>
          </a:p>
          <a:p>
            <a:pPr>
              <a:buNone/>
            </a:pPr>
            <a:r>
              <a:rPr lang="en-US" dirty="0"/>
              <a:t> 	‘Nehru is a great man’	</a:t>
            </a:r>
          </a:p>
          <a:p>
            <a:pPr>
              <a:buNone/>
            </a:pPr>
            <a:r>
              <a:rPr lang="en-US" dirty="0"/>
              <a:t>	 Nehru o:r </a:t>
            </a:r>
            <a:r>
              <a:rPr lang="en-US" dirty="0" err="1"/>
              <a:t>periya</a:t>
            </a:r>
            <a:r>
              <a:rPr lang="en-US" dirty="0"/>
              <a:t> </a:t>
            </a:r>
            <a:r>
              <a:rPr lang="en-US" dirty="0" err="1"/>
              <a:t>manitar</a:t>
            </a:r>
            <a:endParaRPr lang="en-US" dirty="0"/>
          </a:p>
          <a:p>
            <a:pPr>
              <a:buNone/>
            </a:pPr>
            <a:r>
              <a:rPr lang="en-US" dirty="0"/>
              <a:t>	 ‘Nehru is a great man’ </a:t>
            </a:r>
          </a:p>
          <a:p>
            <a:pPr>
              <a:buNone/>
            </a:pPr>
            <a:r>
              <a:rPr lang="en-US" dirty="0"/>
              <a:t>	 Nehru o:r </a:t>
            </a:r>
            <a:r>
              <a:rPr lang="en-US" dirty="0" err="1"/>
              <a:t>neTiya</a:t>
            </a:r>
            <a:r>
              <a:rPr lang="en-US" dirty="0"/>
              <a:t> </a:t>
            </a:r>
            <a:r>
              <a:rPr lang="en-US" dirty="0" err="1"/>
              <a:t>manitar</a:t>
            </a:r>
            <a:endParaRPr lang="en-US" dirty="0"/>
          </a:p>
          <a:p>
            <a:pPr>
              <a:buNone/>
            </a:pPr>
            <a:r>
              <a:rPr lang="en-US" dirty="0"/>
              <a:t>	 ‘Nehru is a tall man’</a:t>
            </a:r>
          </a:p>
          <a:p>
            <a:pPr>
              <a:buNone/>
            </a:pPr>
            <a:endParaRPr lang="en-US" dirty="0"/>
          </a:p>
          <a:p>
            <a:pPr>
              <a:buNone/>
            </a:pPr>
            <a:r>
              <a:rPr lang="en-US" dirty="0"/>
              <a:t>	Polysemous word is synonymous with two different words with reference to its two different meanings. But the synonym of </a:t>
            </a:r>
            <a:r>
              <a:rPr lang="en-US" b="1" dirty="0" err="1">
                <a:solidFill>
                  <a:schemeClr val="accent2"/>
                </a:solidFill>
              </a:rPr>
              <a:t>uyarnta</a:t>
            </a:r>
            <a:r>
              <a:rPr lang="en-US" dirty="0"/>
              <a:t> i.e. </a:t>
            </a:r>
            <a:r>
              <a:rPr lang="en-US" b="1" dirty="0" err="1">
                <a:solidFill>
                  <a:schemeClr val="accent2"/>
                </a:solidFill>
              </a:rPr>
              <a:t>neTiya</a:t>
            </a:r>
            <a:r>
              <a:rPr lang="en-US" dirty="0"/>
              <a:t> and </a:t>
            </a:r>
            <a:r>
              <a:rPr lang="en-US" b="1" dirty="0" err="1">
                <a:solidFill>
                  <a:schemeClr val="accent2"/>
                </a:solidFill>
              </a:rPr>
              <a:t>periya</a:t>
            </a:r>
            <a:r>
              <a:rPr lang="en-US" dirty="0"/>
              <a:t> are not synonyms among themselves. This is called partial synonymy. </a:t>
            </a:r>
          </a:p>
          <a:p>
            <a:pPr marL="0" indent="0">
              <a:buNone/>
            </a:pPr>
            <a:endParaRPr lang="en-IN" dirty="0"/>
          </a:p>
        </p:txBody>
      </p:sp>
      <p:sp>
        <p:nvSpPr>
          <p:cNvPr id="4" name="Footer Placeholder 3">
            <a:extLst>
              <a:ext uri="{FF2B5EF4-FFF2-40B4-BE49-F238E27FC236}">
                <a16:creationId xmlns:a16="http://schemas.microsoft.com/office/drawing/2014/main" id="{7A283F29-06AA-457E-A5DC-C60B92B0232F}"/>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FCD5C653-AE1C-4DAB-82B0-517FA86146FE}"/>
              </a:ext>
            </a:extLst>
          </p:cNvPr>
          <p:cNvSpPr>
            <a:spLocks noGrp="1"/>
          </p:cNvSpPr>
          <p:nvPr>
            <p:ph type="sldNum" sz="quarter" idx="12"/>
          </p:nvPr>
        </p:nvSpPr>
        <p:spPr/>
        <p:txBody>
          <a:bodyPr/>
          <a:lstStyle/>
          <a:p>
            <a:fld id="{B6F15528-21DE-4FAA-801E-634DDDAF4B2B}" type="slidenum">
              <a:rPr lang="en-US" smtClean="0"/>
              <a:pPr/>
              <a:t>41</a:t>
            </a:fld>
            <a:endParaRPr lang="en-US"/>
          </a:p>
        </p:txBody>
      </p:sp>
    </p:spTree>
    <p:extLst>
      <p:ext uri="{BB962C8B-B14F-4D97-AF65-F5344CB8AC3E}">
        <p14:creationId xmlns:p14="http://schemas.microsoft.com/office/powerpoint/2010/main" val="3648870820"/>
      </p:ext>
    </p:extLst>
  </p:cSld>
  <p:clrMapOvr>
    <a:masterClrMapping/>
  </p:clrMapOvr>
  <p:transition spd="slow">
    <p:diamond/>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2B8B7-BB16-4F36-A269-C778E214984F}"/>
              </a:ext>
            </a:extLst>
          </p:cNvPr>
          <p:cNvSpPr>
            <a:spLocks noGrp="1"/>
          </p:cNvSpPr>
          <p:nvPr>
            <p:ph type="title"/>
          </p:nvPr>
        </p:nvSpPr>
        <p:spPr>
          <a:xfrm>
            <a:off x="609600" y="33867"/>
            <a:ext cx="8229600" cy="1143000"/>
          </a:xfrm>
        </p:spPr>
        <p:txBody>
          <a:bodyPr>
            <a:normAutofit fontScale="90000"/>
          </a:bodyPr>
          <a:lstStyle/>
          <a:p>
            <a:pPr algn="ctr"/>
            <a:r>
              <a:rPr lang="en-US" dirty="0"/>
              <a:t>4. </a:t>
            </a:r>
            <a:r>
              <a:rPr lang="en-US" b="1" dirty="0">
                <a:solidFill>
                  <a:schemeClr val="accent2"/>
                </a:solidFill>
              </a:rPr>
              <a:t>Total synonymy</a:t>
            </a:r>
            <a:br>
              <a:rPr lang="en-US" b="1" dirty="0">
                <a:solidFill>
                  <a:schemeClr val="accent2"/>
                </a:solidFill>
              </a:rPr>
            </a:br>
            <a:endParaRPr lang="en-IN" dirty="0"/>
          </a:p>
        </p:txBody>
      </p:sp>
      <p:sp>
        <p:nvSpPr>
          <p:cNvPr id="3" name="Content Placeholder 2">
            <a:extLst>
              <a:ext uri="{FF2B5EF4-FFF2-40B4-BE49-F238E27FC236}">
                <a16:creationId xmlns:a16="http://schemas.microsoft.com/office/drawing/2014/main" id="{12240AB9-586A-47B8-BA93-12C38AFE2AD3}"/>
              </a:ext>
            </a:extLst>
          </p:cNvPr>
          <p:cNvSpPr>
            <a:spLocks noGrp="1"/>
          </p:cNvSpPr>
          <p:nvPr>
            <p:ph idx="1"/>
          </p:nvPr>
        </p:nvSpPr>
        <p:spPr>
          <a:xfrm>
            <a:off x="0" y="1192742"/>
            <a:ext cx="9067800" cy="5147733"/>
          </a:xfrm>
        </p:spPr>
        <p:txBody>
          <a:bodyPr/>
          <a:lstStyle/>
          <a:p>
            <a:pPr algn="just">
              <a:buNone/>
            </a:pPr>
            <a:r>
              <a:rPr lang="en-US" dirty="0"/>
              <a:t>	</a:t>
            </a:r>
            <a:r>
              <a:rPr lang="en-US" dirty="0">
                <a:solidFill>
                  <a:srgbClr val="FF0000"/>
                </a:solidFill>
              </a:rPr>
              <a:t>Two or more words must be substitutable at least in a single context without meaning difference, then it is total synonymy.</a:t>
            </a:r>
            <a:r>
              <a:rPr lang="en-US" dirty="0"/>
              <a:t>  i.e. words are interchangeable in all the context in which they can occur. </a:t>
            </a:r>
          </a:p>
          <a:p>
            <a:pPr algn="just">
              <a:buNone/>
            </a:pPr>
            <a:endParaRPr lang="en-US" dirty="0"/>
          </a:p>
          <a:p>
            <a:pPr>
              <a:buNone/>
            </a:pPr>
            <a:r>
              <a:rPr lang="en-US" dirty="0"/>
              <a:t>	Example </a:t>
            </a:r>
            <a:r>
              <a:rPr lang="en-US" b="1" dirty="0">
                <a:solidFill>
                  <a:schemeClr val="accent2"/>
                </a:solidFill>
              </a:rPr>
              <a:t>‘</a:t>
            </a:r>
            <a:r>
              <a:rPr lang="en-US" b="1" dirty="0" err="1">
                <a:solidFill>
                  <a:schemeClr val="accent2"/>
                </a:solidFill>
              </a:rPr>
              <a:t>ku:ru</a:t>
            </a:r>
            <a:r>
              <a:rPr lang="en-US" b="1" dirty="0">
                <a:solidFill>
                  <a:schemeClr val="accent2"/>
                </a:solidFill>
              </a:rPr>
              <a:t> : </a:t>
            </a:r>
            <a:r>
              <a:rPr lang="en-US" b="1" dirty="0" err="1">
                <a:solidFill>
                  <a:schemeClr val="accent2"/>
                </a:solidFill>
              </a:rPr>
              <a:t>collu</a:t>
            </a:r>
            <a:r>
              <a:rPr lang="en-US" dirty="0">
                <a:solidFill>
                  <a:schemeClr val="accent2"/>
                </a:solidFill>
              </a:rPr>
              <a:t>’</a:t>
            </a:r>
            <a:r>
              <a:rPr lang="en-US" dirty="0"/>
              <a:t> and in Eng. Almost – nearly.</a:t>
            </a:r>
            <a:endParaRPr lang="en-IN" dirty="0"/>
          </a:p>
          <a:p>
            <a:pPr marL="0" indent="0">
              <a:buNone/>
            </a:pPr>
            <a:endParaRPr lang="en-IN" dirty="0"/>
          </a:p>
        </p:txBody>
      </p:sp>
      <p:sp>
        <p:nvSpPr>
          <p:cNvPr id="4" name="Footer Placeholder 3">
            <a:extLst>
              <a:ext uri="{FF2B5EF4-FFF2-40B4-BE49-F238E27FC236}">
                <a16:creationId xmlns:a16="http://schemas.microsoft.com/office/drawing/2014/main" id="{2F3F9B30-FF72-4128-BA48-9510AB2B500E}"/>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EEFCA294-30A9-4FD5-B5D1-193E95461946}"/>
              </a:ext>
            </a:extLst>
          </p:cNvPr>
          <p:cNvSpPr>
            <a:spLocks noGrp="1"/>
          </p:cNvSpPr>
          <p:nvPr>
            <p:ph type="sldNum" sz="quarter" idx="12"/>
          </p:nvPr>
        </p:nvSpPr>
        <p:spPr/>
        <p:txBody>
          <a:bodyPr/>
          <a:lstStyle/>
          <a:p>
            <a:fld id="{B6F15528-21DE-4FAA-801E-634DDDAF4B2B}" type="slidenum">
              <a:rPr lang="en-US" smtClean="0"/>
              <a:pPr/>
              <a:t>42</a:t>
            </a:fld>
            <a:endParaRPr lang="en-US"/>
          </a:p>
        </p:txBody>
      </p:sp>
    </p:spTree>
    <p:extLst>
      <p:ext uri="{BB962C8B-B14F-4D97-AF65-F5344CB8AC3E}">
        <p14:creationId xmlns:p14="http://schemas.microsoft.com/office/powerpoint/2010/main" val="186276474"/>
      </p:ext>
    </p:extLst>
  </p:cSld>
  <p:clrMapOvr>
    <a:masterClrMapping/>
  </p:clrMapOvr>
  <p:transition spd="slow">
    <p:diamond/>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EBDE9-18B8-4708-A7C8-7EC439569C40}"/>
              </a:ext>
            </a:extLst>
          </p:cNvPr>
          <p:cNvSpPr>
            <a:spLocks noGrp="1"/>
          </p:cNvSpPr>
          <p:nvPr>
            <p:ph type="title"/>
          </p:nvPr>
        </p:nvSpPr>
        <p:spPr>
          <a:xfrm>
            <a:off x="609600" y="0"/>
            <a:ext cx="8229600" cy="1143000"/>
          </a:xfrm>
        </p:spPr>
        <p:txBody>
          <a:bodyPr/>
          <a:lstStyle/>
          <a:p>
            <a:pPr algn="ctr"/>
            <a:r>
              <a:rPr lang="en-US" dirty="0">
                <a:solidFill>
                  <a:srgbClr val="FF0000"/>
                </a:solidFill>
              </a:rPr>
              <a:t>Multiple Meaning</a:t>
            </a:r>
            <a:endParaRPr lang="en-IN" dirty="0"/>
          </a:p>
        </p:txBody>
      </p:sp>
      <p:sp>
        <p:nvSpPr>
          <p:cNvPr id="3" name="Content Placeholder 2">
            <a:extLst>
              <a:ext uri="{FF2B5EF4-FFF2-40B4-BE49-F238E27FC236}">
                <a16:creationId xmlns:a16="http://schemas.microsoft.com/office/drawing/2014/main" id="{D6F86030-8666-42CF-A3E0-1968EBA4D732}"/>
              </a:ext>
            </a:extLst>
          </p:cNvPr>
          <p:cNvSpPr>
            <a:spLocks noGrp="1"/>
          </p:cNvSpPr>
          <p:nvPr>
            <p:ph idx="1"/>
          </p:nvPr>
        </p:nvSpPr>
        <p:spPr>
          <a:xfrm>
            <a:off x="0" y="1143000"/>
            <a:ext cx="9144000" cy="5213350"/>
          </a:xfrm>
        </p:spPr>
        <p:txBody>
          <a:bodyPr/>
          <a:lstStyle/>
          <a:p>
            <a:pPr algn="just">
              <a:buFont typeface="Wingdings" pitchFamily="2" charset="2"/>
              <a:buChar char="ü"/>
            </a:pPr>
            <a:r>
              <a:rPr lang="en-US" b="1" dirty="0">
                <a:solidFill>
                  <a:srgbClr val="002060"/>
                </a:solidFill>
              </a:rPr>
              <a:t>Semantics work with a more abstract notion of word, in which a word form is associated with a particular sense or group of related senses. </a:t>
            </a:r>
          </a:p>
          <a:p>
            <a:pPr marL="0" indent="0" algn="just">
              <a:buNone/>
            </a:pPr>
            <a:endParaRPr lang="en-US" b="1" dirty="0">
              <a:solidFill>
                <a:srgbClr val="002060"/>
              </a:solidFill>
            </a:endParaRPr>
          </a:p>
          <a:p>
            <a:pPr algn="just">
              <a:buFont typeface="Wingdings" pitchFamily="2" charset="2"/>
              <a:buChar char="ü"/>
            </a:pPr>
            <a:r>
              <a:rPr lang="en-US" dirty="0">
                <a:solidFill>
                  <a:srgbClr val="FF0000"/>
                </a:solidFill>
              </a:rPr>
              <a:t>One word form is related to several meanings are known as multiple meaning. </a:t>
            </a:r>
          </a:p>
          <a:p>
            <a:pPr>
              <a:buNone/>
            </a:pPr>
            <a:r>
              <a:rPr lang="en-US" dirty="0"/>
              <a:t>	</a:t>
            </a:r>
          </a:p>
          <a:p>
            <a:pPr algn="just">
              <a:buFont typeface="Wingdings" pitchFamily="2" charset="2"/>
              <a:buChar char="ü"/>
            </a:pPr>
            <a:r>
              <a:rPr lang="en-US" dirty="0">
                <a:solidFill>
                  <a:srgbClr val="C00000"/>
                </a:solidFill>
              </a:rPr>
              <a:t>The broad category of multiple meaning in which a single word form is related to one or more meanings.   </a:t>
            </a:r>
          </a:p>
          <a:p>
            <a:pPr marL="0" indent="0">
              <a:buNone/>
            </a:pPr>
            <a:endParaRPr lang="en-IN" dirty="0"/>
          </a:p>
        </p:txBody>
      </p:sp>
      <p:sp>
        <p:nvSpPr>
          <p:cNvPr id="4" name="Footer Placeholder 3">
            <a:extLst>
              <a:ext uri="{FF2B5EF4-FFF2-40B4-BE49-F238E27FC236}">
                <a16:creationId xmlns:a16="http://schemas.microsoft.com/office/drawing/2014/main" id="{9AB0CB0D-DA24-4D3A-A4D3-F0B97E250C24}"/>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C32D05EA-E59D-4BBC-9D1A-E70D1FF892A9}"/>
              </a:ext>
            </a:extLst>
          </p:cNvPr>
          <p:cNvSpPr>
            <a:spLocks noGrp="1"/>
          </p:cNvSpPr>
          <p:nvPr>
            <p:ph type="sldNum" sz="quarter" idx="12"/>
          </p:nvPr>
        </p:nvSpPr>
        <p:spPr/>
        <p:txBody>
          <a:bodyPr/>
          <a:lstStyle/>
          <a:p>
            <a:fld id="{B6F15528-21DE-4FAA-801E-634DDDAF4B2B}" type="slidenum">
              <a:rPr lang="en-US" smtClean="0"/>
              <a:pPr/>
              <a:t>43</a:t>
            </a:fld>
            <a:endParaRPr lang="en-US"/>
          </a:p>
        </p:txBody>
      </p:sp>
    </p:spTree>
    <p:extLst>
      <p:ext uri="{BB962C8B-B14F-4D97-AF65-F5344CB8AC3E}">
        <p14:creationId xmlns:p14="http://schemas.microsoft.com/office/powerpoint/2010/main" val="2645495468"/>
      </p:ext>
    </p:extLst>
  </p:cSld>
  <p:clrMapOvr>
    <a:masterClrMapping/>
  </p:clrMapOvr>
  <p:transition spd="slow">
    <p:diamond/>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2D4F1-1A41-4355-A92F-B63922633C5F}"/>
              </a:ext>
            </a:extLst>
          </p:cNvPr>
          <p:cNvSpPr>
            <a:spLocks noGrp="1"/>
          </p:cNvSpPr>
          <p:nvPr>
            <p:ph type="title"/>
          </p:nvPr>
        </p:nvSpPr>
        <p:spPr>
          <a:xfrm>
            <a:off x="609600" y="43392"/>
            <a:ext cx="8229600" cy="1143000"/>
          </a:xfrm>
        </p:spPr>
        <p:txBody>
          <a:bodyPr/>
          <a:lstStyle/>
          <a:p>
            <a:r>
              <a:rPr lang="en-IN" dirty="0"/>
              <a:t>Semantic Structure of Words</a:t>
            </a:r>
          </a:p>
        </p:txBody>
      </p:sp>
      <p:sp>
        <p:nvSpPr>
          <p:cNvPr id="3" name="Content Placeholder 2">
            <a:extLst>
              <a:ext uri="{FF2B5EF4-FFF2-40B4-BE49-F238E27FC236}">
                <a16:creationId xmlns:a16="http://schemas.microsoft.com/office/drawing/2014/main" id="{3C795EB2-25DA-4900-88C4-A7F222959897}"/>
              </a:ext>
            </a:extLst>
          </p:cNvPr>
          <p:cNvSpPr>
            <a:spLocks noGrp="1"/>
          </p:cNvSpPr>
          <p:nvPr>
            <p:ph idx="1"/>
          </p:nvPr>
        </p:nvSpPr>
        <p:spPr>
          <a:xfrm>
            <a:off x="0" y="1186392"/>
            <a:ext cx="9144000" cy="5671608"/>
          </a:xfrm>
        </p:spPr>
        <p:txBody>
          <a:bodyPr>
            <a:normAutofit fontScale="92500" lnSpcReduction="10000"/>
          </a:bodyPr>
          <a:lstStyle/>
          <a:p>
            <a:pPr lvl="0"/>
            <a:r>
              <a:rPr lang="en-US" b="1" dirty="0"/>
              <a:t>semantic structure of a word </a:t>
            </a:r>
            <a:r>
              <a:rPr lang="en-US" dirty="0"/>
              <a:t>– a structured set of interrelated </a:t>
            </a:r>
            <a:r>
              <a:rPr lang="en-US" dirty="0" err="1"/>
              <a:t>lexico</a:t>
            </a:r>
            <a:r>
              <a:rPr lang="en-US" dirty="0"/>
              <a:t>-semantic variants</a:t>
            </a:r>
          </a:p>
          <a:p>
            <a:pPr marL="109728" lvl="0" indent="0">
              <a:buNone/>
            </a:pPr>
            <a:endParaRPr lang="en-IN" dirty="0"/>
          </a:p>
          <a:p>
            <a:pPr lvl="0"/>
            <a:r>
              <a:rPr lang="en-US" b="1" dirty="0"/>
              <a:t>semantic structure of a word –</a:t>
            </a:r>
            <a:r>
              <a:rPr lang="en-US" dirty="0"/>
              <a:t> combination of various meanings</a:t>
            </a:r>
            <a:endParaRPr lang="en-IN" dirty="0"/>
          </a:p>
          <a:p>
            <a:pPr marL="109728" indent="0" algn="ctr">
              <a:buNone/>
            </a:pPr>
            <a:r>
              <a:rPr lang="en-US" b="1" dirty="0"/>
              <a:t>FIRE</a:t>
            </a:r>
            <a:endParaRPr lang="en-IN" b="1" dirty="0"/>
          </a:p>
          <a:p>
            <a:pPr marL="681228" indent="-571500">
              <a:buAutoNum type="romanUcPeriod"/>
            </a:pPr>
            <a:r>
              <a:rPr lang="en-US" dirty="0"/>
              <a:t>Flame</a:t>
            </a:r>
          </a:p>
          <a:p>
            <a:pPr marL="681228" indent="-571500">
              <a:buAutoNum type="romanUcPeriod"/>
            </a:pPr>
            <a:r>
              <a:rPr lang="en-US" dirty="0"/>
              <a:t>Destructive burning  [Forest fire]</a:t>
            </a:r>
          </a:p>
          <a:p>
            <a:pPr marL="681228" indent="-571500">
              <a:buAutoNum type="romanUcPeriod"/>
            </a:pPr>
            <a:r>
              <a:rPr lang="en-US" dirty="0"/>
              <a:t>Burning something in a fire [Camp fire]</a:t>
            </a:r>
          </a:p>
          <a:p>
            <a:pPr marL="681228" indent="-571500">
              <a:buAutoNum type="romanUcPeriod"/>
            </a:pPr>
            <a:r>
              <a:rPr lang="en-US" dirty="0"/>
              <a:t>The shooting of guns [To open fire]</a:t>
            </a:r>
          </a:p>
          <a:p>
            <a:pPr marL="681228" indent="-571500">
              <a:buAutoNum type="romanUcPeriod"/>
            </a:pPr>
            <a:r>
              <a:rPr lang="en-US" dirty="0"/>
              <a:t>Strong feeling passion [Speech lacking fire]</a:t>
            </a:r>
          </a:p>
          <a:p>
            <a:pPr marL="109728" indent="0">
              <a:buNone/>
            </a:pPr>
            <a:endParaRPr lang="en-US" dirty="0"/>
          </a:p>
          <a:p>
            <a:pPr marL="109728" indent="0">
              <a:buNone/>
            </a:pPr>
            <a:r>
              <a:rPr lang="en-US" dirty="0"/>
              <a:t>I -  	Main meaning</a:t>
            </a:r>
          </a:p>
          <a:p>
            <a:pPr marL="109728" indent="0">
              <a:buNone/>
            </a:pPr>
            <a:r>
              <a:rPr lang="en-US" dirty="0"/>
              <a:t>II – V 	Secondary meaning</a:t>
            </a:r>
            <a:endParaRPr lang="en-IN" dirty="0"/>
          </a:p>
          <a:p>
            <a:pPr marL="0" indent="0">
              <a:buNone/>
            </a:pPr>
            <a:endParaRPr lang="en-IN" dirty="0"/>
          </a:p>
        </p:txBody>
      </p:sp>
      <p:sp>
        <p:nvSpPr>
          <p:cNvPr id="4" name="Footer Placeholder 3">
            <a:extLst>
              <a:ext uri="{FF2B5EF4-FFF2-40B4-BE49-F238E27FC236}">
                <a16:creationId xmlns:a16="http://schemas.microsoft.com/office/drawing/2014/main" id="{E07D4B01-549F-4C8D-9EA7-91774BA6D9AB}"/>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674CA5C0-6A9C-4ED8-B097-2E065714FEB4}"/>
              </a:ext>
            </a:extLst>
          </p:cNvPr>
          <p:cNvSpPr>
            <a:spLocks noGrp="1"/>
          </p:cNvSpPr>
          <p:nvPr>
            <p:ph type="sldNum" sz="quarter" idx="12"/>
          </p:nvPr>
        </p:nvSpPr>
        <p:spPr/>
        <p:txBody>
          <a:bodyPr/>
          <a:lstStyle/>
          <a:p>
            <a:fld id="{B6F15528-21DE-4FAA-801E-634DDDAF4B2B}" type="slidenum">
              <a:rPr lang="en-US" smtClean="0"/>
              <a:pPr/>
              <a:t>44</a:t>
            </a:fld>
            <a:endParaRPr lang="en-US"/>
          </a:p>
        </p:txBody>
      </p:sp>
    </p:spTree>
    <p:extLst>
      <p:ext uri="{BB962C8B-B14F-4D97-AF65-F5344CB8AC3E}">
        <p14:creationId xmlns:p14="http://schemas.microsoft.com/office/powerpoint/2010/main" val="2351499874"/>
      </p:ext>
    </p:extLst>
  </p:cSld>
  <p:clrMapOvr>
    <a:masterClrMapping/>
  </p:clrMapOvr>
  <p:transition spd="slow">
    <p:diamond/>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A9205-6A5B-44ED-AD8E-778DDD22536C}"/>
              </a:ext>
            </a:extLst>
          </p:cNvPr>
          <p:cNvSpPr>
            <a:spLocks noGrp="1"/>
          </p:cNvSpPr>
          <p:nvPr>
            <p:ph type="title"/>
          </p:nvPr>
        </p:nvSpPr>
        <p:spPr>
          <a:xfrm>
            <a:off x="609600" y="0"/>
            <a:ext cx="8229600" cy="1143000"/>
          </a:xfrm>
        </p:spPr>
        <p:txBody>
          <a:bodyPr/>
          <a:lstStyle/>
          <a:p>
            <a:r>
              <a:rPr lang="en-IN" dirty="0"/>
              <a:t>Types of semantic components</a:t>
            </a:r>
          </a:p>
        </p:txBody>
      </p:sp>
      <p:sp>
        <p:nvSpPr>
          <p:cNvPr id="3" name="Content Placeholder 2">
            <a:extLst>
              <a:ext uri="{FF2B5EF4-FFF2-40B4-BE49-F238E27FC236}">
                <a16:creationId xmlns:a16="http://schemas.microsoft.com/office/drawing/2014/main" id="{146E6499-AC48-4CA3-AE0A-54BA5AA4D546}"/>
              </a:ext>
            </a:extLst>
          </p:cNvPr>
          <p:cNvSpPr>
            <a:spLocks noGrp="1"/>
          </p:cNvSpPr>
          <p:nvPr>
            <p:ph idx="1"/>
          </p:nvPr>
        </p:nvSpPr>
        <p:spPr>
          <a:xfrm>
            <a:off x="0" y="1447799"/>
            <a:ext cx="9144000" cy="5273675"/>
          </a:xfrm>
        </p:spPr>
        <p:txBody>
          <a:bodyPr/>
          <a:lstStyle/>
          <a:p>
            <a:pPr marL="109728" indent="0">
              <a:buNone/>
            </a:pPr>
            <a:r>
              <a:rPr lang="en-US" u="sng" dirty="0"/>
              <a:t>Leading component</a:t>
            </a:r>
            <a:r>
              <a:rPr lang="en-US" dirty="0"/>
              <a:t> – </a:t>
            </a:r>
            <a:r>
              <a:rPr lang="en-US" i="1" dirty="0"/>
              <a:t>denotative component</a:t>
            </a:r>
            <a:endParaRPr lang="en-IN" dirty="0"/>
          </a:p>
          <a:p>
            <a:pPr marL="109728" indent="0">
              <a:buNone/>
            </a:pPr>
            <a:r>
              <a:rPr lang="en-US" i="1" dirty="0"/>
              <a:t>(expresses the conceptual content of a word)</a:t>
            </a:r>
          </a:p>
          <a:p>
            <a:pPr marL="109728" indent="0">
              <a:buNone/>
            </a:pPr>
            <a:endParaRPr lang="en-IN" dirty="0"/>
          </a:p>
          <a:p>
            <a:pPr marL="109728" indent="0">
              <a:buNone/>
            </a:pPr>
            <a:r>
              <a:rPr lang="en-US" u="sng" dirty="0"/>
              <a:t>Additional component-</a:t>
            </a:r>
            <a:r>
              <a:rPr lang="en-US" i="1" dirty="0"/>
              <a:t> connotative component</a:t>
            </a:r>
            <a:endParaRPr lang="en-IN" dirty="0"/>
          </a:p>
          <a:p>
            <a:pPr marL="109728" indent="0">
              <a:buNone/>
            </a:pPr>
            <a:r>
              <a:rPr lang="en-US" i="1" dirty="0"/>
              <a:t>(gives more full picture of the meaning of a word)</a:t>
            </a:r>
            <a:endParaRPr lang="en-IN" dirty="0"/>
          </a:p>
          <a:p>
            <a:pPr marL="0" indent="0">
              <a:buNone/>
            </a:pPr>
            <a:endParaRPr lang="en-IN" dirty="0"/>
          </a:p>
        </p:txBody>
      </p:sp>
      <p:sp>
        <p:nvSpPr>
          <p:cNvPr id="4" name="Footer Placeholder 3">
            <a:extLst>
              <a:ext uri="{FF2B5EF4-FFF2-40B4-BE49-F238E27FC236}">
                <a16:creationId xmlns:a16="http://schemas.microsoft.com/office/drawing/2014/main" id="{D3D3E5FA-D983-4FE0-ADBE-D1102D8CEBC2}"/>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E97C73F4-DD7F-48ED-964F-34F39980B7EF}"/>
              </a:ext>
            </a:extLst>
          </p:cNvPr>
          <p:cNvSpPr>
            <a:spLocks noGrp="1"/>
          </p:cNvSpPr>
          <p:nvPr>
            <p:ph type="sldNum" sz="quarter" idx="12"/>
          </p:nvPr>
        </p:nvSpPr>
        <p:spPr/>
        <p:txBody>
          <a:bodyPr/>
          <a:lstStyle/>
          <a:p>
            <a:fld id="{B6F15528-21DE-4FAA-801E-634DDDAF4B2B}" type="slidenum">
              <a:rPr lang="en-US" smtClean="0"/>
              <a:pPr/>
              <a:t>45</a:t>
            </a:fld>
            <a:endParaRPr lang="en-US"/>
          </a:p>
        </p:txBody>
      </p:sp>
    </p:spTree>
    <p:extLst>
      <p:ext uri="{BB962C8B-B14F-4D97-AF65-F5344CB8AC3E}">
        <p14:creationId xmlns:p14="http://schemas.microsoft.com/office/powerpoint/2010/main" val="1467832251"/>
      </p:ext>
    </p:extLst>
  </p:cSld>
  <p:clrMapOvr>
    <a:masterClrMapping/>
  </p:clrMapOvr>
  <p:transition spd="slow">
    <p:diamond/>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3BF223-8B1A-459A-BA30-2F6DA2A7C5C6}"/>
              </a:ext>
            </a:extLst>
          </p:cNvPr>
          <p:cNvSpPr>
            <a:spLocks noGrp="1"/>
          </p:cNvSpPr>
          <p:nvPr>
            <p:ph idx="1"/>
          </p:nvPr>
        </p:nvSpPr>
        <p:spPr>
          <a:xfrm>
            <a:off x="0" y="0"/>
            <a:ext cx="9144000" cy="6477000"/>
          </a:xfrm>
        </p:spPr>
        <p:txBody>
          <a:bodyPr/>
          <a:lstStyle/>
          <a:p>
            <a:pPr marL="109728" indent="0">
              <a:buNone/>
            </a:pPr>
            <a:r>
              <a:rPr lang="en-US" b="1" dirty="0"/>
              <a:t>denotative component     +   connotative component</a:t>
            </a:r>
            <a:endParaRPr lang="en-IN" dirty="0"/>
          </a:p>
          <a:p>
            <a:pPr marL="109728" indent="0">
              <a:buNone/>
            </a:pPr>
            <a:r>
              <a:rPr lang="en-US" b="1" u="sng" dirty="0">
                <a:solidFill>
                  <a:srgbClr val="FF0000"/>
                </a:solidFill>
              </a:rPr>
              <a:t>Lonely</a:t>
            </a:r>
            <a:r>
              <a:rPr lang="en-US" b="1" u="sng" dirty="0"/>
              <a:t> </a:t>
            </a:r>
            <a:endParaRPr lang="en-IN" u="sng" dirty="0"/>
          </a:p>
          <a:p>
            <a:pPr marL="109728" indent="0">
              <a:buNone/>
            </a:pPr>
            <a:r>
              <a:rPr lang="en-US" i="1" dirty="0"/>
              <a:t>alone, without company  +sad (emotive connotation)                                                        </a:t>
            </a:r>
            <a:endParaRPr lang="en-IN" dirty="0"/>
          </a:p>
          <a:p>
            <a:pPr marL="109728" indent="0">
              <a:buNone/>
            </a:pPr>
            <a:r>
              <a:rPr lang="en-US" b="1" dirty="0"/>
              <a:t>To glance</a:t>
            </a:r>
            <a:r>
              <a:rPr lang="en-US" i="1" dirty="0"/>
              <a:t>         </a:t>
            </a:r>
          </a:p>
          <a:p>
            <a:pPr marL="109728" indent="0">
              <a:buNone/>
            </a:pPr>
            <a:r>
              <a:rPr lang="en-US" i="1" dirty="0"/>
              <a:t>	to look  + briefly (for a short time)  (duration)</a:t>
            </a:r>
            <a:endParaRPr lang="en-IN" dirty="0"/>
          </a:p>
          <a:p>
            <a:pPr marL="109728" indent="0">
              <a:buNone/>
            </a:pPr>
            <a:r>
              <a:rPr lang="en-US" b="1" dirty="0"/>
              <a:t>To shiver</a:t>
            </a:r>
            <a:r>
              <a:rPr lang="en-US" i="1" dirty="0"/>
              <a:t>          </a:t>
            </a:r>
          </a:p>
          <a:p>
            <a:pPr marL="109728" indent="0">
              <a:buNone/>
            </a:pPr>
            <a:r>
              <a:rPr lang="en-US" i="1" dirty="0"/>
              <a:t>	to tremble  + lastingly (permanently)  (duration)</a:t>
            </a:r>
            <a:endParaRPr lang="en-IN" dirty="0"/>
          </a:p>
          <a:p>
            <a:pPr marL="109728" indent="0">
              <a:buNone/>
            </a:pPr>
            <a:r>
              <a:rPr lang="en-US" i="1" dirty="0"/>
              <a:t>                          +   with the cold           (cause)</a:t>
            </a:r>
            <a:endParaRPr lang="en-IN" dirty="0"/>
          </a:p>
          <a:p>
            <a:pPr marL="109728" indent="0">
              <a:buNone/>
            </a:pPr>
            <a:r>
              <a:rPr lang="en-US" b="1" dirty="0"/>
              <a:t>To shudder(shake)</a:t>
            </a:r>
            <a:r>
              <a:rPr lang="en-US" i="1" dirty="0"/>
              <a:t>      </a:t>
            </a:r>
          </a:p>
          <a:p>
            <a:pPr marL="109728" indent="0">
              <a:buNone/>
            </a:pPr>
            <a:r>
              <a:rPr lang="en-US" i="1" dirty="0"/>
              <a:t>	to tremble   +    briefly              (duration)</a:t>
            </a:r>
            <a:endParaRPr lang="en-IN" dirty="0"/>
          </a:p>
          <a:p>
            <a:pPr marL="109728" indent="0">
              <a:buNone/>
            </a:pPr>
            <a:r>
              <a:rPr lang="en-US" i="1" dirty="0"/>
              <a:t>                           +  with horror (fear)   (emotive)</a:t>
            </a:r>
            <a:endParaRPr lang="en-IN" dirty="0"/>
          </a:p>
          <a:p>
            <a:pPr marL="0" indent="0">
              <a:buNone/>
            </a:pPr>
            <a:endParaRPr lang="en-IN" dirty="0"/>
          </a:p>
        </p:txBody>
      </p:sp>
      <p:sp>
        <p:nvSpPr>
          <p:cNvPr id="4" name="Footer Placeholder 3">
            <a:extLst>
              <a:ext uri="{FF2B5EF4-FFF2-40B4-BE49-F238E27FC236}">
                <a16:creationId xmlns:a16="http://schemas.microsoft.com/office/drawing/2014/main" id="{FD54B135-C0CF-4C24-9BD1-80576A1E5B4F}"/>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C50B969D-A439-43DA-A7C7-E4443BC5C16E}"/>
              </a:ext>
            </a:extLst>
          </p:cNvPr>
          <p:cNvSpPr>
            <a:spLocks noGrp="1"/>
          </p:cNvSpPr>
          <p:nvPr>
            <p:ph type="sldNum" sz="quarter" idx="12"/>
          </p:nvPr>
        </p:nvSpPr>
        <p:spPr/>
        <p:txBody>
          <a:bodyPr/>
          <a:lstStyle/>
          <a:p>
            <a:fld id="{B6F15528-21DE-4FAA-801E-634DDDAF4B2B}" type="slidenum">
              <a:rPr lang="en-US" smtClean="0"/>
              <a:pPr/>
              <a:t>46</a:t>
            </a:fld>
            <a:endParaRPr lang="en-US"/>
          </a:p>
        </p:txBody>
      </p:sp>
    </p:spTree>
    <p:extLst>
      <p:ext uri="{BB962C8B-B14F-4D97-AF65-F5344CB8AC3E}">
        <p14:creationId xmlns:p14="http://schemas.microsoft.com/office/powerpoint/2010/main" val="809818336"/>
      </p:ext>
    </p:extLst>
  </p:cSld>
  <p:clrMapOvr>
    <a:masterClrMapping/>
  </p:clrMapOvr>
  <p:transition spd="slow">
    <p:diamond/>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BA31F-EA04-4B56-AA11-A8317F9DE40A}"/>
              </a:ext>
            </a:extLst>
          </p:cNvPr>
          <p:cNvSpPr>
            <a:spLocks noGrp="1"/>
          </p:cNvSpPr>
          <p:nvPr>
            <p:ph type="title"/>
          </p:nvPr>
        </p:nvSpPr>
        <p:spPr>
          <a:xfrm>
            <a:off x="0" y="0"/>
            <a:ext cx="9144000" cy="1847088"/>
          </a:xfrm>
        </p:spPr>
        <p:txBody>
          <a:bodyPr>
            <a:normAutofit/>
          </a:bodyPr>
          <a:lstStyle/>
          <a:p>
            <a:pPr algn="ctr"/>
            <a:r>
              <a:rPr lang="en-IN" sz="3600" dirty="0"/>
              <a:t>Types of Lexical Meanings as Elements of a Word’s Semantic Structure</a:t>
            </a:r>
          </a:p>
        </p:txBody>
      </p:sp>
      <p:sp>
        <p:nvSpPr>
          <p:cNvPr id="3" name="Content Placeholder 2">
            <a:extLst>
              <a:ext uri="{FF2B5EF4-FFF2-40B4-BE49-F238E27FC236}">
                <a16:creationId xmlns:a16="http://schemas.microsoft.com/office/drawing/2014/main" id="{733E8018-F797-4B72-8BF9-3CBCB1F54863}"/>
              </a:ext>
            </a:extLst>
          </p:cNvPr>
          <p:cNvSpPr>
            <a:spLocks noGrp="1"/>
          </p:cNvSpPr>
          <p:nvPr>
            <p:ph idx="1"/>
          </p:nvPr>
        </p:nvSpPr>
        <p:spPr>
          <a:xfrm>
            <a:off x="0" y="1847087"/>
            <a:ext cx="9144000" cy="4874387"/>
          </a:xfrm>
        </p:spPr>
        <p:txBody>
          <a:bodyPr/>
          <a:lstStyle/>
          <a:p>
            <a:pPr marL="109728" indent="0">
              <a:buNone/>
            </a:pPr>
            <a:r>
              <a:rPr lang="en-US" dirty="0"/>
              <a:t>Primary    		: :  secondary</a:t>
            </a:r>
            <a:endParaRPr lang="en-IN" dirty="0"/>
          </a:p>
          <a:p>
            <a:pPr marL="109728" indent="0">
              <a:buNone/>
            </a:pPr>
            <a:r>
              <a:rPr lang="en-US" dirty="0"/>
              <a:t>basic 			: :  minor </a:t>
            </a:r>
            <a:endParaRPr lang="en-IN" dirty="0"/>
          </a:p>
          <a:p>
            <a:pPr marL="109728" indent="0">
              <a:buNone/>
            </a:pPr>
            <a:r>
              <a:rPr lang="en-US" dirty="0"/>
              <a:t> central    		: :  peripheric </a:t>
            </a:r>
            <a:endParaRPr lang="en-IN" dirty="0"/>
          </a:p>
          <a:p>
            <a:pPr marL="109728" indent="0">
              <a:buNone/>
            </a:pPr>
            <a:r>
              <a:rPr lang="en-US" dirty="0"/>
              <a:t>direct      		: :  figurative</a:t>
            </a:r>
            <a:endParaRPr lang="en-IN" dirty="0"/>
          </a:p>
          <a:p>
            <a:pPr marL="109728" indent="0">
              <a:buNone/>
            </a:pPr>
            <a:r>
              <a:rPr lang="en-US" dirty="0"/>
              <a:t>general   		: :  particular</a:t>
            </a:r>
            <a:endParaRPr lang="en-IN" dirty="0"/>
          </a:p>
          <a:p>
            <a:pPr marL="109728" indent="0">
              <a:buNone/>
            </a:pPr>
            <a:r>
              <a:rPr lang="en-US" dirty="0"/>
              <a:t>abstract 		: :  concrete</a:t>
            </a:r>
            <a:endParaRPr lang="en-IN" dirty="0"/>
          </a:p>
          <a:p>
            <a:pPr marL="109728" indent="0">
              <a:buNone/>
            </a:pPr>
            <a:r>
              <a:rPr lang="en-US" dirty="0"/>
              <a:t>neutral   		: :  </a:t>
            </a:r>
            <a:r>
              <a:rPr lang="en-US" dirty="0" err="1"/>
              <a:t>coloured</a:t>
            </a:r>
            <a:r>
              <a:rPr lang="en-US" dirty="0"/>
              <a:t> </a:t>
            </a:r>
            <a:endParaRPr lang="en-IN" dirty="0"/>
          </a:p>
          <a:p>
            <a:pPr marL="109728" indent="0">
              <a:buNone/>
            </a:pPr>
            <a:r>
              <a:rPr lang="en-US" dirty="0"/>
              <a:t>present day 		: : archaic</a:t>
            </a:r>
            <a:endParaRPr lang="en-IN" dirty="0"/>
          </a:p>
          <a:p>
            <a:pPr marL="0" indent="0">
              <a:buNone/>
            </a:pPr>
            <a:endParaRPr lang="en-IN" dirty="0"/>
          </a:p>
        </p:txBody>
      </p:sp>
      <p:sp>
        <p:nvSpPr>
          <p:cNvPr id="4" name="Footer Placeholder 3">
            <a:extLst>
              <a:ext uri="{FF2B5EF4-FFF2-40B4-BE49-F238E27FC236}">
                <a16:creationId xmlns:a16="http://schemas.microsoft.com/office/drawing/2014/main" id="{73FEE848-39D8-43AA-9094-D01058CA64CE}"/>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4E394C9C-67B3-42F3-ACB2-FEB8394DB1D8}"/>
              </a:ext>
            </a:extLst>
          </p:cNvPr>
          <p:cNvSpPr>
            <a:spLocks noGrp="1"/>
          </p:cNvSpPr>
          <p:nvPr>
            <p:ph type="sldNum" sz="quarter" idx="12"/>
          </p:nvPr>
        </p:nvSpPr>
        <p:spPr/>
        <p:txBody>
          <a:bodyPr/>
          <a:lstStyle/>
          <a:p>
            <a:fld id="{B6F15528-21DE-4FAA-801E-634DDDAF4B2B}" type="slidenum">
              <a:rPr lang="en-US" smtClean="0"/>
              <a:pPr/>
              <a:t>47</a:t>
            </a:fld>
            <a:endParaRPr lang="en-US"/>
          </a:p>
        </p:txBody>
      </p:sp>
    </p:spTree>
    <p:extLst>
      <p:ext uri="{BB962C8B-B14F-4D97-AF65-F5344CB8AC3E}">
        <p14:creationId xmlns:p14="http://schemas.microsoft.com/office/powerpoint/2010/main" val="3902385084"/>
      </p:ext>
    </p:extLst>
  </p:cSld>
  <p:clrMapOvr>
    <a:masterClrMapping/>
  </p:clrMapOvr>
  <p:transition spd="slow">
    <p:diamond/>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6CC7B-8784-44DB-856D-C56392C88E71}"/>
              </a:ext>
            </a:extLst>
          </p:cNvPr>
          <p:cNvSpPr>
            <a:spLocks noGrp="1"/>
          </p:cNvSpPr>
          <p:nvPr>
            <p:ph type="title"/>
          </p:nvPr>
        </p:nvSpPr>
        <p:spPr>
          <a:xfrm>
            <a:off x="609600" y="136525"/>
            <a:ext cx="8229600" cy="1143000"/>
          </a:xfrm>
        </p:spPr>
        <p:txBody>
          <a:bodyPr/>
          <a:lstStyle/>
          <a:p>
            <a:pPr algn="ctr"/>
            <a:r>
              <a:rPr lang="en-US" dirty="0"/>
              <a:t>Primary    		: :  secondary</a:t>
            </a:r>
            <a:endParaRPr lang="en-IN" dirty="0"/>
          </a:p>
        </p:txBody>
      </p:sp>
      <p:sp>
        <p:nvSpPr>
          <p:cNvPr id="3" name="Content Placeholder 2">
            <a:extLst>
              <a:ext uri="{FF2B5EF4-FFF2-40B4-BE49-F238E27FC236}">
                <a16:creationId xmlns:a16="http://schemas.microsoft.com/office/drawing/2014/main" id="{90D46203-BEB9-473F-8630-36FD1D1FB998}"/>
              </a:ext>
            </a:extLst>
          </p:cNvPr>
          <p:cNvSpPr>
            <a:spLocks noGrp="1"/>
          </p:cNvSpPr>
          <p:nvPr>
            <p:ph idx="1"/>
          </p:nvPr>
        </p:nvSpPr>
        <p:spPr>
          <a:xfrm>
            <a:off x="0" y="1752600"/>
            <a:ext cx="9144000" cy="4603750"/>
          </a:xfrm>
        </p:spPr>
        <p:txBody>
          <a:bodyPr/>
          <a:lstStyle/>
          <a:p>
            <a:pPr marL="609600" indent="-609600"/>
            <a:r>
              <a:rPr lang="en-US" altLang="en-US" dirty="0"/>
              <a:t>ME a table     </a:t>
            </a:r>
            <a:r>
              <a:rPr lang="en-US" altLang="en-US" b="1" dirty="0"/>
              <a:t>primary meaning</a:t>
            </a:r>
            <a:endParaRPr lang="en-US" altLang="en-US" dirty="0"/>
          </a:p>
          <a:p>
            <a:pPr marL="609600" indent="-609600">
              <a:buFontTx/>
              <a:buNone/>
            </a:pPr>
            <a:r>
              <a:rPr lang="en-US" altLang="en-US" dirty="0"/>
              <a:t>       OE </a:t>
            </a:r>
            <a:r>
              <a:rPr lang="en-US" altLang="en-US" dirty="0" err="1"/>
              <a:t>tabule</a:t>
            </a:r>
            <a:r>
              <a:rPr lang="en-US" altLang="en-US" dirty="0"/>
              <a:t>       “</a:t>
            </a:r>
            <a:r>
              <a:rPr lang="en-US" altLang="en-US" sz="2800" dirty="0"/>
              <a:t>a flat slab of stone or   wood”</a:t>
            </a:r>
          </a:p>
          <a:p>
            <a:pPr marL="609600" indent="-609600">
              <a:buFontTx/>
              <a:buNone/>
            </a:pPr>
            <a:endParaRPr lang="en-US" altLang="en-US" sz="2800" dirty="0"/>
          </a:p>
          <a:p>
            <a:pPr marL="609600" indent="-609600">
              <a:buFontTx/>
              <a:buChar char="•"/>
            </a:pPr>
            <a:r>
              <a:rPr lang="en-US" altLang="en-US" dirty="0"/>
              <a:t>a table – </a:t>
            </a:r>
            <a:r>
              <a:rPr lang="en-US" altLang="en-US" sz="2800" dirty="0"/>
              <a:t>1)people seated   </a:t>
            </a:r>
            <a:r>
              <a:rPr lang="en-US" altLang="en-US" sz="2800" b="1" dirty="0"/>
              <a:t>secondary,</a:t>
            </a:r>
            <a:endParaRPr lang="en-US" altLang="en-US" sz="2800" dirty="0"/>
          </a:p>
          <a:p>
            <a:pPr marL="609600" indent="-609600">
              <a:buFontTx/>
              <a:buNone/>
            </a:pPr>
            <a:r>
              <a:rPr lang="en-US" altLang="en-US" sz="2800" dirty="0"/>
              <a:t>                at a table for a meal;   </a:t>
            </a:r>
            <a:r>
              <a:rPr lang="en-US" altLang="en-US" sz="2800" b="1" dirty="0"/>
              <a:t>derived</a:t>
            </a:r>
          </a:p>
          <a:p>
            <a:pPr marL="609600" indent="-609600">
              <a:buFontTx/>
              <a:buNone/>
            </a:pPr>
            <a:r>
              <a:rPr lang="en-US" altLang="en-US" sz="2800" dirty="0"/>
              <a:t>         2)food provided at a table   </a:t>
            </a:r>
            <a:r>
              <a:rPr lang="en-US" altLang="en-US" sz="2800" b="1" dirty="0"/>
              <a:t>meaning</a:t>
            </a:r>
            <a:endParaRPr lang="en-US" altLang="en-US" dirty="0"/>
          </a:p>
          <a:p>
            <a:pPr marL="0" indent="0">
              <a:buNone/>
            </a:pPr>
            <a:endParaRPr lang="en-IN" dirty="0"/>
          </a:p>
        </p:txBody>
      </p:sp>
      <p:sp>
        <p:nvSpPr>
          <p:cNvPr id="4" name="Footer Placeholder 3">
            <a:extLst>
              <a:ext uri="{FF2B5EF4-FFF2-40B4-BE49-F238E27FC236}">
                <a16:creationId xmlns:a16="http://schemas.microsoft.com/office/drawing/2014/main" id="{9BDCEF2A-533A-4995-AC2A-473945A6FB26}"/>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A6A964D4-9F5D-4B24-AA43-BE19A855FCAB}"/>
              </a:ext>
            </a:extLst>
          </p:cNvPr>
          <p:cNvSpPr>
            <a:spLocks noGrp="1"/>
          </p:cNvSpPr>
          <p:nvPr>
            <p:ph type="sldNum" sz="quarter" idx="12"/>
          </p:nvPr>
        </p:nvSpPr>
        <p:spPr/>
        <p:txBody>
          <a:bodyPr/>
          <a:lstStyle/>
          <a:p>
            <a:fld id="{B6F15528-21DE-4FAA-801E-634DDDAF4B2B}" type="slidenum">
              <a:rPr lang="en-US" smtClean="0"/>
              <a:pPr/>
              <a:t>48</a:t>
            </a:fld>
            <a:endParaRPr lang="en-US"/>
          </a:p>
        </p:txBody>
      </p:sp>
    </p:spTree>
    <p:extLst>
      <p:ext uri="{BB962C8B-B14F-4D97-AF65-F5344CB8AC3E}">
        <p14:creationId xmlns:p14="http://schemas.microsoft.com/office/powerpoint/2010/main" val="3795098366"/>
      </p:ext>
    </p:extLst>
  </p:cSld>
  <p:clrMapOvr>
    <a:masterClrMapping/>
  </p:clrMapOvr>
  <p:transition spd="slow">
    <p:diamond/>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BA96FC-18A2-4F40-A6B9-1942CB3A7BA5}"/>
              </a:ext>
            </a:extLst>
          </p:cNvPr>
          <p:cNvSpPr>
            <a:spLocks noGrp="1"/>
          </p:cNvSpPr>
          <p:nvPr>
            <p:ph idx="1"/>
          </p:nvPr>
        </p:nvSpPr>
        <p:spPr>
          <a:xfrm>
            <a:off x="0" y="0"/>
            <a:ext cx="9144000" cy="6324600"/>
          </a:xfrm>
        </p:spPr>
        <p:txBody>
          <a:bodyPr/>
          <a:lstStyle/>
          <a:p>
            <a:pPr>
              <a:lnSpc>
                <a:spcPct val="90000"/>
              </a:lnSpc>
            </a:pPr>
            <a:endParaRPr lang="en-US" altLang="en-US" b="1" dirty="0"/>
          </a:p>
          <a:p>
            <a:pPr>
              <a:lnSpc>
                <a:spcPct val="90000"/>
              </a:lnSpc>
            </a:pPr>
            <a:endParaRPr lang="en-US" altLang="en-US" b="1" dirty="0"/>
          </a:p>
          <a:p>
            <a:pPr>
              <a:lnSpc>
                <a:spcPct val="90000"/>
              </a:lnSpc>
            </a:pPr>
            <a:r>
              <a:rPr lang="en-US" altLang="en-US" b="1" dirty="0"/>
              <a:t>primary meaning </a:t>
            </a:r>
            <a:r>
              <a:rPr lang="en-US" altLang="en-US" dirty="0"/>
              <a:t>– the first meaning with which the word appeared in the language</a:t>
            </a:r>
          </a:p>
          <a:p>
            <a:pPr>
              <a:lnSpc>
                <a:spcPct val="90000"/>
              </a:lnSpc>
            </a:pPr>
            <a:endParaRPr lang="en-US" altLang="en-US" dirty="0"/>
          </a:p>
          <a:p>
            <a:pPr>
              <a:lnSpc>
                <a:spcPct val="90000"/>
              </a:lnSpc>
            </a:pPr>
            <a:r>
              <a:rPr lang="en-US" altLang="en-US" b="1" dirty="0"/>
              <a:t>secondary meaning</a:t>
            </a:r>
            <a:r>
              <a:rPr lang="en-US" altLang="en-US" dirty="0"/>
              <a:t> – could appear only after the primary meaning</a:t>
            </a:r>
          </a:p>
          <a:p>
            <a:pPr>
              <a:lnSpc>
                <a:spcPct val="90000"/>
              </a:lnSpc>
            </a:pPr>
            <a:endParaRPr lang="en-US" altLang="en-US" dirty="0"/>
          </a:p>
          <a:p>
            <a:pPr>
              <a:lnSpc>
                <a:spcPct val="90000"/>
              </a:lnSpc>
            </a:pPr>
            <a:r>
              <a:rPr lang="en-US" altLang="en-US" b="1" dirty="0"/>
              <a:t>derived meaning</a:t>
            </a:r>
            <a:r>
              <a:rPr lang="en-US" altLang="en-US" dirty="0"/>
              <a:t> – could not have appeared before primary meaning was in existence and is dependent on it.</a:t>
            </a:r>
            <a:endParaRPr lang="ru-RU" altLang="en-US" b="1" dirty="0"/>
          </a:p>
          <a:p>
            <a:endParaRPr lang="en-IN" dirty="0"/>
          </a:p>
        </p:txBody>
      </p:sp>
      <p:sp>
        <p:nvSpPr>
          <p:cNvPr id="4" name="Footer Placeholder 3">
            <a:extLst>
              <a:ext uri="{FF2B5EF4-FFF2-40B4-BE49-F238E27FC236}">
                <a16:creationId xmlns:a16="http://schemas.microsoft.com/office/drawing/2014/main" id="{2BB5BB88-1A23-4CA8-B418-02F1F116E19C}"/>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808B91EB-DC38-4979-9164-96453704B699}"/>
              </a:ext>
            </a:extLst>
          </p:cNvPr>
          <p:cNvSpPr>
            <a:spLocks noGrp="1"/>
          </p:cNvSpPr>
          <p:nvPr>
            <p:ph type="sldNum" sz="quarter" idx="12"/>
          </p:nvPr>
        </p:nvSpPr>
        <p:spPr/>
        <p:txBody>
          <a:bodyPr/>
          <a:lstStyle/>
          <a:p>
            <a:fld id="{B6F15528-21DE-4FAA-801E-634DDDAF4B2B}" type="slidenum">
              <a:rPr lang="en-US" smtClean="0"/>
              <a:pPr/>
              <a:t>49</a:t>
            </a:fld>
            <a:endParaRPr lang="en-US"/>
          </a:p>
        </p:txBody>
      </p:sp>
    </p:spTree>
    <p:extLst>
      <p:ext uri="{BB962C8B-B14F-4D97-AF65-F5344CB8AC3E}">
        <p14:creationId xmlns:p14="http://schemas.microsoft.com/office/powerpoint/2010/main" val="4091502483"/>
      </p:ext>
    </p:extLst>
  </p:cSld>
  <p:clrMapOvr>
    <a:masterClrMapping/>
  </p:clrMapOvr>
  <p:transition spd="slow">
    <p:diamon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lgn="just">
              <a:buNone/>
            </a:pPr>
            <a:r>
              <a:rPr lang="en-US" dirty="0"/>
              <a:t>	It is thus one of the most fundamental concepts in linguistics. The study of semantics includes the study of how meaning is constructed, interpreted, clarified, obscured, illustrated, simplified, negotiated, contradicted, and summarized.</a:t>
            </a:r>
          </a:p>
          <a:p>
            <a:pPr marL="0" indent="0" algn="just">
              <a:buNone/>
            </a:pPr>
            <a:endParaRPr lang="en-US" dirty="0"/>
          </a:p>
          <a:p>
            <a:pPr marL="0" indent="0" algn="just">
              <a:buNone/>
            </a:pPr>
            <a:r>
              <a:rPr lang="en-US" dirty="0"/>
              <a:t>	To understand language we need to know the meaning of words and the morphemes that compose them. We also must know how the meanings of words combine into phrases and sentence meanings. Finally, we must consider context when determining meaning.</a:t>
            </a:r>
          </a:p>
          <a:p>
            <a:pPr marL="0" indent="0" algn="just">
              <a:buNone/>
            </a:pPr>
            <a:endParaRPr lang="en-US" dirty="0"/>
          </a:p>
          <a:p>
            <a:pPr marL="0" indent="0" algn="just">
              <a:buNone/>
            </a:pPr>
            <a:r>
              <a:rPr lang="en-US" dirty="0"/>
              <a:t>	The study of the linguistic meaning of morphemes, words, phrases, and sentences is called Semantics.</a:t>
            </a:r>
          </a:p>
          <a:p>
            <a:pPr marL="0" indent="0">
              <a:buNone/>
            </a:pPr>
            <a:endParaRPr lang="en-US" dirty="0"/>
          </a:p>
        </p:txBody>
      </p:sp>
      <p:sp>
        <p:nvSpPr>
          <p:cNvPr id="2" name="Footer Placeholder 1">
            <a:extLst>
              <a:ext uri="{FF2B5EF4-FFF2-40B4-BE49-F238E27FC236}">
                <a16:creationId xmlns:a16="http://schemas.microsoft.com/office/drawing/2014/main" id="{C61B0211-C9AB-41FD-9408-EC8ECF8ACDC7}"/>
              </a:ext>
            </a:extLst>
          </p:cNvPr>
          <p:cNvSpPr>
            <a:spLocks noGrp="1"/>
          </p:cNvSpPr>
          <p:nvPr>
            <p:ph type="ftr" sz="quarter" idx="11"/>
          </p:nvPr>
        </p:nvSpPr>
        <p:spPr/>
        <p:txBody>
          <a:bodyPr/>
          <a:lstStyle/>
          <a:p>
            <a:pPr algn="ctr"/>
            <a:r>
              <a:rPr lang="en-US" dirty="0" err="1"/>
              <a:t>Dr.P.Chandramohan</a:t>
            </a:r>
            <a:endParaRPr lang="en-US" dirty="0"/>
          </a:p>
        </p:txBody>
      </p:sp>
      <p:sp>
        <p:nvSpPr>
          <p:cNvPr id="4" name="Slide Number Placeholder 3">
            <a:extLst>
              <a:ext uri="{FF2B5EF4-FFF2-40B4-BE49-F238E27FC236}">
                <a16:creationId xmlns:a16="http://schemas.microsoft.com/office/drawing/2014/main" id="{84920532-2E71-4092-A114-33A0962050B1}"/>
              </a:ext>
            </a:extLst>
          </p:cNvPr>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736263474"/>
      </p:ext>
    </p:extLst>
  </p:cSld>
  <p:clrMapOvr>
    <a:masterClrMapping/>
  </p:clrMapOvr>
  <p:transition spd="slow">
    <p:diamond/>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8765C-AED3-4F99-AFD8-D92775B9AE7B}"/>
              </a:ext>
            </a:extLst>
          </p:cNvPr>
          <p:cNvSpPr>
            <a:spLocks noGrp="1"/>
          </p:cNvSpPr>
          <p:nvPr>
            <p:ph type="title"/>
          </p:nvPr>
        </p:nvSpPr>
        <p:spPr>
          <a:xfrm>
            <a:off x="457200" y="0"/>
            <a:ext cx="8229600" cy="1143000"/>
          </a:xfrm>
        </p:spPr>
        <p:txBody>
          <a:bodyPr/>
          <a:lstStyle/>
          <a:p>
            <a:pPr algn="ctr"/>
            <a:r>
              <a:rPr lang="en-US" altLang="en-US" sz="5400" dirty="0"/>
              <a:t>Polysemy</a:t>
            </a:r>
            <a:endParaRPr lang="en-IN" dirty="0"/>
          </a:p>
        </p:txBody>
      </p:sp>
      <p:sp>
        <p:nvSpPr>
          <p:cNvPr id="3" name="Content Placeholder 2">
            <a:extLst>
              <a:ext uri="{FF2B5EF4-FFF2-40B4-BE49-F238E27FC236}">
                <a16:creationId xmlns:a16="http://schemas.microsoft.com/office/drawing/2014/main" id="{F1BB4754-4407-42E1-A20C-CA26332D28B8}"/>
              </a:ext>
            </a:extLst>
          </p:cNvPr>
          <p:cNvSpPr>
            <a:spLocks noGrp="1"/>
          </p:cNvSpPr>
          <p:nvPr>
            <p:ph idx="1"/>
          </p:nvPr>
        </p:nvSpPr>
        <p:spPr>
          <a:xfrm>
            <a:off x="228600" y="1143000"/>
            <a:ext cx="8915400" cy="5213350"/>
          </a:xfrm>
        </p:spPr>
        <p:txBody>
          <a:bodyPr/>
          <a:lstStyle/>
          <a:p>
            <a:endParaRPr lang="en-US" altLang="en-US" dirty="0"/>
          </a:p>
          <a:p>
            <a:r>
              <a:rPr lang="en-US" altLang="en-US" dirty="0"/>
              <a:t>The ability of words to have more than one meaning is described as </a:t>
            </a:r>
            <a:r>
              <a:rPr lang="en-US" altLang="en-US" b="1" dirty="0"/>
              <a:t>polysemy</a:t>
            </a:r>
          </a:p>
          <a:p>
            <a:endParaRPr lang="en-US" altLang="en-US" b="1" dirty="0"/>
          </a:p>
          <a:p>
            <a:r>
              <a:rPr lang="en-US" altLang="en-US" dirty="0"/>
              <a:t>A word having several meanings is called </a:t>
            </a:r>
            <a:r>
              <a:rPr lang="en-US" altLang="en-US" b="1" dirty="0" err="1"/>
              <a:t>polysemantic</a:t>
            </a:r>
            <a:endParaRPr lang="en-US" altLang="en-US" b="1" dirty="0"/>
          </a:p>
          <a:p>
            <a:endParaRPr lang="en-US" altLang="en-US" b="1" dirty="0"/>
          </a:p>
          <a:p>
            <a:r>
              <a:rPr lang="en-US" altLang="en-US" dirty="0"/>
              <a:t>Words having only one meaning are called </a:t>
            </a:r>
            <a:r>
              <a:rPr lang="en-US" altLang="en-US" b="1" dirty="0" err="1"/>
              <a:t>monosemantic</a:t>
            </a:r>
            <a:r>
              <a:rPr lang="en-US" altLang="en-US" b="1" dirty="0"/>
              <a:t> </a:t>
            </a:r>
            <a:r>
              <a:rPr lang="en-US" altLang="en-US" dirty="0"/>
              <a:t>(terms, nouns, plurals)</a:t>
            </a:r>
            <a:endParaRPr lang="ru-RU" altLang="en-US" dirty="0"/>
          </a:p>
          <a:p>
            <a:endParaRPr lang="en-IN" dirty="0"/>
          </a:p>
        </p:txBody>
      </p:sp>
      <p:sp>
        <p:nvSpPr>
          <p:cNvPr id="4" name="Footer Placeholder 3">
            <a:extLst>
              <a:ext uri="{FF2B5EF4-FFF2-40B4-BE49-F238E27FC236}">
                <a16:creationId xmlns:a16="http://schemas.microsoft.com/office/drawing/2014/main" id="{42A29E57-6C4F-4A1D-9A13-7C3D38B4A9FB}"/>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5D267893-8640-4353-9DE5-3CE805627FDE}"/>
              </a:ext>
            </a:extLst>
          </p:cNvPr>
          <p:cNvSpPr>
            <a:spLocks noGrp="1"/>
          </p:cNvSpPr>
          <p:nvPr>
            <p:ph type="sldNum" sz="quarter" idx="12"/>
          </p:nvPr>
        </p:nvSpPr>
        <p:spPr/>
        <p:txBody>
          <a:bodyPr/>
          <a:lstStyle/>
          <a:p>
            <a:fld id="{B6F15528-21DE-4FAA-801E-634DDDAF4B2B}" type="slidenum">
              <a:rPr lang="en-US" smtClean="0"/>
              <a:pPr/>
              <a:t>50</a:t>
            </a:fld>
            <a:endParaRPr lang="en-US"/>
          </a:p>
        </p:txBody>
      </p:sp>
    </p:spTree>
    <p:extLst>
      <p:ext uri="{BB962C8B-B14F-4D97-AF65-F5344CB8AC3E}">
        <p14:creationId xmlns:p14="http://schemas.microsoft.com/office/powerpoint/2010/main" val="1955433761"/>
      </p:ext>
    </p:extLst>
  </p:cSld>
  <p:clrMapOvr>
    <a:masterClrMapping/>
  </p:clrMapOvr>
  <p:transition spd="slow">
    <p:diamond/>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29A84A-FF63-4ED7-8503-305170936223}"/>
              </a:ext>
            </a:extLst>
          </p:cNvPr>
          <p:cNvSpPr>
            <a:spLocks noGrp="1"/>
          </p:cNvSpPr>
          <p:nvPr>
            <p:ph idx="1"/>
          </p:nvPr>
        </p:nvSpPr>
        <p:spPr>
          <a:xfrm>
            <a:off x="0" y="0"/>
            <a:ext cx="9144000" cy="6477000"/>
          </a:xfrm>
        </p:spPr>
        <p:txBody>
          <a:bodyPr>
            <a:normAutofit lnSpcReduction="10000"/>
          </a:bodyPr>
          <a:lstStyle/>
          <a:p>
            <a:pPr>
              <a:buNone/>
            </a:pPr>
            <a:r>
              <a:rPr lang="en-US" dirty="0"/>
              <a:t>Multiple meaning can be divided into two categories:</a:t>
            </a:r>
          </a:p>
          <a:p>
            <a:pPr>
              <a:buNone/>
            </a:pPr>
            <a:endParaRPr lang="en-US" dirty="0"/>
          </a:p>
          <a:p>
            <a:pPr algn="just">
              <a:buFont typeface="Wingdings" pitchFamily="2" charset="2"/>
              <a:buChar char="v"/>
            </a:pPr>
            <a:r>
              <a:rPr lang="en-US" dirty="0"/>
              <a:t>The Single word form having a number of relatable or similar meanings which is called </a:t>
            </a:r>
            <a:r>
              <a:rPr lang="en-US" dirty="0">
                <a:solidFill>
                  <a:srgbClr val="FF0000"/>
                </a:solidFill>
              </a:rPr>
              <a:t>polysemy.</a:t>
            </a:r>
          </a:p>
          <a:p>
            <a:pPr algn="just">
              <a:buFont typeface="Wingdings" pitchFamily="2" charset="2"/>
              <a:buChar char="v"/>
            </a:pPr>
            <a:endParaRPr lang="en-US" dirty="0">
              <a:solidFill>
                <a:srgbClr val="FF0000"/>
              </a:solidFill>
            </a:endParaRPr>
          </a:p>
          <a:p>
            <a:pPr algn="just">
              <a:buFont typeface="Wingdings" pitchFamily="2" charset="2"/>
              <a:buChar char="v"/>
            </a:pPr>
            <a:r>
              <a:rPr lang="en-US" dirty="0"/>
              <a:t> case in which different meanings are not similar i.e. not relatable which is called </a:t>
            </a:r>
            <a:r>
              <a:rPr lang="en-US" dirty="0">
                <a:solidFill>
                  <a:srgbClr val="FF0000"/>
                </a:solidFill>
              </a:rPr>
              <a:t>homonymy.</a:t>
            </a:r>
          </a:p>
          <a:p>
            <a:pPr algn="just">
              <a:buFont typeface="Wingdings" pitchFamily="2" charset="2"/>
              <a:buChar char="v"/>
            </a:pPr>
            <a:endParaRPr lang="en-US" dirty="0">
              <a:solidFill>
                <a:srgbClr val="FF0000"/>
              </a:solidFill>
            </a:endParaRPr>
          </a:p>
          <a:p>
            <a:pPr>
              <a:buNone/>
            </a:pPr>
            <a:r>
              <a:rPr lang="en-US" dirty="0"/>
              <a:t>For example:</a:t>
            </a:r>
          </a:p>
          <a:p>
            <a:pPr>
              <a:buNone/>
            </a:pPr>
            <a:r>
              <a:rPr lang="en-US" dirty="0"/>
              <a:t>	(1)	Crane: 	</a:t>
            </a:r>
          </a:p>
          <a:p>
            <a:pPr>
              <a:buNone/>
            </a:pPr>
            <a:r>
              <a:rPr lang="en-US" dirty="0"/>
              <a:t>				1. a kind of bird</a:t>
            </a:r>
          </a:p>
          <a:p>
            <a:pPr>
              <a:buNone/>
            </a:pPr>
            <a:r>
              <a:rPr lang="en-US" dirty="0"/>
              <a:t>		     		2. a machine for raising heavy object</a:t>
            </a:r>
          </a:p>
          <a:p>
            <a:pPr>
              <a:buNone/>
            </a:pPr>
            <a:r>
              <a:rPr lang="en-US" dirty="0"/>
              <a:t>	(2)	Bank: 	</a:t>
            </a:r>
          </a:p>
          <a:p>
            <a:pPr>
              <a:buNone/>
            </a:pPr>
            <a:r>
              <a:rPr lang="en-US" dirty="0"/>
              <a:t>				1. financial institution</a:t>
            </a:r>
          </a:p>
          <a:p>
            <a:pPr>
              <a:buNone/>
            </a:pPr>
            <a:r>
              <a:rPr lang="en-US" dirty="0"/>
              <a:t>				2. River side</a:t>
            </a:r>
          </a:p>
          <a:p>
            <a:pPr marL="0" indent="0">
              <a:buNone/>
            </a:pPr>
            <a:endParaRPr lang="en-IN" dirty="0"/>
          </a:p>
        </p:txBody>
      </p:sp>
      <p:sp>
        <p:nvSpPr>
          <p:cNvPr id="4" name="Footer Placeholder 3">
            <a:extLst>
              <a:ext uri="{FF2B5EF4-FFF2-40B4-BE49-F238E27FC236}">
                <a16:creationId xmlns:a16="http://schemas.microsoft.com/office/drawing/2014/main" id="{16C3D898-D92A-435D-94DB-84B2BBB3BC7B}"/>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1E151E60-8FE1-4D57-938A-9C4B497FF130}"/>
              </a:ext>
            </a:extLst>
          </p:cNvPr>
          <p:cNvSpPr>
            <a:spLocks noGrp="1"/>
          </p:cNvSpPr>
          <p:nvPr>
            <p:ph type="sldNum" sz="quarter" idx="12"/>
          </p:nvPr>
        </p:nvSpPr>
        <p:spPr/>
        <p:txBody>
          <a:bodyPr/>
          <a:lstStyle/>
          <a:p>
            <a:fld id="{B6F15528-21DE-4FAA-801E-634DDDAF4B2B}" type="slidenum">
              <a:rPr lang="en-US" smtClean="0"/>
              <a:pPr/>
              <a:t>51</a:t>
            </a:fld>
            <a:endParaRPr lang="en-US"/>
          </a:p>
        </p:txBody>
      </p:sp>
    </p:spTree>
    <p:extLst>
      <p:ext uri="{BB962C8B-B14F-4D97-AF65-F5344CB8AC3E}">
        <p14:creationId xmlns:p14="http://schemas.microsoft.com/office/powerpoint/2010/main" val="2814645193"/>
      </p:ext>
    </p:extLst>
  </p:cSld>
  <p:clrMapOvr>
    <a:masterClrMapping/>
  </p:clrMapOvr>
  <p:transition spd="slow">
    <p:diamond/>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079BB1-CCDD-49FA-BF5D-C5723BB27538}"/>
              </a:ext>
            </a:extLst>
          </p:cNvPr>
          <p:cNvSpPr>
            <a:spLocks noGrp="1"/>
          </p:cNvSpPr>
          <p:nvPr>
            <p:ph idx="1"/>
          </p:nvPr>
        </p:nvSpPr>
        <p:spPr>
          <a:xfrm>
            <a:off x="0" y="-152400"/>
            <a:ext cx="9144000" cy="7010400"/>
          </a:xfrm>
        </p:spPr>
        <p:txBody>
          <a:bodyPr>
            <a:normAutofit fontScale="85000" lnSpcReduction="20000"/>
          </a:bodyPr>
          <a:lstStyle/>
          <a:p>
            <a:pPr>
              <a:buNone/>
            </a:pPr>
            <a:r>
              <a:rPr lang="en-US" dirty="0" err="1"/>
              <a:t>அச்சு</a:t>
            </a:r>
            <a:r>
              <a:rPr lang="en-US" dirty="0"/>
              <a:t> </a:t>
            </a:r>
            <a:r>
              <a:rPr lang="en-IN" dirty="0"/>
              <a:t>/</a:t>
            </a:r>
            <a:r>
              <a:rPr lang="en-IN" dirty="0" err="1"/>
              <a:t>accu</a:t>
            </a:r>
            <a:r>
              <a:rPr lang="en-IN" dirty="0"/>
              <a:t>/ n (Po) </a:t>
            </a:r>
          </a:p>
          <a:p>
            <a:pPr>
              <a:buNone/>
            </a:pPr>
            <a:r>
              <a:rPr lang="en-IN" dirty="0"/>
              <a:t>	</a:t>
            </a:r>
            <a:r>
              <a:rPr lang="en-IN" b="1" dirty="0">
                <a:solidFill>
                  <a:schemeClr val="accent2"/>
                </a:solidFill>
              </a:rPr>
              <a:t>Word Sense</a:t>
            </a:r>
            <a:r>
              <a:rPr lang="en-IN" dirty="0"/>
              <a:t>	: </a:t>
            </a:r>
            <a:r>
              <a:rPr lang="en-IN" b="1" dirty="0">
                <a:latin typeface="TAM-LFS-Old" pitchFamily="2" charset="0"/>
              </a:rPr>
              <a:t>Ü„² (1) </a:t>
            </a:r>
            <a:r>
              <a:rPr lang="en-IN" dirty="0">
                <a:latin typeface="TAM-LFS-Old" pitchFamily="2" charset="0"/>
              </a:rPr>
              <a:t>Ë™ «ð£¡</a:t>
            </a:r>
            <a:r>
              <a:rPr lang="en-IN" dirty="0" err="1">
                <a:latin typeface="TAM-LFS-Old" pitchFamily="2" charset="0"/>
              </a:rPr>
              <a:t>ø¬õ</a:t>
            </a:r>
            <a:r>
              <a:rPr lang="en-IN" dirty="0">
                <a:latin typeface="TAM-LFS-Old" pitchFamily="2" charset="0"/>
              </a:rPr>
              <a:t>) </a:t>
            </a:r>
            <a:r>
              <a:rPr lang="en-IN" dirty="0" err="1">
                <a:latin typeface="TAM-LFS-Old" pitchFamily="2" charset="0"/>
              </a:rPr>
              <a:t>ÜêC´õîŸè£ù</a:t>
            </a:r>
            <a:r>
              <a:rPr lang="en-IN" dirty="0">
                <a:latin typeface="TAM-LFS-Old" pitchFamily="2" charset="0"/>
              </a:rPr>
              <a:t> (ªð¼‹ð£½‹ 			</a:t>
            </a:r>
            <a:r>
              <a:rPr lang="en-IN" dirty="0" err="1">
                <a:latin typeface="TAM-LFS-Old" pitchFamily="2" charset="0"/>
              </a:rPr>
              <a:t>à«ô£èˆî</a:t>
            </a:r>
            <a:r>
              <a:rPr lang="en-IN" dirty="0">
                <a:latin typeface="TAM-LFS-Old" pitchFamily="2" charset="0"/>
              </a:rPr>
              <a:t>£™ ª</a:t>
            </a:r>
            <a:r>
              <a:rPr lang="en-IN" dirty="0" err="1">
                <a:latin typeface="TAM-LFS-Old" pitchFamily="2" charset="0"/>
              </a:rPr>
              <a:t>êŒòŠð†ì</a:t>
            </a:r>
            <a:r>
              <a:rPr lang="en-IN" dirty="0">
                <a:latin typeface="TAM-LFS-Old" pitchFamily="2" charset="0"/>
              </a:rPr>
              <a:t>) â¿ˆ¶,</a:t>
            </a:r>
            <a:r>
              <a:rPr lang="en-IN" dirty="0">
                <a:latin typeface="TAM-LFS-Agathiar" pitchFamily="2" charset="0"/>
              </a:rPr>
              <a:t>  </a:t>
            </a:r>
            <a:r>
              <a:rPr lang="en-IN" dirty="0"/>
              <a:t>type in printing.</a:t>
            </a:r>
          </a:p>
          <a:p>
            <a:pPr>
              <a:buNone/>
            </a:pPr>
            <a:r>
              <a:rPr lang="en-IN" dirty="0"/>
              <a:t> 	Grammar	:	Noun	</a:t>
            </a:r>
          </a:p>
          <a:p>
            <a:pPr>
              <a:buNone/>
            </a:pPr>
            <a:r>
              <a:rPr lang="en-IN" dirty="0"/>
              <a:t>	Labels	:	Metal script for print 	</a:t>
            </a:r>
          </a:p>
          <a:p>
            <a:pPr>
              <a:buNone/>
            </a:pPr>
            <a:r>
              <a:rPr lang="en-IN" dirty="0"/>
              <a:t> </a:t>
            </a:r>
          </a:p>
          <a:p>
            <a:pPr>
              <a:buNone/>
            </a:pPr>
            <a:r>
              <a:rPr lang="en-IN" dirty="0"/>
              <a:t>	Definition	:	Letters or script made up of any metal for printing 			any  type of articles in a press</a:t>
            </a:r>
          </a:p>
          <a:p>
            <a:pPr>
              <a:buNone/>
            </a:pPr>
            <a:r>
              <a:rPr lang="en-IN" dirty="0">
                <a:solidFill>
                  <a:schemeClr val="accent2"/>
                </a:solidFill>
              </a:rPr>
              <a:t>Word Sense</a:t>
            </a:r>
            <a:r>
              <a:rPr lang="en-IN" dirty="0"/>
              <a:t>	: 	</a:t>
            </a:r>
            <a:r>
              <a:rPr lang="en-IN" b="1" dirty="0">
                <a:latin typeface="TAM-LFS-Old" pitchFamily="2" charset="0"/>
              </a:rPr>
              <a:t>Ü„² </a:t>
            </a:r>
            <a:r>
              <a:rPr lang="en-IN" dirty="0">
                <a:latin typeface="TAM-LFS-Old" pitchFamily="2" charset="0"/>
              </a:rPr>
              <a:t>(2)  ªð£¼œè¬÷ </a:t>
            </a:r>
            <a:r>
              <a:rPr lang="en-IN" dirty="0" err="1">
                <a:latin typeface="TAM-LFS-Old" pitchFamily="2" charset="0"/>
              </a:rPr>
              <a:t>å¡Á</a:t>
            </a:r>
            <a:r>
              <a:rPr lang="en-IN" dirty="0">
                <a:latin typeface="TAM-LFS-Old" pitchFamily="2" charset="0"/>
              </a:rPr>
              <a:t> «ð£™ </a:t>
            </a:r>
            <a:r>
              <a:rPr lang="en-IN" dirty="0" err="1">
                <a:latin typeface="TAM-LFS-Old" pitchFamily="2" charset="0"/>
              </a:rPr>
              <a:t>îò£KŠðîŸè£ù</a:t>
            </a:r>
            <a:r>
              <a:rPr lang="en-IN" dirty="0">
                <a:latin typeface="TAM-LFS-Old" pitchFamily="2" charset="0"/>
              </a:rPr>
              <a:t>) 			õ£˜</a:t>
            </a:r>
            <a:r>
              <a:rPr lang="en-IN" dirty="0" err="1">
                <a:latin typeface="TAM-LFS-Old" pitchFamily="2" charset="0"/>
              </a:rPr>
              <a:t>Šðì</a:t>
            </a:r>
            <a:r>
              <a:rPr lang="en-IN" dirty="0">
                <a:latin typeface="TAM-LFS-Old" pitchFamily="2" charset="0"/>
              </a:rPr>
              <a:t>‹;  </a:t>
            </a:r>
            <a:r>
              <a:rPr lang="en-IN" dirty="0"/>
              <a:t>Mould</a:t>
            </a:r>
          </a:p>
          <a:p>
            <a:pPr>
              <a:buNone/>
            </a:pPr>
            <a:r>
              <a:rPr lang="en-IN" dirty="0"/>
              <a:t> Grammar	:	Noun</a:t>
            </a:r>
          </a:p>
          <a:p>
            <a:pPr>
              <a:buNone/>
            </a:pPr>
            <a:r>
              <a:rPr lang="en-IN" dirty="0"/>
              <a:t>Labels		:	a metal shaped container (Mould)	</a:t>
            </a:r>
          </a:p>
          <a:p>
            <a:pPr>
              <a:buNone/>
            </a:pPr>
            <a:r>
              <a:rPr lang="en-IN" dirty="0"/>
              <a:t>Definition	:	To make an object by pouring hot </a:t>
            </a:r>
          </a:p>
          <a:p>
            <a:pPr>
              <a:buNone/>
            </a:pPr>
            <a:r>
              <a:rPr lang="en-IN" dirty="0"/>
              <a:t>				liquid metal into a shaped container.</a:t>
            </a:r>
          </a:p>
          <a:p>
            <a:pPr>
              <a:buNone/>
            </a:pPr>
            <a:endParaRPr lang="en-IN" dirty="0"/>
          </a:p>
          <a:p>
            <a:pPr>
              <a:buNone/>
            </a:pPr>
            <a:r>
              <a:rPr lang="en-IN" dirty="0">
                <a:solidFill>
                  <a:schemeClr val="accent2"/>
                </a:solidFill>
              </a:rPr>
              <a:t> </a:t>
            </a:r>
            <a:r>
              <a:rPr lang="en-IN" b="1" dirty="0">
                <a:solidFill>
                  <a:schemeClr val="accent2"/>
                </a:solidFill>
              </a:rPr>
              <a:t>Word Sense</a:t>
            </a:r>
            <a:r>
              <a:rPr lang="en-IN" dirty="0"/>
              <a:t>	: </a:t>
            </a:r>
            <a:r>
              <a:rPr lang="en-IN" b="1" dirty="0">
                <a:latin typeface="TAM-LFS-Old" pitchFamily="2" charset="0"/>
              </a:rPr>
              <a:t>Ü„² </a:t>
            </a:r>
            <a:r>
              <a:rPr lang="en-IN" dirty="0">
                <a:latin typeface="TAM-LFS-Old" pitchFamily="2" charset="0"/>
              </a:rPr>
              <a:t>(3)  </a:t>
            </a:r>
            <a:r>
              <a:rPr lang="en-IN" dirty="0" err="1">
                <a:latin typeface="TAM-LFS-Old" pitchFamily="2" charset="0"/>
              </a:rPr>
              <a:t>ê£ò</a:t>
            </a:r>
            <a:r>
              <a:rPr lang="en-IN" dirty="0">
                <a:latin typeface="TAM-LFS-Old" pitchFamily="2" charset="0"/>
              </a:rPr>
              <a:t>™; </a:t>
            </a:r>
            <a:r>
              <a:rPr lang="en-IN" dirty="0"/>
              <a:t>exact likeness </a:t>
            </a:r>
          </a:p>
          <a:p>
            <a:pPr>
              <a:buNone/>
            </a:pPr>
            <a:r>
              <a:rPr lang="en-IN" dirty="0"/>
              <a:t> Grammar	:	Noun	</a:t>
            </a:r>
          </a:p>
          <a:p>
            <a:pPr>
              <a:buNone/>
            </a:pPr>
            <a:r>
              <a:rPr lang="en-IN" dirty="0"/>
              <a:t> Labels		:	Looks like same; Sameness 		</a:t>
            </a:r>
          </a:p>
          <a:p>
            <a:pPr>
              <a:buNone/>
            </a:pPr>
            <a:r>
              <a:rPr lang="en-IN" dirty="0"/>
              <a:t> Definition	:	Similar physical appearance (human </a:t>
            </a:r>
          </a:p>
          <a:p>
            <a:pPr>
              <a:buNone/>
            </a:pPr>
            <a:r>
              <a:rPr lang="en-IN" dirty="0"/>
              <a:t>				or non-human)</a:t>
            </a:r>
          </a:p>
          <a:p>
            <a:pPr>
              <a:buNone/>
            </a:pPr>
            <a:r>
              <a:rPr lang="en-IN" dirty="0"/>
              <a:t>	</a:t>
            </a:r>
          </a:p>
        </p:txBody>
      </p:sp>
      <p:sp>
        <p:nvSpPr>
          <p:cNvPr id="4" name="Footer Placeholder 3">
            <a:extLst>
              <a:ext uri="{FF2B5EF4-FFF2-40B4-BE49-F238E27FC236}">
                <a16:creationId xmlns:a16="http://schemas.microsoft.com/office/drawing/2014/main" id="{8D9D7E85-E944-4D6E-8F6C-C9DB92B95EFE}"/>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9141D98E-9E9B-482A-9AE3-F977EDCF788F}"/>
              </a:ext>
            </a:extLst>
          </p:cNvPr>
          <p:cNvSpPr>
            <a:spLocks noGrp="1"/>
          </p:cNvSpPr>
          <p:nvPr>
            <p:ph type="sldNum" sz="quarter" idx="12"/>
          </p:nvPr>
        </p:nvSpPr>
        <p:spPr/>
        <p:txBody>
          <a:bodyPr/>
          <a:lstStyle/>
          <a:p>
            <a:fld id="{B6F15528-21DE-4FAA-801E-634DDDAF4B2B}" type="slidenum">
              <a:rPr lang="en-US" smtClean="0"/>
              <a:pPr/>
              <a:t>52</a:t>
            </a:fld>
            <a:endParaRPr lang="en-US"/>
          </a:p>
        </p:txBody>
      </p:sp>
    </p:spTree>
    <p:extLst>
      <p:ext uri="{BB962C8B-B14F-4D97-AF65-F5344CB8AC3E}">
        <p14:creationId xmlns:p14="http://schemas.microsoft.com/office/powerpoint/2010/main" val="913439411"/>
      </p:ext>
    </p:extLst>
  </p:cSld>
  <p:clrMapOvr>
    <a:masterClrMapping/>
  </p:clrMapOvr>
  <p:transition spd="slow">
    <p:diamond/>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814079A-A741-4E01-B29C-8D2CA2BBAB9C}"/>
              </a:ext>
            </a:extLst>
          </p:cNvPr>
          <p:cNvSpPr>
            <a:spLocks noGrp="1"/>
          </p:cNvSpPr>
          <p:nvPr>
            <p:ph idx="1"/>
          </p:nvPr>
        </p:nvSpPr>
        <p:spPr>
          <a:xfrm>
            <a:off x="0" y="136525"/>
            <a:ext cx="9144000" cy="6219825"/>
          </a:xfrm>
        </p:spPr>
        <p:txBody>
          <a:bodyPr/>
          <a:lstStyle/>
          <a:p>
            <a:pPr>
              <a:buNone/>
            </a:pPr>
            <a:r>
              <a:rPr lang="en-IN" b="1" dirty="0"/>
              <a:t>Word Sense	: </a:t>
            </a:r>
            <a:r>
              <a:rPr lang="en-IN" b="1" dirty="0">
                <a:latin typeface="TAM-LFS-Old" pitchFamily="2" charset="0"/>
              </a:rPr>
              <a:t>Ü„² (4)  ñ£¾ </a:t>
            </a:r>
            <a:r>
              <a:rPr lang="en-IN" b="1" dirty="0" err="1">
                <a:latin typeface="TAM-LFS-Old" pitchFamily="2" charset="0"/>
              </a:rPr>
              <a:t>HNõîŸè£ù</a:t>
            </a:r>
            <a:r>
              <a:rPr lang="en-IN" b="1" dirty="0">
                <a:latin typeface="TAM-LFS-Agathiar" pitchFamily="2" charset="0"/>
              </a:rPr>
              <a:t> </a:t>
            </a:r>
            <a:r>
              <a:rPr lang="en-IN" b="1" dirty="0" err="1">
                <a:latin typeface="TAM-LFS-Old" pitchFamily="2" charset="0"/>
              </a:rPr>
              <a:t>ê£îù</a:t>
            </a:r>
            <a:r>
              <a:rPr lang="en-IN" b="1" dirty="0">
                <a:latin typeface="TAM-LFS-Old" pitchFamily="2" charset="0"/>
              </a:rPr>
              <a:t>‹;</a:t>
            </a:r>
            <a:r>
              <a:rPr lang="en-IN" b="1" dirty="0">
                <a:latin typeface="TAM-LFS-Agathiar" pitchFamily="2" charset="0"/>
              </a:rPr>
              <a:t> </a:t>
            </a:r>
            <a:r>
              <a:rPr lang="en-IN" b="1" dirty="0"/>
              <a:t>kitchen device</a:t>
            </a:r>
            <a:endParaRPr lang="en-IN" dirty="0"/>
          </a:p>
          <a:p>
            <a:pPr>
              <a:buNone/>
            </a:pPr>
            <a:r>
              <a:rPr lang="en-IN" dirty="0"/>
              <a:t>Grammar	:	Noun	</a:t>
            </a:r>
          </a:p>
          <a:p>
            <a:pPr>
              <a:buNone/>
            </a:pPr>
            <a:r>
              <a:rPr lang="en-IN" dirty="0"/>
              <a:t>Labels	:	iron or brass device using to make </a:t>
            </a:r>
          </a:p>
          <a:p>
            <a:pPr>
              <a:buNone/>
            </a:pPr>
            <a:r>
              <a:rPr lang="en-IN" dirty="0"/>
              <a:t>				snacks  </a:t>
            </a:r>
          </a:p>
          <a:p>
            <a:pPr>
              <a:buNone/>
            </a:pPr>
            <a:r>
              <a:rPr lang="en-IN" dirty="0"/>
              <a:t>Definition	:	a kitchen device made up of iron or </a:t>
            </a:r>
          </a:p>
          <a:p>
            <a:pPr algn="just">
              <a:buNone/>
            </a:pPr>
            <a:r>
              <a:rPr lang="en-IN" dirty="0"/>
              <a:t>				brass in cylinder shape to squeeze </a:t>
            </a:r>
          </a:p>
          <a:p>
            <a:pPr>
              <a:buNone/>
            </a:pPr>
            <a:r>
              <a:rPr lang="en-IN" dirty="0"/>
              <a:t>				out rice dough through the </a:t>
            </a:r>
          </a:p>
          <a:p>
            <a:pPr>
              <a:buNone/>
            </a:pPr>
            <a:r>
              <a:rPr lang="en-IN" dirty="0"/>
              <a:t>				perforated plate</a:t>
            </a:r>
          </a:p>
          <a:p>
            <a:pPr marL="0" indent="0">
              <a:buNone/>
            </a:pPr>
            <a:endParaRPr lang="en-IN" dirty="0"/>
          </a:p>
        </p:txBody>
      </p:sp>
      <p:sp>
        <p:nvSpPr>
          <p:cNvPr id="4" name="Footer Placeholder 3">
            <a:extLst>
              <a:ext uri="{FF2B5EF4-FFF2-40B4-BE49-F238E27FC236}">
                <a16:creationId xmlns:a16="http://schemas.microsoft.com/office/drawing/2014/main" id="{1CA7DD1C-F764-4371-85AA-8AE6797B9613}"/>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C44C4112-69A7-481E-AA6E-160BF679D740}"/>
              </a:ext>
            </a:extLst>
          </p:cNvPr>
          <p:cNvSpPr>
            <a:spLocks noGrp="1"/>
          </p:cNvSpPr>
          <p:nvPr>
            <p:ph type="sldNum" sz="quarter" idx="12"/>
          </p:nvPr>
        </p:nvSpPr>
        <p:spPr/>
        <p:txBody>
          <a:bodyPr/>
          <a:lstStyle/>
          <a:p>
            <a:fld id="{B6F15528-21DE-4FAA-801E-634DDDAF4B2B}" type="slidenum">
              <a:rPr lang="en-US" smtClean="0"/>
              <a:pPr/>
              <a:t>53</a:t>
            </a:fld>
            <a:endParaRPr lang="en-US"/>
          </a:p>
        </p:txBody>
      </p:sp>
    </p:spTree>
    <p:extLst>
      <p:ext uri="{BB962C8B-B14F-4D97-AF65-F5344CB8AC3E}">
        <p14:creationId xmlns:p14="http://schemas.microsoft.com/office/powerpoint/2010/main" val="3994612429"/>
      </p:ext>
    </p:extLst>
  </p:cSld>
  <p:clrMapOvr>
    <a:masterClrMapping/>
  </p:clrMapOvr>
  <p:transition spd="slow">
    <p:diamond/>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BCD63-6D56-49F6-A458-FFD472F60A85}"/>
              </a:ext>
            </a:extLst>
          </p:cNvPr>
          <p:cNvSpPr>
            <a:spLocks noGrp="1"/>
          </p:cNvSpPr>
          <p:nvPr>
            <p:ph type="title"/>
          </p:nvPr>
        </p:nvSpPr>
        <p:spPr>
          <a:xfrm>
            <a:off x="482600" y="0"/>
            <a:ext cx="8229600" cy="1143000"/>
          </a:xfrm>
        </p:spPr>
        <p:txBody>
          <a:bodyPr/>
          <a:lstStyle/>
          <a:p>
            <a:pPr algn="ctr"/>
            <a:r>
              <a:rPr lang="en-US" dirty="0">
                <a:solidFill>
                  <a:srgbClr val="FF0000"/>
                </a:solidFill>
              </a:rPr>
              <a:t>Source of Polysemy</a:t>
            </a:r>
            <a:endParaRPr lang="en-IN" dirty="0">
              <a:solidFill>
                <a:srgbClr val="FF0000"/>
              </a:solidFill>
            </a:endParaRPr>
          </a:p>
        </p:txBody>
      </p:sp>
      <p:sp>
        <p:nvSpPr>
          <p:cNvPr id="3" name="Content Placeholder 2">
            <a:extLst>
              <a:ext uri="{FF2B5EF4-FFF2-40B4-BE49-F238E27FC236}">
                <a16:creationId xmlns:a16="http://schemas.microsoft.com/office/drawing/2014/main" id="{9989FCEB-3008-4AF3-93E3-5C29AD0E6F9D}"/>
              </a:ext>
            </a:extLst>
          </p:cNvPr>
          <p:cNvSpPr>
            <a:spLocks noGrp="1"/>
          </p:cNvSpPr>
          <p:nvPr>
            <p:ph idx="1"/>
          </p:nvPr>
        </p:nvSpPr>
        <p:spPr>
          <a:xfrm>
            <a:off x="0" y="1143000"/>
            <a:ext cx="9144000" cy="5715000"/>
          </a:xfrm>
        </p:spPr>
        <p:txBody>
          <a:bodyPr/>
          <a:lstStyle/>
          <a:p>
            <a:pPr algn="just">
              <a:buNone/>
            </a:pPr>
            <a:r>
              <a:rPr lang="en-US" sz="3200" dirty="0"/>
              <a:t>There are number of sources are there to develop polysemous word in a language. Viz.,</a:t>
            </a:r>
          </a:p>
          <a:p>
            <a:pPr marL="514350" indent="-514350">
              <a:buFont typeface="Wingdings" pitchFamily="2" charset="2"/>
              <a:buChar char="q"/>
            </a:pPr>
            <a:r>
              <a:rPr lang="en-US" sz="3200" dirty="0"/>
              <a:t>Shifts in Application</a:t>
            </a:r>
          </a:p>
          <a:p>
            <a:pPr marL="514350" indent="-514350">
              <a:buFont typeface="Wingdings" pitchFamily="2" charset="2"/>
              <a:buChar char="q"/>
            </a:pPr>
            <a:r>
              <a:rPr lang="en-US" sz="3200" dirty="0"/>
              <a:t>Specialization in social milieu / background</a:t>
            </a:r>
          </a:p>
          <a:p>
            <a:pPr marL="514350" indent="-514350">
              <a:buFont typeface="Wingdings" pitchFamily="2" charset="2"/>
              <a:buChar char="q"/>
            </a:pPr>
            <a:r>
              <a:rPr lang="en-US" sz="3200" dirty="0"/>
              <a:t>Figurative language</a:t>
            </a:r>
            <a:endParaRPr lang="en-US" sz="3000" dirty="0"/>
          </a:p>
          <a:p>
            <a:pPr marL="880110" lvl="1" indent="-514350">
              <a:buFont typeface="Wingdings" pitchFamily="2" charset="2"/>
              <a:buChar char="q"/>
            </a:pPr>
            <a:r>
              <a:rPr lang="en-US" sz="3200" dirty="0"/>
              <a:t>Metaphor</a:t>
            </a:r>
          </a:p>
          <a:p>
            <a:pPr marL="880110" lvl="1" indent="-514350">
              <a:buFont typeface="Wingdings" pitchFamily="2" charset="2"/>
              <a:buChar char="q"/>
            </a:pPr>
            <a:r>
              <a:rPr lang="en-US" sz="3200" dirty="0"/>
              <a:t>Metonymy</a:t>
            </a:r>
          </a:p>
          <a:p>
            <a:pPr marL="514350" indent="-514350">
              <a:buFont typeface="Wingdings" pitchFamily="2" charset="2"/>
              <a:buChar char="q"/>
            </a:pPr>
            <a:r>
              <a:rPr lang="en-US" sz="3200" dirty="0"/>
              <a:t>Reinterpretation of homonyms</a:t>
            </a:r>
          </a:p>
          <a:p>
            <a:pPr marL="514350" indent="-514350">
              <a:buFont typeface="Wingdings" pitchFamily="2" charset="2"/>
              <a:buChar char="q"/>
            </a:pPr>
            <a:r>
              <a:rPr lang="en-US" sz="3200" dirty="0"/>
              <a:t>Foreign influence</a:t>
            </a:r>
            <a:endParaRPr lang="en-IN" sz="3200" dirty="0"/>
          </a:p>
          <a:p>
            <a:pPr marL="0" indent="0">
              <a:buNone/>
            </a:pPr>
            <a:endParaRPr lang="en-IN" dirty="0"/>
          </a:p>
        </p:txBody>
      </p:sp>
      <p:sp>
        <p:nvSpPr>
          <p:cNvPr id="4" name="Footer Placeholder 3">
            <a:extLst>
              <a:ext uri="{FF2B5EF4-FFF2-40B4-BE49-F238E27FC236}">
                <a16:creationId xmlns:a16="http://schemas.microsoft.com/office/drawing/2014/main" id="{9FB44B2E-8189-4E2C-BBFA-DDBA3234A5A1}"/>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5779C873-8027-46B4-9590-A033F9EE3E0D}"/>
              </a:ext>
            </a:extLst>
          </p:cNvPr>
          <p:cNvSpPr>
            <a:spLocks noGrp="1"/>
          </p:cNvSpPr>
          <p:nvPr>
            <p:ph type="sldNum" sz="quarter" idx="12"/>
          </p:nvPr>
        </p:nvSpPr>
        <p:spPr/>
        <p:txBody>
          <a:bodyPr/>
          <a:lstStyle/>
          <a:p>
            <a:fld id="{B6F15528-21DE-4FAA-801E-634DDDAF4B2B}" type="slidenum">
              <a:rPr lang="en-US" smtClean="0"/>
              <a:pPr/>
              <a:t>54</a:t>
            </a:fld>
            <a:endParaRPr lang="en-US"/>
          </a:p>
        </p:txBody>
      </p:sp>
    </p:spTree>
    <p:extLst>
      <p:ext uri="{BB962C8B-B14F-4D97-AF65-F5344CB8AC3E}">
        <p14:creationId xmlns:p14="http://schemas.microsoft.com/office/powerpoint/2010/main" val="3484613525"/>
      </p:ext>
    </p:extLst>
  </p:cSld>
  <p:clrMapOvr>
    <a:masterClrMapping/>
  </p:clrMapOvr>
  <p:transition spd="slow">
    <p:diamond/>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C45F2-DD47-408F-BB2E-489F18C31EAE}"/>
              </a:ext>
            </a:extLst>
          </p:cNvPr>
          <p:cNvSpPr>
            <a:spLocks noGrp="1"/>
          </p:cNvSpPr>
          <p:nvPr>
            <p:ph type="title"/>
          </p:nvPr>
        </p:nvSpPr>
        <p:spPr>
          <a:xfrm>
            <a:off x="516467" y="-25400"/>
            <a:ext cx="8229600" cy="1143000"/>
          </a:xfrm>
        </p:spPr>
        <p:txBody>
          <a:bodyPr/>
          <a:lstStyle/>
          <a:p>
            <a:r>
              <a:rPr lang="en-US" sz="4800" dirty="0"/>
              <a:t>1. Shifts in Application</a:t>
            </a:r>
            <a:endParaRPr lang="en-IN" dirty="0"/>
          </a:p>
        </p:txBody>
      </p:sp>
      <p:sp>
        <p:nvSpPr>
          <p:cNvPr id="3" name="Content Placeholder 2">
            <a:extLst>
              <a:ext uri="{FF2B5EF4-FFF2-40B4-BE49-F238E27FC236}">
                <a16:creationId xmlns:a16="http://schemas.microsoft.com/office/drawing/2014/main" id="{83B089C1-BD5D-4AB9-B5FB-9FE45284D6B0}"/>
              </a:ext>
            </a:extLst>
          </p:cNvPr>
          <p:cNvSpPr>
            <a:spLocks noGrp="1"/>
          </p:cNvSpPr>
          <p:nvPr>
            <p:ph idx="1"/>
          </p:nvPr>
        </p:nvSpPr>
        <p:spPr>
          <a:xfrm>
            <a:off x="0" y="1117600"/>
            <a:ext cx="9144000" cy="5740400"/>
          </a:xfrm>
        </p:spPr>
        <p:txBody>
          <a:bodyPr/>
          <a:lstStyle/>
          <a:p>
            <a:pPr algn="just">
              <a:buNone/>
            </a:pPr>
            <a:r>
              <a:rPr lang="en-US" dirty="0"/>
              <a:t>The use of a word with different context / sense may lead to differences in meaning. i.e. the meaning of the word may understood depending upon the context. Shifts in application represent different meanings then the words become polysemous. </a:t>
            </a:r>
          </a:p>
          <a:p>
            <a:pPr algn="just">
              <a:buNone/>
            </a:pPr>
            <a:r>
              <a:rPr lang="en-US" dirty="0"/>
              <a:t>	For instance a word belonging to one sensory part may be shifted to other sensory part or sometimes in mind develop number of meanings. </a:t>
            </a:r>
          </a:p>
          <a:p>
            <a:pPr algn="just">
              <a:buNone/>
            </a:pPr>
            <a:r>
              <a:rPr lang="en-US" dirty="0"/>
              <a:t>	e.g. 		</a:t>
            </a:r>
            <a:r>
              <a:rPr lang="en-US" sz="2800" b="1" i="1" dirty="0">
                <a:latin typeface="Wide Latin" pitchFamily="18" charset="0"/>
              </a:rPr>
              <a:t>Sweet</a:t>
            </a:r>
            <a:endParaRPr lang="en-IN" b="1" i="1" dirty="0">
              <a:latin typeface="Wide Latin" pitchFamily="18" charset="0"/>
            </a:endParaRPr>
          </a:p>
          <a:p>
            <a:pPr algn="just">
              <a:buNone/>
            </a:pPr>
            <a:r>
              <a:rPr lang="en-US" dirty="0"/>
              <a:t>		The word primarily concerned with taste i.e. sensory perception of tongue.</a:t>
            </a:r>
            <a:r>
              <a:rPr lang="en-IN" dirty="0"/>
              <a:t> Sweet apple, sweet halwa, sweet mango etc. It may be shifted to other sensory perception like smell, hearing, sight, etc.</a:t>
            </a:r>
            <a:r>
              <a:rPr lang="en-IN" dirty="0">
                <a:solidFill>
                  <a:srgbClr val="FF0000"/>
                </a:solidFill>
              </a:rPr>
              <a:t> </a:t>
            </a:r>
            <a:endParaRPr lang="en-US" dirty="0">
              <a:solidFill>
                <a:srgbClr val="FF0000"/>
              </a:solidFill>
            </a:endParaRPr>
          </a:p>
          <a:p>
            <a:pPr marL="0" indent="0">
              <a:buNone/>
            </a:pPr>
            <a:endParaRPr lang="en-IN" dirty="0"/>
          </a:p>
        </p:txBody>
      </p:sp>
      <p:sp>
        <p:nvSpPr>
          <p:cNvPr id="4" name="Footer Placeholder 3">
            <a:extLst>
              <a:ext uri="{FF2B5EF4-FFF2-40B4-BE49-F238E27FC236}">
                <a16:creationId xmlns:a16="http://schemas.microsoft.com/office/drawing/2014/main" id="{DA0F7DE2-0065-4247-BDBC-E285F52BB83F}"/>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D08E12C0-5F73-4574-9552-DA5B148FA083}"/>
              </a:ext>
            </a:extLst>
          </p:cNvPr>
          <p:cNvSpPr>
            <a:spLocks noGrp="1"/>
          </p:cNvSpPr>
          <p:nvPr>
            <p:ph type="sldNum" sz="quarter" idx="12"/>
          </p:nvPr>
        </p:nvSpPr>
        <p:spPr/>
        <p:txBody>
          <a:bodyPr/>
          <a:lstStyle/>
          <a:p>
            <a:fld id="{B6F15528-21DE-4FAA-801E-634DDDAF4B2B}" type="slidenum">
              <a:rPr lang="en-US" smtClean="0"/>
              <a:pPr/>
              <a:t>55</a:t>
            </a:fld>
            <a:endParaRPr lang="en-US"/>
          </a:p>
        </p:txBody>
      </p:sp>
    </p:spTree>
    <p:extLst>
      <p:ext uri="{BB962C8B-B14F-4D97-AF65-F5344CB8AC3E}">
        <p14:creationId xmlns:p14="http://schemas.microsoft.com/office/powerpoint/2010/main" val="1833003661"/>
      </p:ext>
    </p:extLst>
  </p:cSld>
  <p:clrMapOvr>
    <a:masterClrMapping/>
  </p:clrMapOvr>
  <p:transition spd="slow">
    <p:diamond/>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09DF22-0535-418A-B6D6-083143554DD9}"/>
              </a:ext>
            </a:extLst>
          </p:cNvPr>
          <p:cNvSpPr>
            <a:spLocks noGrp="1"/>
          </p:cNvSpPr>
          <p:nvPr>
            <p:ph idx="1"/>
          </p:nvPr>
        </p:nvSpPr>
        <p:spPr>
          <a:xfrm>
            <a:off x="0" y="1"/>
            <a:ext cx="9144000" cy="6858000"/>
          </a:xfrm>
        </p:spPr>
        <p:txBody>
          <a:bodyPr>
            <a:normAutofit fontScale="92500" lnSpcReduction="20000"/>
          </a:bodyPr>
          <a:lstStyle/>
          <a:p>
            <a:pPr marL="514350" indent="-514350">
              <a:buFont typeface="+mj-lt"/>
              <a:buAutoNum type="arabicPeriod"/>
            </a:pPr>
            <a:r>
              <a:rPr lang="en-US" sz="2800" dirty="0"/>
              <a:t>The air was sweet with the fragrance of jasmine.</a:t>
            </a:r>
          </a:p>
          <a:p>
            <a:pPr marL="514350" indent="-514350">
              <a:buFont typeface="+mj-lt"/>
              <a:buAutoNum type="arabicPeriod"/>
            </a:pPr>
            <a:r>
              <a:rPr lang="en-US" sz="2800" dirty="0"/>
              <a:t>The sweet song of a black bird </a:t>
            </a:r>
          </a:p>
          <a:p>
            <a:pPr marL="514350" indent="-514350">
              <a:buFont typeface="+mj-lt"/>
              <a:buAutoNum type="arabicPeriod"/>
            </a:pPr>
            <a:r>
              <a:rPr lang="en-US" sz="2800" dirty="0"/>
              <a:t>Sweet face </a:t>
            </a:r>
          </a:p>
          <a:p>
            <a:pPr marL="514350" indent="-514350">
              <a:buFont typeface="+mj-lt"/>
              <a:buAutoNum type="arabicPeriod"/>
            </a:pPr>
            <a:r>
              <a:rPr lang="en-US" sz="2800" dirty="0"/>
              <a:t>Sweet memories</a:t>
            </a:r>
          </a:p>
          <a:p>
            <a:pPr marL="514350" indent="-514350">
              <a:buFont typeface="+mj-lt"/>
              <a:buAutoNum type="arabicPeriod"/>
            </a:pPr>
            <a:r>
              <a:rPr lang="en-US" sz="2800" dirty="0"/>
              <a:t>Sweet feelings</a:t>
            </a:r>
          </a:p>
          <a:p>
            <a:pPr marL="514350" indent="-514350">
              <a:buNone/>
            </a:pPr>
            <a:r>
              <a:rPr lang="en-US" sz="2800" dirty="0"/>
              <a:t>	Similarly in Tamil we shift the word in different sense:</a:t>
            </a:r>
          </a:p>
          <a:p>
            <a:pPr marL="514350" indent="-514350">
              <a:buNone/>
            </a:pPr>
            <a:r>
              <a:rPr lang="en-US" sz="2800" dirty="0"/>
              <a:t>	</a:t>
            </a:r>
            <a:r>
              <a:rPr lang="en-US" sz="2800" b="1" dirty="0" err="1">
                <a:solidFill>
                  <a:schemeClr val="accent2"/>
                </a:solidFill>
                <a:latin typeface="Bookman Old Style" pitchFamily="18" charset="0"/>
              </a:rPr>
              <a:t>iniya</a:t>
            </a:r>
            <a:r>
              <a:rPr lang="en-US" sz="2800" b="1" dirty="0">
                <a:solidFill>
                  <a:schemeClr val="accent2"/>
                </a:solidFill>
                <a:latin typeface="Bookman Old Style" pitchFamily="18" charset="0"/>
              </a:rPr>
              <a:t> , 	</a:t>
            </a:r>
            <a:r>
              <a:rPr lang="en-US" sz="2800" b="1" dirty="0" err="1">
                <a:solidFill>
                  <a:schemeClr val="accent2"/>
                </a:solidFill>
                <a:latin typeface="Bookman Old Style" pitchFamily="18" charset="0"/>
              </a:rPr>
              <a:t>nalla</a:t>
            </a:r>
            <a:r>
              <a:rPr lang="en-US" sz="2800" b="1" dirty="0">
                <a:solidFill>
                  <a:schemeClr val="accent2"/>
                </a:solidFill>
                <a:latin typeface="Bookman Old Style" pitchFamily="18" charset="0"/>
              </a:rPr>
              <a:t> </a:t>
            </a:r>
            <a:r>
              <a:rPr lang="en-US" sz="2800" b="1" dirty="0">
                <a:solidFill>
                  <a:srgbClr val="FFFF00"/>
                </a:solidFill>
                <a:latin typeface="Bookman Old Style" pitchFamily="18" charset="0"/>
              </a:rPr>
              <a:t>	</a:t>
            </a:r>
          </a:p>
          <a:p>
            <a:pPr marL="514350" indent="-514350">
              <a:buFont typeface="+mj-lt"/>
              <a:buAutoNum type="arabicPeriod"/>
            </a:pPr>
            <a:r>
              <a:rPr lang="en-US" sz="2800" dirty="0" err="1"/>
              <a:t>iniya</a:t>
            </a:r>
            <a:r>
              <a:rPr lang="en-US" sz="2800" dirty="0"/>
              <a:t> </a:t>
            </a:r>
            <a:r>
              <a:rPr lang="en-US" sz="2800" dirty="0" err="1"/>
              <a:t>ka:Tci</a:t>
            </a:r>
            <a:endParaRPr lang="en-US" sz="2800" dirty="0"/>
          </a:p>
          <a:p>
            <a:pPr marL="514350" indent="-514350">
              <a:buFont typeface="+mj-lt"/>
              <a:buAutoNum type="arabicPeriod"/>
            </a:pPr>
            <a:r>
              <a:rPr lang="en-US" sz="2800" dirty="0" err="1"/>
              <a:t>iniya</a:t>
            </a:r>
            <a:r>
              <a:rPr lang="en-US" sz="2800" dirty="0"/>
              <a:t> </a:t>
            </a:r>
            <a:r>
              <a:rPr lang="en-US" sz="2800" dirty="0" err="1"/>
              <a:t>icai</a:t>
            </a:r>
            <a:r>
              <a:rPr lang="en-US" sz="2800" dirty="0"/>
              <a:t> </a:t>
            </a:r>
          </a:p>
          <a:p>
            <a:pPr marL="514350" indent="-514350">
              <a:buFont typeface="+mj-lt"/>
              <a:buAutoNum type="arabicPeriod"/>
            </a:pPr>
            <a:r>
              <a:rPr lang="en-US" sz="2800" dirty="0" err="1"/>
              <a:t>iniya</a:t>
            </a:r>
            <a:r>
              <a:rPr lang="en-US" sz="2800" dirty="0"/>
              <a:t> </a:t>
            </a:r>
            <a:r>
              <a:rPr lang="en-US" sz="2800" dirty="0" err="1"/>
              <a:t>ninaivukaL</a:t>
            </a:r>
            <a:endParaRPr lang="en-US" sz="2800" dirty="0"/>
          </a:p>
          <a:p>
            <a:pPr marL="514350" indent="-514350">
              <a:buNone/>
            </a:pPr>
            <a:endParaRPr lang="en-US" sz="2800" dirty="0"/>
          </a:p>
          <a:p>
            <a:pPr marL="514350" indent="-514350">
              <a:buFont typeface="+mj-lt"/>
              <a:buAutoNum type="arabicPeriod"/>
            </a:pPr>
            <a:r>
              <a:rPr lang="en-US" sz="2800" dirty="0" err="1"/>
              <a:t>nalla</a:t>
            </a:r>
            <a:r>
              <a:rPr lang="en-US" sz="2800" dirty="0"/>
              <a:t>  pen		‘good /sweet girl’</a:t>
            </a:r>
          </a:p>
          <a:p>
            <a:pPr marL="514350" indent="-514350">
              <a:buFont typeface="+mj-lt"/>
              <a:buAutoNum type="arabicPeriod"/>
            </a:pPr>
            <a:r>
              <a:rPr lang="en-US" sz="2800" dirty="0" err="1"/>
              <a:t>nalla</a:t>
            </a:r>
            <a:r>
              <a:rPr lang="en-US" sz="2800" dirty="0"/>
              <a:t>  </a:t>
            </a:r>
            <a:r>
              <a:rPr lang="en-US" sz="2800" dirty="0" err="1"/>
              <a:t>maNam</a:t>
            </a:r>
            <a:r>
              <a:rPr lang="en-US" sz="2800" dirty="0"/>
              <a:t> 		‘sweet smell’</a:t>
            </a:r>
          </a:p>
          <a:p>
            <a:pPr marL="514350" indent="-514350">
              <a:buFont typeface="+mj-lt"/>
              <a:buAutoNum type="arabicPeriod"/>
            </a:pPr>
            <a:r>
              <a:rPr lang="en-US" sz="2800" dirty="0" err="1"/>
              <a:t>Nalla</a:t>
            </a:r>
            <a:r>
              <a:rPr lang="en-US" sz="2800" dirty="0"/>
              <a:t>  </a:t>
            </a:r>
            <a:r>
              <a:rPr lang="en-US" sz="2800" dirty="0" err="1"/>
              <a:t>icai</a:t>
            </a:r>
            <a:r>
              <a:rPr lang="en-US" sz="2800" dirty="0"/>
              <a:t>		‘sweet music’</a:t>
            </a:r>
          </a:p>
          <a:p>
            <a:pPr marL="514350" indent="-514350">
              <a:buFont typeface="+mj-lt"/>
              <a:buAutoNum type="arabicPeriod"/>
            </a:pPr>
            <a:r>
              <a:rPr lang="en-US" sz="2800" dirty="0" err="1"/>
              <a:t>nalla</a:t>
            </a:r>
            <a:r>
              <a:rPr lang="en-US" sz="2800" dirty="0"/>
              <a:t>  </a:t>
            </a:r>
            <a:r>
              <a:rPr lang="en-US" sz="2800" dirty="0" err="1"/>
              <a:t>ninaivukaL</a:t>
            </a:r>
            <a:r>
              <a:rPr lang="en-US" sz="2800" dirty="0"/>
              <a:t>	‘sweet /good memories’</a:t>
            </a:r>
          </a:p>
          <a:p>
            <a:pPr marL="514350" indent="-514350">
              <a:buFont typeface="+mj-lt"/>
              <a:buAutoNum type="arabicPeriod"/>
            </a:pPr>
            <a:r>
              <a:rPr lang="en-US" sz="2800" dirty="0" err="1"/>
              <a:t>Nalla</a:t>
            </a:r>
            <a:r>
              <a:rPr lang="en-US" sz="2800" dirty="0"/>
              <a:t>  halwa		‘sweet halwa’</a:t>
            </a:r>
          </a:p>
          <a:p>
            <a:pPr marL="514350" indent="-514350">
              <a:buFont typeface="+mj-lt"/>
              <a:buAutoNum type="arabicPeriod"/>
            </a:pPr>
            <a:r>
              <a:rPr lang="en-US" sz="2800" dirty="0" err="1"/>
              <a:t>nalla</a:t>
            </a:r>
            <a:r>
              <a:rPr lang="en-US" sz="2800" dirty="0"/>
              <a:t> </a:t>
            </a:r>
            <a:r>
              <a:rPr lang="en-US" sz="2800" dirty="0" err="1"/>
              <a:t>vali</a:t>
            </a:r>
            <a:r>
              <a:rPr lang="en-US" sz="2800" dirty="0"/>
              <a:t> 		‘ much pain </a:t>
            </a:r>
          </a:p>
          <a:p>
            <a:pPr marL="0" indent="0">
              <a:buNone/>
            </a:pPr>
            <a:endParaRPr lang="en-IN" dirty="0"/>
          </a:p>
        </p:txBody>
      </p:sp>
      <p:sp>
        <p:nvSpPr>
          <p:cNvPr id="4" name="Footer Placeholder 3">
            <a:extLst>
              <a:ext uri="{FF2B5EF4-FFF2-40B4-BE49-F238E27FC236}">
                <a16:creationId xmlns:a16="http://schemas.microsoft.com/office/drawing/2014/main" id="{F1692C1C-4F65-4F4E-AE5D-010257F8B08D}"/>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67DCA8F7-51D0-42B8-A4F3-2C9FCEDBA1F0}"/>
              </a:ext>
            </a:extLst>
          </p:cNvPr>
          <p:cNvSpPr>
            <a:spLocks noGrp="1"/>
          </p:cNvSpPr>
          <p:nvPr>
            <p:ph type="sldNum" sz="quarter" idx="12"/>
          </p:nvPr>
        </p:nvSpPr>
        <p:spPr/>
        <p:txBody>
          <a:bodyPr/>
          <a:lstStyle/>
          <a:p>
            <a:fld id="{B6F15528-21DE-4FAA-801E-634DDDAF4B2B}" type="slidenum">
              <a:rPr lang="en-US" smtClean="0"/>
              <a:pPr/>
              <a:t>56</a:t>
            </a:fld>
            <a:endParaRPr lang="en-US"/>
          </a:p>
        </p:txBody>
      </p:sp>
    </p:spTree>
    <p:extLst>
      <p:ext uri="{BB962C8B-B14F-4D97-AF65-F5344CB8AC3E}">
        <p14:creationId xmlns:p14="http://schemas.microsoft.com/office/powerpoint/2010/main" val="3176722785"/>
      </p:ext>
    </p:extLst>
  </p:cSld>
  <p:clrMapOvr>
    <a:masterClrMapping/>
  </p:clrMapOvr>
  <p:transition spd="slow">
    <p:diamond/>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817F1-DA20-4242-B95D-134BDFB04E2F}"/>
              </a:ext>
            </a:extLst>
          </p:cNvPr>
          <p:cNvSpPr>
            <a:spLocks noGrp="1"/>
          </p:cNvSpPr>
          <p:nvPr>
            <p:ph type="title"/>
          </p:nvPr>
        </p:nvSpPr>
        <p:spPr>
          <a:xfrm>
            <a:off x="0" y="0"/>
            <a:ext cx="9144000" cy="1847088"/>
          </a:xfrm>
        </p:spPr>
        <p:txBody>
          <a:bodyPr>
            <a:normAutofit/>
          </a:bodyPr>
          <a:lstStyle/>
          <a:p>
            <a:pPr algn="ctr"/>
            <a:r>
              <a:rPr lang="en-US" sz="3600" dirty="0"/>
              <a:t>2. Specialization in social background </a:t>
            </a:r>
            <a:br>
              <a:rPr lang="en-US" sz="5400" dirty="0"/>
            </a:br>
            <a:endParaRPr lang="en-IN" dirty="0"/>
          </a:p>
        </p:txBody>
      </p:sp>
      <p:sp>
        <p:nvSpPr>
          <p:cNvPr id="3" name="Content Placeholder 2">
            <a:extLst>
              <a:ext uri="{FF2B5EF4-FFF2-40B4-BE49-F238E27FC236}">
                <a16:creationId xmlns:a16="http://schemas.microsoft.com/office/drawing/2014/main" id="{90607A22-FFEE-4817-92E4-8B484110473F}"/>
              </a:ext>
            </a:extLst>
          </p:cNvPr>
          <p:cNvSpPr>
            <a:spLocks noGrp="1"/>
          </p:cNvSpPr>
          <p:nvPr>
            <p:ph idx="1"/>
          </p:nvPr>
        </p:nvSpPr>
        <p:spPr>
          <a:xfrm>
            <a:off x="0" y="1447800"/>
            <a:ext cx="9144000" cy="5410200"/>
          </a:xfrm>
        </p:spPr>
        <p:txBody>
          <a:bodyPr>
            <a:normAutofit lnSpcReduction="10000"/>
          </a:bodyPr>
          <a:lstStyle/>
          <a:p>
            <a:pPr algn="just">
              <a:buNone/>
            </a:pPr>
            <a:r>
              <a:rPr lang="en-US" sz="2400" dirty="0"/>
              <a:t>Words which have general meaning in normal situation in a language. But it will develop number of special meaning which will be applicable in a given social context.  For example the English word action which will give two different meanings in two different context.</a:t>
            </a:r>
          </a:p>
          <a:p>
            <a:pPr algn="just">
              <a:buNone/>
            </a:pPr>
            <a:endParaRPr lang="en-US" sz="2400" dirty="0"/>
          </a:p>
          <a:p>
            <a:pPr algn="just">
              <a:buNone/>
            </a:pPr>
            <a:r>
              <a:rPr lang="en-US" sz="2400" dirty="0"/>
              <a:t>		Action  	1) Legal action  in the context of court.</a:t>
            </a:r>
          </a:p>
          <a:p>
            <a:pPr algn="just">
              <a:buNone/>
            </a:pPr>
            <a:r>
              <a:rPr lang="en-US" sz="2400" dirty="0"/>
              <a:t>				2)  take next step </a:t>
            </a:r>
          </a:p>
          <a:p>
            <a:pPr algn="just">
              <a:buNone/>
            </a:pPr>
            <a:endParaRPr lang="en-US" sz="2400" dirty="0"/>
          </a:p>
          <a:p>
            <a:pPr algn="just">
              <a:buNone/>
            </a:pPr>
            <a:r>
              <a:rPr lang="en-US" sz="2400" dirty="0"/>
              <a:t>		Paper		1) Legal / official documents</a:t>
            </a:r>
          </a:p>
          <a:p>
            <a:pPr algn="just">
              <a:buNone/>
            </a:pPr>
            <a:r>
              <a:rPr lang="en-US" sz="2400" dirty="0"/>
              <a:t>				2) news paper</a:t>
            </a:r>
          </a:p>
          <a:p>
            <a:pPr algn="just">
              <a:buNone/>
            </a:pPr>
            <a:r>
              <a:rPr lang="en-US" sz="2400" dirty="0"/>
              <a:t>				3) answer sheet</a:t>
            </a:r>
          </a:p>
          <a:p>
            <a:pPr algn="just">
              <a:buNone/>
            </a:pPr>
            <a:r>
              <a:rPr lang="en-US" sz="2400" dirty="0"/>
              <a:t>				4) research article </a:t>
            </a:r>
          </a:p>
          <a:p>
            <a:pPr marL="0" indent="0">
              <a:buNone/>
            </a:pPr>
            <a:endParaRPr lang="en-IN" dirty="0"/>
          </a:p>
        </p:txBody>
      </p:sp>
      <p:sp>
        <p:nvSpPr>
          <p:cNvPr id="4" name="Footer Placeholder 3">
            <a:extLst>
              <a:ext uri="{FF2B5EF4-FFF2-40B4-BE49-F238E27FC236}">
                <a16:creationId xmlns:a16="http://schemas.microsoft.com/office/drawing/2014/main" id="{981EB89C-AF1F-4218-90D7-44CA16A8509A}"/>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D0977920-0B44-452B-AD34-08EFD44FE3D5}"/>
              </a:ext>
            </a:extLst>
          </p:cNvPr>
          <p:cNvSpPr>
            <a:spLocks noGrp="1"/>
          </p:cNvSpPr>
          <p:nvPr>
            <p:ph type="sldNum" sz="quarter" idx="12"/>
          </p:nvPr>
        </p:nvSpPr>
        <p:spPr/>
        <p:txBody>
          <a:bodyPr/>
          <a:lstStyle/>
          <a:p>
            <a:fld id="{B6F15528-21DE-4FAA-801E-634DDDAF4B2B}" type="slidenum">
              <a:rPr lang="en-US" smtClean="0"/>
              <a:pPr/>
              <a:t>57</a:t>
            </a:fld>
            <a:endParaRPr lang="en-US"/>
          </a:p>
        </p:txBody>
      </p:sp>
    </p:spTree>
    <p:extLst>
      <p:ext uri="{BB962C8B-B14F-4D97-AF65-F5344CB8AC3E}">
        <p14:creationId xmlns:p14="http://schemas.microsoft.com/office/powerpoint/2010/main" val="1400952379"/>
      </p:ext>
    </p:extLst>
  </p:cSld>
  <p:clrMapOvr>
    <a:masterClrMapping/>
  </p:clrMapOvr>
  <p:transition spd="slow">
    <p:diamond/>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FCFA9C-89EA-4581-AAD2-B95C9C7FDAEF}"/>
              </a:ext>
            </a:extLst>
          </p:cNvPr>
          <p:cNvSpPr>
            <a:spLocks noGrp="1"/>
          </p:cNvSpPr>
          <p:nvPr>
            <p:ph idx="1"/>
          </p:nvPr>
        </p:nvSpPr>
        <p:spPr>
          <a:xfrm>
            <a:off x="0" y="0"/>
            <a:ext cx="9144000" cy="6356350"/>
          </a:xfrm>
        </p:spPr>
        <p:txBody>
          <a:bodyPr>
            <a:normAutofit/>
          </a:bodyPr>
          <a:lstStyle/>
          <a:p>
            <a:pPr algn="just">
              <a:buNone/>
            </a:pPr>
            <a:r>
              <a:rPr lang="en-US" dirty="0"/>
              <a:t>The following words have one meaning in general and used technical concept in some extent.</a:t>
            </a:r>
          </a:p>
          <a:p>
            <a:pPr>
              <a:buNone/>
            </a:pPr>
            <a:r>
              <a:rPr lang="en-US" dirty="0"/>
              <a:t>	</a:t>
            </a:r>
            <a:r>
              <a:rPr lang="en-US" b="1" dirty="0" err="1">
                <a:solidFill>
                  <a:srgbClr val="FF0000"/>
                </a:solidFill>
              </a:rPr>
              <a:t>peyar</a:t>
            </a:r>
            <a:r>
              <a:rPr lang="en-US" dirty="0"/>
              <a:t>		‘Name’	‘Noun’</a:t>
            </a:r>
          </a:p>
          <a:p>
            <a:pPr>
              <a:buNone/>
            </a:pPr>
            <a:r>
              <a:rPr lang="en-US" dirty="0"/>
              <a:t>	</a:t>
            </a:r>
            <a:r>
              <a:rPr lang="en-US" b="1" dirty="0" err="1">
                <a:solidFill>
                  <a:srgbClr val="FF0000"/>
                </a:solidFill>
              </a:rPr>
              <a:t>vinai</a:t>
            </a:r>
            <a:r>
              <a:rPr lang="en-US" dirty="0"/>
              <a:t>		‘action’	‘verb’</a:t>
            </a:r>
          </a:p>
          <a:p>
            <a:pPr>
              <a:buNone/>
            </a:pPr>
            <a:r>
              <a:rPr lang="en-US" dirty="0"/>
              <a:t>	</a:t>
            </a:r>
            <a:r>
              <a:rPr lang="en-US" b="1" dirty="0" err="1">
                <a:solidFill>
                  <a:srgbClr val="FF0000"/>
                </a:solidFill>
              </a:rPr>
              <a:t>ve:Rrumai</a:t>
            </a:r>
            <a:r>
              <a:rPr lang="en-US" dirty="0"/>
              <a:t>	‘difference	‘case marker’</a:t>
            </a:r>
          </a:p>
          <a:p>
            <a:pPr>
              <a:buNone/>
            </a:pPr>
            <a:r>
              <a:rPr lang="en-US" dirty="0"/>
              <a:t>	</a:t>
            </a:r>
            <a:r>
              <a:rPr lang="en-US" b="1" dirty="0" err="1">
                <a:solidFill>
                  <a:srgbClr val="FF0000"/>
                </a:solidFill>
              </a:rPr>
              <a:t>naTavaTikkai</a:t>
            </a:r>
            <a:r>
              <a:rPr lang="en-US" dirty="0"/>
              <a:t> 	‘behavior’</a:t>
            </a:r>
          </a:p>
          <a:p>
            <a:pPr>
              <a:buNone/>
            </a:pPr>
            <a:r>
              <a:rPr lang="en-US" dirty="0"/>
              <a:t>				‘action’</a:t>
            </a:r>
          </a:p>
          <a:p>
            <a:pPr>
              <a:buNone/>
            </a:pPr>
            <a:r>
              <a:rPr lang="en-US" dirty="0"/>
              <a:t>	From the above example we have seen that the words which have developed special meanings in different social context in addition to general meanings in ordinary language.</a:t>
            </a:r>
          </a:p>
          <a:p>
            <a:pPr marL="0" indent="0">
              <a:buNone/>
            </a:pPr>
            <a:endParaRPr lang="en-IN" dirty="0"/>
          </a:p>
        </p:txBody>
      </p:sp>
      <p:sp>
        <p:nvSpPr>
          <p:cNvPr id="4" name="Footer Placeholder 3">
            <a:extLst>
              <a:ext uri="{FF2B5EF4-FFF2-40B4-BE49-F238E27FC236}">
                <a16:creationId xmlns:a16="http://schemas.microsoft.com/office/drawing/2014/main" id="{A16F7424-3BEF-4C06-A016-8462CFC2484E}"/>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4D22EDE0-5E57-4EC1-8C63-EC2BE2578746}"/>
              </a:ext>
            </a:extLst>
          </p:cNvPr>
          <p:cNvSpPr>
            <a:spLocks noGrp="1"/>
          </p:cNvSpPr>
          <p:nvPr>
            <p:ph type="sldNum" sz="quarter" idx="12"/>
          </p:nvPr>
        </p:nvSpPr>
        <p:spPr/>
        <p:txBody>
          <a:bodyPr/>
          <a:lstStyle/>
          <a:p>
            <a:fld id="{B6F15528-21DE-4FAA-801E-634DDDAF4B2B}" type="slidenum">
              <a:rPr lang="en-US" smtClean="0"/>
              <a:pPr/>
              <a:t>58</a:t>
            </a:fld>
            <a:endParaRPr lang="en-US"/>
          </a:p>
        </p:txBody>
      </p:sp>
    </p:spTree>
    <p:extLst>
      <p:ext uri="{BB962C8B-B14F-4D97-AF65-F5344CB8AC3E}">
        <p14:creationId xmlns:p14="http://schemas.microsoft.com/office/powerpoint/2010/main" val="1572567839"/>
      </p:ext>
    </p:extLst>
  </p:cSld>
  <p:clrMapOvr>
    <a:masterClrMapping/>
  </p:clrMapOvr>
  <p:transition spd="slow">
    <p:diamond/>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C53E2-A393-4791-AA4B-5EBAFD1F91D8}"/>
              </a:ext>
            </a:extLst>
          </p:cNvPr>
          <p:cNvSpPr>
            <a:spLocks noGrp="1"/>
          </p:cNvSpPr>
          <p:nvPr>
            <p:ph type="title"/>
          </p:nvPr>
        </p:nvSpPr>
        <p:spPr>
          <a:xfrm>
            <a:off x="457200" y="33867"/>
            <a:ext cx="8229600" cy="1143000"/>
          </a:xfrm>
        </p:spPr>
        <p:txBody>
          <a:bodyPr/>
          <a:lstStyle/>
          <a:p>
            <a:pPr algn="ctr"/>
            <a:r>
              <a:rPr lang="en-US" dirty="0"/>
              <a:t>3. Figurative Meaning </a:t>
            </a:r>
            <a:endParaRPr lang="en-IN" dirty="0"/>
          </a:p>
        </p:txBody>
      </p:sp>
      <p:sp>
        <p:nvSpPr>
          <p:cNvPr id="3" name="Content Placeholder 2">
            <a:extLst>
              <a:ext uri="{FF2B5EF4-FFF2-40B4-BE49-F238E27FC236}">
                <a16:creationId xmlns:a16="http://schemas.microsoft.com/office/drawing/2014/main" id="{32057C67-8977-489C-9F78-F27F7D5D0E67}"/>
              </a:ext>
            </a:extLst>
          </p:cNvPr>
          <p:cNvSpPr>
            <a:spLocks noGrp="1"/>
          </p:cNvSpPr>
          <p:nvPr>
            <p:ph idx="1"/>
          </p:nvPr>
        </p:nvSpPr>
        <p:spPr>
          <a:xfrm>
            <a:off x="0" y="1176867"/>
            <a:ext cx="9144000" cy="5544608"/>
          </a:xfrm>
        </p:spPr>
        <p:txBody>
          <a:bodyPr/>
          <a:lstStyle/>
          <a:p>
            <a:pPr algn="just">
              <a:buNone/>
            </a:pPr>
            <a:r>
              <a:rPr lang="en-US" dirty="0"/>
              <a:t>	A word can develop one or more figurative meanings without losing its original meaning. According to Ullmann 1962 ‘ the old and new meaning may live on side by side without any confusion between them’. Metaphor and Metonymy are the two different types of figurative meaning.</a:t>
            </a:r>
          </a:p>
          <a:p>
            <a:pPr>
              <a:buNone/>
            </a:pPr>
            <a:r>
              <a:rPr lang="en-US" dirty="0"/>
              <a:t>	1. </a:t>
            </a:r>
            <a:r>
              <a:rPr lang="en-US" sz="3600" dirty="0"/>
              <a:t>Metaphor:</a:t>
            </a:r>
            <a:endParaRPr lang="en-US" dirty="0"/>
          </a:p>
          <a:p>
            <a:pPr algn="just">
              <a:buNone/>
            </a:pPr>
            <a:r>
              <a:rPr lang="en-US" dirty="0"/>
              <a:t>	</a:t>
            </a:r>
            <a:r>
              <a:rPr lang="en-US" dirty="0">
                <a:solidFill>
                  <a:srgbClr val="FF0000"/>
                </a:solidFill>
              </a:rPr>
              <a:t>Meanings of words are extended on the basis of similarity between different sets of denotata</a:t>
            </a:r>
            <a:r>
              <a:rPr lang="en-US" dirty="0"/>
              <a:t>. A word referring to an object or thing is extended to a number of other objects, things etc. In all the languages the names of human body parts are used to refer to similar object. </a:t>
            </a:r>
          </a:p>
          <a:p>
            <a:pPr marL="0" indent="0">
              <a:buNone/>
            </a:pPr>
            <a:endParaRPr lang="en-IN" dirty="0"/>
          </a:p>
        </p:txBody>
      </p:sp>
      <p:sp>
        <p:nvSpPr>
          <p:cNvPr id="4" name="Footer Placeholder 3">
            <a:extLst>
              <a:ext uri="{FF2B5EF4-FFF2-40B4-BE49-F238E27FC236}">
                <a16:creationId xmlns:a16="http://schemas.microsoft.com/office/drawing/2014/main" id="{B6DA4775-0766-4846-B6C0-7703E0F5361F}"/>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C5BE57C9-465A-415E-B514-B2DAAED008FF}"/>
              </a:ext>
            </a:extLst>
          </p:cNvPr>
          <p:cNvSpPr>
            <a:spLocks noGrp="1"/>
          </p:cNvSpPr>
          <p:nvPr>
            <p:ph type="sldNum" sz="quarter" idx="12"/>
          </p:nvPr>
        </p:nvSpPr>
        <p:spPr/>
        <p:txBody>
          <a:bodyPr/>
          <a:lstStyle/>
          <a:p>
            <a:fld id="{B6F15528-21DE-4FAA-801E-634DDDAF4B2B}" type="slidenum">
              <a:rPr lang="en-US" smtClean="0"/>
              <a:pPr/>
              <a:t>59</a:t>
            </a:fld>
            <a:endParaRPr lang="en-US"/>
          </a:p>
        </p:txBody>
      </p:sp>
    </p:spTree>
    <p:extLst>
      <p:ext uri="{BB962C8B-B14F-4D97-AF65-F5344CB8AC3E}">
        <p14:creationId xmlns:p14="http://schemas.microsoft.com/office/powerpoint/2010/main" val="1855147486"/>
      </p:ext>
    </p:extLst>
  </p:cSld>
  <p:clrMapOvr>
    <a:masterClrMapping/>
  </p:clrMapOvr>
  <p:transition spd="slow">
    <p:diamon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1898"/>
            <a:ext cx="9144000" cy="1143000"/>
          </a:xfrm>
        </p:spPr>
        <p:txBody>
          <a:bodyPr>
            <a:normAutofit fontScale="90000"/>
          </a:bodyPr>
          <a:lstStyle/>
          <a:p>
            <a:pPr algn="ctr"/>
            <a:br>
              <a:rPr lang="en-US" b="1" dirty="0"/>
            </a:br>
            <a:br>
              <a:rPr lang="en-US" b="1" dirty="0"/>
            </a:br>
            <a:br>
              <a:rPr lang="en-US" b="1" dirty="0"/>
            </a:br>
            <a:br>
              <a:rPr lang="en-US" b="1" dirty="0"/>
            </a:br>
            <a:br>
              <a:rPr lang="en-US" b="1" dirty="0"/>
            </a:br>
            <a:br>
              <a:rPr lang="en-US" b="1" dirty="0"/>
            </a:br>
            <a:r>
              <a:rPr lang="en-US" sz="4400" b="1" dirty="0"/>
              <a:t>Semantics in Linguistics</a:t>
            </a:r>
            <a:br>
              <a:rPr lang="en-US" sz="4400" dirty="0"/>
            </a:br>
            <a:endParaRPr lang="en-US" sz="4400" dirty="0"/>
          </a:p>
        </p:txBody>
      </p:sp>
      <p:sp>
        <p:nvSpPr>
          <p:cNvPr id="3" name="Content Placeholder 2"/>
          <p:cNvSpPr>
            <a:spLocks noGrp="1"/>
          </p:cNvSpPr>
          <p:nvPr>
            <p:ph idx="1"/>
          </p:nvPr>
        </p:nvSpPr>
        <p:spPr>
          <a:xfrm>
            <a:off x="0" y="1143000"/>
            <a:ext cx="8763000" cy="5486400"/>
          </a:xfrm>
        </p:spPr>
        <p:txBody>
          <a:bodyPr>
            <a:normAutofit/>
          </a:bodyPr>
          <a:lstStyle/>
          <a:p>
            <a:pPr algn="just"/>
            <a:r>
              <a:rPr lang="en-IN" dirty="0">
                <a:solidFill>
                  <a:srgbClr val="0070C0"/>
                </a:solidFill>
              </a:rPr>
              <a:t>	</a:t>
            </a:r>
            <a:r>
              <a:rPr lang="en-US" dirty="0"/>
              <a:t> Semantics is treated as a branch of linguistics or a level in the structuring of a language. From linguistics point of view of semantics can be studied from different angles. The meaning of linguistics forms, which is the subject matter of semantics. It does not seem to be stable but depend upon speakers, hearers and context. One and the same sentences may be interpreted as having a different meaning by the hearer; may be said with one meaning by the speakers; in addition it may give different meanings in different contexts.</a:t>
            </a:r>
          </a:p>
          <a:p>
            <a:r>
              <a:rPr lang="en-US" dirty="0"/>
              <a:t> “The company is running at a loss”</a:t>
            </a:r>
          </a:p>
          <a:p>
            <a:r>
              <a:rPr lang="en-US" dirty="0"/>
              <a:t> “Kumar has gone to the bank”</a:t>
            </a:r>
          </a:p>
          <a:p>
            <a:pPr algn="just">
              <a:buNone/>
            </a:pPr>
            <a:endParaRPr lang="en-US" dirty="0"/>
          </a:p>
        </p:txBody>
      </p:sp>
      <p:sp>
        <p:nvSpPr>
          <p:cNvPr id="4" name="Footer Placeholder 3">
            <a:extLst>
              <a:ext uri="{FF2B5EF4-FFF2-40B4-BE49-F238E27FC236}">
                <a16:creationId xmlns:a16="http://schemas.microsoft.com/office/drawing/2014/main" id="{5E0EB126-C579-4C28-B76F-30544F7B176F}"/>
              </a:ext>
            </a:extLst>
          </p:cNvPr>
          <p:cNvSpPr>
            <a:spLocks noGrp="1"/>
          </p:cNvSpPr>
          <p:nvPr>
            <p:ph type="ftr" sz="quarter" idx="11"/>
          </p:nvPr>
        </p:nvSpPr>
        <p:spPr/>
        <p:txBody>
          <a:bodyPr/>
          <a:lstStyle/>
          <a:p>
            <a:pPr algn="ctr"/>
            <a:r>
              <a:rPr lang="en-US" dirty="0" err="1"/>
              <a:t>Dr.P.Chandramohan</a:t>
            </a:r>
            <a:endParaRPr lang="en-US" dirty="0"/>
          </a:p>
        </p:txBody>
      </p:sp>
      <p:sp>
        <p:nvSpPr>
          <p:cNvPr id="5" name="Slide Number Placeholder 4">
            <a:extLst>
              <a:ext uri="{FF2B5EF4-FFF2-40B4-BE49-F238E27FC236}">
                <a16:creationId xmlns:a16="http://schemas.microsoft.com/office/drawing/2014/main" id="{81A654B2-E423-40BC-BA33-E60CBAD6923B}"/>
              </a:ext>
            </a:extLst>
          </p:cNvPr>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transition spd="slow">
    <p:diamond/>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7684B3-B5A9-4AC9-AB46-F0F7ED5D4642}"/>
              </a:ext>
            </a:extLst>
          </p:cNvPr>
          <p:cNvSpPr>
            <a:spLocks noGrp="1"/>
          </p:cNvSpPr>
          <p:nvPr>
            <p:ph idx="1"/>
          </p:nvPr>
        </p:nvSpPr>
        <p:spPr>
          <a:xfrm>
            <a:off x="0" y="136525"/>
            <a:ext cx="9144000" cy="5883275"/>
          </a:xfrm>
        </p:spPr>
        <p:txBody>
          <a:bodyPr>
            <a:normAutofit/>
          </a:bodyPr>
          <a:lstStyle/>
          <a:p>
            <a:pPr>
              <a:buNone/>
            </a:pPr>
            <a:r>
              <a:rPr lang="en-US" dirty="0"/>
              <a:t>For example, </a:t>
            </a:r>
          </a:p>
          <a:p>
            <a:pPr>
              <a:buNone/>
            </a:pPr>
            <a:r>
              <a:rPr lang="en-US" b="1" dirty="0">
                <a:solidFill>
                  <a:srgbClr val="FF0000"/>
                </a:solidFill>
              </a:rPr>
              <a:t>‘Eye’</a:t>
            </a:r>
          </a:p>
          <a:p>
            <a:pPr>
              <a:buNone/>
            </a:pPr>
            <a:r>
              <a:rPr lang="en-US" dirty="0"/>
              <a:t>		1. human / animal body part.</a:t>
            </a:r>
          </a:p>
          <a:p>
            <a:pPr>
              <a:buNone/>
            </a:pPr>
            <a:r>
              <a:rPr lang="en-US" dirty="0"/>
              <a:t>		2. </a:t>
            </a:r>
            <a:r>
              <a:rPr lang="en-US" dirty="0" err="1"/>
              <a:t>mayil</a:t>
            </a:r>
            <a:r>
              <a:rPr lang="en-US" dirty="0"/>
              <a:t> </a:t>
            </a:r>
            <a:r>
              <a:rPr lang="en-US" dirty="0" err="1"/>
              <a:t>kaN</a:t>
            </a:r>
            <a:endParaRPr lang="en-US" dirty="0"/>
          </a:p>
          <a:p>
            <a:pPr>
              <a:buNone/>
            </a:pPr>
            <a:r>
              <a:rPr lang="en-US" dirty="0"/>
              <a:t>		3. </a:t>
            </a:r>
            <a:r>
              <a:rPr lang="en-US" dirty="0" err="1"/>
              <a:t>te:nga:y</a:t>
            </a:r>
            <a:r>
              <a:rPr lang="en-US" dirty="0"/>
              <a:t> </a:t>
            </a:r>
            <a:r>
              <a:rPr lang="en-US" dirty="0" err="1"/>
              <a:t>kaN</a:t>
            </a:r>
            <a:endParaRPr lang="en-US" dirty="0"/>
          </a:p>
          <a:p>
            <a:pPr>
              <a:buNone/>
            </a:pPr>
            <a:r>
              <a:rPr lang="en-US" dirty="0"/>
              <a:t>		4. </a:t>
            </a:r>
            <a:r>
              <a:rPr lang="en-US" dirty="0" err="1"/>
              <a:t>kolli</a:t>
            </a:r>
            <a:r>
              <a:rPr lang="en-US" dirty="0"/>
              <a:t> </a:t>
            </a:r>
            <a:r>
              <a:rPr lang="en-US" dirty="0" err="1"/>
              <a:t>kaN</a:t>
            </a:r>
            <a:r>
              <a:rPr lang="en-US" dirty="0"/>
              <a:t> etc. </a:t>
            </a:r>
          </a:p>
          <a:p>
            <a:pPr>
              <a:buNone/>
            </a:pPr>
            <a:r>
              <a:rPr lang="en-US" b="1" dirty="0">
                <a:solidFill>
                  <a:srgbClr val="FF0000"/>
                </a:solidFill>
              </a:rPr>
              <a:t>‘</a:t>
            </a:r>
            <a:r>
              <a:rPr lang="en-US" b="1" dirty="0" err="1">
                <a:solidFill>
                  <a:srgbClr val="FF0000"/>
                </a:solidFill>
              </a:rPr>
              <a:t>Ka:tu</a:t>
            </a:r>
            <a:r>
              <a:rPr lang="en-US" b="1" dirty="0">
                <a:solidFill>
                  <a:srgbClr val="FF0000"/>
                </a:solidFill>
              </a:rPr>
              <a:t>’</a:t>
            </a:r>
          </a:p>
          <a:p>
            <a:pPr>
              <a:buNone/>
            </a:pPr>
            <a:r>
              <a:rPr lang="en-US" dirty="0"/>
              <a:t>		 1. human / animal body part.</a:t>
            </a:r>
          </a:p>
          <a:p>
            <a:pPr>
              <a:buNone/>
            </a:pPr>
            <a:r>
              <a:rPr lang="en-US" dirty="0"/>
              <a:t>		2. u:cikka:tu 		‘opening of a needle’</a:t>
            </a:r>
          </a:p>
          <a:p>
            <a:pPr>
              <a:buNone/>
            </a:pPr>
            <a:r>
              <a:rPr lang="en-US" dirty="0"/>
              <a:t>		3. </a:t>
            </a:r>
            <a:r>
              <a:rPr lang="en-US" dirty="0" err="1"/>
              <a:t>paikka:tu</a:t>
            </a:r>
            <a:r>
              <a:rPr lang="en-US" dirty="0"/>
              <a:t>		‘handle of bag’</a:t>
            </a:r>
          </a:p>
          <a:p>
            <a:pPr>
              <a:buNone/>
            </a:pPr>
            <a:r>
              <a:rPr lang="en-US" dirty="0"/>
              <a:t>		4. </a:t>
            </a:r>
            <a:r>
              <a:rPr lang="en-US" dirty="0" err="1"/>
              <a:t>na:Nal</a:t>
            </a:r>
            <a:r>
              <a:rPr lang="en-US" dirty="0"/>
              <a:t> </a:t>
            </a:r>
            <a:r>
              <a:rPr lang="en-US" dirty="0" err="1"/>
              <a:t>ka:tu</a:t>
            </a:r>
            <a:r>
              <a:rPr lang="en-US" dirty="0"/>
              <a:t>	‘ handle of frying pan’</a:t>
            </a:r>
          </a:p>
          <a:p>
            <a:pPr marL="0" indent="0">
              <a:buNone/>
            </a:pPr>
            <a:endParaRPr lang="en-IN" dirty="0"/>
          </a:p>
        </p:txBody>
      </p:sp>
      <p:sp>
        <p:nvSpPr>
          <p:cNvPr id="4" name="Footer Placeholder 3">
            <a:extLst>
              <a:ext uri="{FF2B5EF4-FFF2-40B4-BE49-F238E27FC236}">
                <a16:creationId xmlns:a16="http://schemas.microsoft.com/office/drawing/2014/main" id="{B509EDBD-1E65-436D-AC09-B3C804636A39}"/>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0726BD35-A4DF-4A65-8248-6375C5D54FEF}"/>
              </a:ext>
            </a:extLst>
          </p:cNvPr>
          <p:cNvSpPr>
            <a:spLocks noGrp="1"/>
          </p:cNvSpPr>
          <p:nvPr>
            <p:ph type="sldNum" sz="quarter" idx="12"/>
          </p:nvPr>
        </p:nvSpPr>
        <p:spPr/>
        <p:txBody>
          <a:bodyPr/>
          <a:lstStyle/>
          <a:p>
            <a:fld id="{B6F15528-21DE-4FAA-801E-634DDDAF4B2B}" type="slidenum">
              <a:rPr lang="en-US" smtClean="0"/>
              <a:pPr/>
              <a:t>60</a:t>
            </a:fld>
            <a:endParaRPr lang="en-US"/>
          </a:p>
        </p:txBody>
      </p:sp>
    </p:spTree>
    <p:extLst>
      <p:ext uri="{BB962C8B-B14F-4D97-AF65-F5344CB8AC3E}">
        <p14:creationId xmlns:p14="http://schemas.microsoft.com/office/powerpoint/2010/main" val="4243290446"/>
      </p:ext>
    </p:extLst>
  </p:cSld>
  <p:clrMapOvr>
    <a:masterClrMapping/>
  </p:clrMapOvr>
  <p:transition spd="slow">
    <p:diamond/>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32388-B8C3-4371-A0EA-E116C8BA9954}"/>
              </a:ext>
            </a:extLst>
          </p:cNvPr>
          <p:cNvSpPr>
            <a:spLocks noGrp="1"/>
          </p:cNvSpPr>
          <p:nvPr>
            <p:ph type="title"/>
          </p:nvPr>
        </p:nvSpPr>
        <p:spPr>
          <a:xfrm>
            <a:off x="762000" y="0"/>
            <a:ext cx="8229600" cy="1143000"/>
          </a:xfrm>
        </p:spPr>
        <p:txBody>
          <a:bodyPr/>
          <a:lstStyle/>
          <a:p>
            <a:pPr algn="ctr"/>
            <a:r>
              <a:rPr lang="en-US" dirty="0"/>
              <a:t>Metonymy</a:t>
            </a:r>
            <a:endParaRPr lang="en-IN" dirty="0"/>
          </a:p>
        </p:txBody>
      </p:sp>
      <p:sp>
        <p:nvSpPr>
          <p:cNvPr id="3" name="Content Placeholder 2">
            <a:extLst>
              <a:ext uri="{FF2B5EF4-FFF2-40B4-BE49-F238E27FC236}">
                <a16:creationId xmlns:a16="http://schemas.microsoft.com/office/drawing/2014/main" id="{BA04AFC8-B009-4780-B648-0CE6D513CCFC}"/>
              </a:ext>
            </a:extLst>
          </p:cNvPr>
          <p:cNvSpPr>
            <a:spLocks noGrp="1"/>
          </p:cNvSpPr>
          <p:nvPr>
            <p:ph idx="1"/>
          </p:nvPr>
        </p:nvSpPr>
        <p:spPr>
          <a:xfrm>
            <a:off x="0" y="1143000"/>
            <a:ext cx="9144000" cy="5715000"/>
          </a:xfrm>
        </p:spPr>
        <p:txBody>
          <a:bodyPr/>
          <a:lstStyle/>
          <a:p>
            <a:pPr algn="just">
              <a:buNone/>
            </a:pPr>
            <a:r>
              <a:rPr lang="en-US" dirty="0"/>
              <a:t>A word used to extended a meaning  on the basis of some kind of association or relationship other than the similarity with its original meaning then it is a case of metonymy. For example</a:t>
            </a:r>
          </a:p>
          <a:p>
            <a:pPr algn="just">
              <a:buNone/>
            </a:pPr>
            <a:r>
              <a:rPr lang="en-US" dirty="0"/>
              <a:t>	</a:t>
            </a:r>
            <a:r>
              <a:rPr lang="en-US" b="1" dirty="0"/>
              <a:t>board</a:t>
            </a:r>
            <a:r>
              <a:rPr lang="en-US" dirty="0"/>
              <a:t>	1. The board decided to increase the price of their 		product. – it refers to directors of the company.</a:t>
            </a:r>
          </a:p>
          <a:p>
            <a:pPr algn="just">
              <a:buNone/>
            </a:pPr>
            <a:r>
              <a:rPr lang="en-US" dirty="0"/>
              <a:t>			2. Teacher use the board to explain the diagram. – 		it  refers to black / white / green  board</a:t>
            </a:r>
          </a:p>
          <a:p>
            <a:pPr>
              <a:buNone/>
            </a:pPr>
            <a:r>
              <a:rPr lang="en-US" dirty="0"/>
              <a:t>			3. The member of board of studies will meet 			tomorrow . It refers to academic members of the 		passing board.</a:t>
            </a:r>
          </a:p>
          <a:p>
            <a:pPr>
              <a:buNone/>
            </a:pPr>
            <a:r>
              <a:rPr lang="en-US" b="1" dirty="0">
                <a:solidFill>
                  <a:schemeClr val="accent2"/>
                </a:solidFill>
              </a:rPr>
              <a:t>Kanchipuram</a:t>
            </a:r>
            <a:r>
              <a:rPr lang="en-US" dirty="0">
                <a:solidFill>
                  <a:schemeClr val="accent2"/>
                </a:solidFill>
              </a:rPr>
              <a:t> </a:t>
            </a:r>
            <a:r>
              <a:rPr lang="en-US" dirty="0"/>
              <a:t>– name of the town </a:t>
            </a:r>
          </a:p>
          <a:p>
            <a:pPr>
              <a:buNone/>
            </a:pPr>
            <a:r>
              <a:rPr lang="en-US" dirty="0"/>
              <a:t>			  - silk saree </a:t>
            </a:r>
            <a:endParaRPr lang="en-IN" dirty="0"/>
          </a:p>
          <a:p>
            <a:pPr marL="0" indent="0">
              <a:buNone/>
            </a:pPr>
            <a:endParaRPr lang="en-IN" dirty="0"/>
          </a:p>
        </p:txBody>
      </p:sp>
      <p:sp>
        <p:nvSpPr>
          <p:cNvPr id="4" name="Footer Placeholder 3">
            <a:extLst>
              <a:ext uri="{FF2B5EF4-FFF2-40B4-BE49-F238E27FC236}">
                <a16:creationId xmlns:a16="http://schemas.microsoft.com/office/drawing/2014/main" id="{0F769DCF-3519-4CF5-B690-7215927716E2}"/>
              </a:ext>
            </a:extLst>
          </p:cNvPr>
          <p:cNvSpPr>
            <a:spLocks noGrp="1"/>
          </p:cNvSpPr>
          <p:nvPr>
            <p:ph type="ftr" sz="quarter" idx="11"/>
          </p:nvPr>
        </p:nvSpPr>
        <p:spPr/>
        <p:txBody>
          <a:bodyPr/>
          <a:lstStyle/>
          <a:p>
            <a:r>
              <a:rPr lang="en-US" dirty="0" err="1"/>
              <a:t>Dr.P.Chandramohan</a:t>
            </a:r>
            <a:endParaRPr lang="en-US" dirty="0"/>
          </a:p>
        </p:txBody>
      </p:sp>
      <p:sp>
        <p:nvSpPr>
          <p:cNvPr id="5" name="Slide Number Placeholder 4">
            <a:extLst>
              <a:ext uri="{FF2B5EF4-FFF2-40B4-BE49-F238E27FC236}">
                <a16:creationId xmlns:a16="http://schemas.microsoft.com/office/drawing/2014/main" id="{FC62DA34-B52A-495E-A8A5-CFAD962305A1}"/>
              </a:ext>
            </a:extLst>
          </p:cNvPr>
          <p:cNvSpPr>
            <a:spLocks noGrp="1"/>
          </p:cNvSpPr>
          <p:nvPr>
            <p:ph type="sldNum" sz="quarter" idx="12"/>
          </p:nvPr>
        </p:nvSpPr>
        <p:spPr/>
        <p:txBody>
          <a:bodyPr/>
          <a:lstStyle/>
          <a:p>
            <a:fld id="{B6F15528-21DE-4FAA-801E-634DDDAF4B2B}" type="slidenum">
              <a:rPr lang="en-US" smtClean="0"/>
              <a:pPr/>
              <a:t>61</a:t>
            </a:fld>
            <a:endParaRPr lang="en-US"/>
          </a:p>
        </p:txBody>
      </p:sp>
    </p:spTree>
    <p:extLst>
      <p:ext uri="{BB962C8B-B14F-4D97-AF65-F5344CB8AC3E}">
        <p14:creationId xmlns:p14="http://schemas.microsoft.com/office/powerpoint/2010/main" val="530503525"/>
      </p:ext>
    </p:extLst>
  </p:cSld>
  <p:clrMapOvr>
    <a:masterClrMapping/>
  </p:clrMapOvr>
  <p:transition spd="slow">
    <p:diamond/>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1D3B74-4953-4F9B-8E15-774390B6C758}"/>
              </a:ext>
            </a:extLst>
          </p:cNvPr>
          <p:cNvSpPr>
            <a:spLocks noGrp="1"/>
          </p:cNvSpPr>
          <p:nvPr>
            <p:ph type="title"/>
          </p:nvPr>
        </p:nvSpPr>
        <p:spPr>
          <a:xfrm>
            <a:off x="457200" y="16933"/>
            <a:ext cx="8229600" cy="1143000"/>
          </a:xfrm>
        </p:spPr>
        <p:txBody>
          <a:bodyPr/>
          <a:lstStyle/>
          <a:p>
            <a:r>
              <a:rPr lang="en-US" dirty="0" err="1"/>
              <a:t>Homonymys</a:t>
            </a:r>
            <a:r>
              <a:rPr lang="en-US" dirty="0"/>
              <a:t> reinterpreted </a:t>
            </a:r>
            <a:endParaRPr lang="en-IN" dirty="0"/>
          </a:p>
        </p:txBody>
      </p:sp>
      <p:sp>
        <p:nvSpPr>
          <p:cNvPr id="3" name="Content Placeholder 2">
            <a:extLst>
              <a:ext uri="{FF2B5EF4-FFF2-40B4-BE49-F238E27FC236}">
                <a16:creationId xmlns:a16="http://schemas.microsoft.com/office/drawing/2014/main" id="{5D562A90-FD23-4FDB-9D41-7B0E80FF819A}"/>
              </a:ext>
            </a:extLst>
          </p:cNvPr>
          <p:cNvSpPr>
            <a:spLocks noGrp="1"/>
          </p:cNvSpPr>
          <p:nvPr>
            <p:ph idx="1"/>
          </p:nvPr>
        </p:nvSpPr>
        <p:spPr>
          <a:xfrm>
            <a:off x="0" y="1159933"/>
            <a:ext cx="9144000" cy="5561542"/>
          </a:xfrm>
        </p:spPr>
        <p:txBody>
          <a:bodyPr/>
          <a:lstStyle/>
          <a:p>
            <a:pPr algn="just">
              <a:buNone/>
            </a:pPr>
            <a:r>
              <a:rPr lang="en-US" dirty="0"/>
              <a:t>Homonymous words will be presented as different entries  in a dictionary. Historically different words may come to have identical forms due to historical (sound) change. For instance the word </a:t>
            </a:r>
            <a:r>
              <a:rPr lang="en-US" sz="3200" dirty="0"/>
              <a:t>‘</a:t>
            </a:r>
            <a:r>
              <a:rPr lang="en-US" sz="3200" dirty="0">
                <a:solidFill>
                  <a:schemeClr val="accent2"/>
                </a:solidFill>
              </a:rPr>
              <a:t>ear</a:t>
            </a:r>
            <a:r>
              <a:rPr lang="en-US" sz="3200" dirty="0"/>
              <a:t>’ </a:t>
            </a:r>
            <a:r>
              <a:rPr lang="en-US" dirty="0"/>
              <a:t>refers to </a:t>
            </a:r>
            <a:r>
              <a:rPr lang="en-US" sz="2800" dirty="0">
                <a:solidFill>
                  <a:schemeClr val="accent2"/>
                </a:solidFill>
              </a:rPr>
              <a:t>name of body</a:t>
            </a:r>
            <a:r>
              <a:rPr lang="en-US" sz="2800" dirty="0"/>
              <a:t> </a:t>
            </a:r>
            <a:r>
              <a:rPr lang="en-US" dirty="0"/>
              <a:t>and the other word </a:t>
            </a:r>
            <a:r>
              <a:rPr lang="en-US" sz="3200" dirty="0"/>
              <a:t>‘</a:t>
            </a:r>
            <a:r>
              <a:rPr lang="en-US" sz="3200" dirty="0">
                <a:solidFill>
                  <a:schemeClr val="accent2"/>
                </a:solidFill>
              </a:rPr>
              <a:t>ear</a:t>
            </a:r>
            <a:r>
              <a:rPr lang="en-US" dirty="0"/>
              <a:t>’ which means </a:t>
            </a:r>
            <a:r>
              <a:rPr lang="en-US" sz="2800" dirty="0">
                <a:solidFill>
                  <a:schemeClr val="accent2"/>
                </a:solidFill>
              </a:rPr>
              <a:t>head of corn</a:t>
            </a:r>
            <a:r>
              <a:rPr lang="en-US" sz="2800" dirty="0"/>
              <a:t> </a:t>
            </a:r>
            <a:r>
              <a:rPr lang="en-US" dirty="0"/>
              <a:t>are homonyms which have come from different roots historically. </a:t>
            </a:r>
          </a:p>
          <a:p>
            <a:pPr algn="just">
              <a:buNone/>
            </a:pPr>
            <a:endParaRPr lang="en-US" dirty="0"/>
          </a:p>
          <a:p>
            <a:pPr algn="just">
              <a:buNone/>
            </a:pPr>
            <a:r>
              <a:rPr lang="en-US" dirty="0"/>
              <a:t>	In modern situation the  word is considered as a metaphorical extension due to similarity between body part and spike of corn. Here the polysemy arises due to reinterpretation of homonyms.  </a:t>
            </a:r>
            <a:endParaRPr lang="en-IN" dirty="0"/>
          </a:p>
          <a:p>
            <a:pPr marL="0" indent="0">
              <a:buNone/>
            </a:pPr>
            <a:endParaRPr lang="en-IN" dirty="0"/>
          </a:p>
        </p:txBody>
      </p:sp>
      <p:sp>
        <p:nvSpPr>
          <p:cNvPr id="4" name="Footer Placeholder 3">
            <a:extLst>
              <a:ext uri="{FF2B5EF4-FFF2-40B4-BE49-F238E27FC236}">
                <a16:creationId xmlns:a16="http://schemas.microsoft.com/office/drawing/2014/main" id="{D0190C48-0638-4B0D-AEC9-65237EC22776}"/>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454B0A6E-1359-4239-905C-AB9D998288DE}"/>
              </a:ext>
            </a:extLst>
          </p:cNvPr>
          <p:cNvSpPr>
            <a:spLocks noGrp="1"/>
          </p:cNvSpPr>
          <p:nvPr>
            <p:ph type="sldNum" sz="quarter" idx="12"/>
          </p:nvPr>
        </p:nvSpPr>
        <p:spPr/>
        <p:txBody>
          <a:bodyPr/>
          <a:lstStyle/>
          <a:p>
            <a:fld id="{B6F15528-21DE-4FAA-801E-634DDDAF4B2B}" type="slidenum">
              <a:rPr lang="en-US" smtClean="0"/>
              <a:pPr/>
              <a:t>62</a:t>
            </a:fld>
            <a:endParaRPr lang="en-US"/>
          </a:p>
        </p:txBody>
      </p:sp>
    </p:spTree>
    <p:extLst>
      <p:ext uri="{BB962C8B-B14F-4D97-AF65-F5344CB8AC3E}">
        <p14:creationId xmlns:p14="http://schemas.microsoft.com/office/powerpoint/2010/main" val="283862334"/>
      </p:ext>
    </p:extLst>
  </p:cSld>
  <p:clrMapOvr>
    <a:masterClrMapping/>
  </p:clrMapOvr>
  <p:transition spd="slow">
    <p:diamond/>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D95E9-8039-4FEC-98E9-96D344BA35BD}"/>
              </a:ext>
            </a:extLst>
          </p:cNvPr>
          <p:cNvSpPr>
            <a:spLocks noGrp="1"/>
          </p:cNvSpPr>
          <p:nvPr>
            <p:ph type="title"/>
          </p:nvPr>
        </p:nvSpPr>
        <p:spPr>
          <a:xfrm>
            <a:off x="609600" y="94192"/>
            <a:ext cx="8229600" cy="1143000"/>
          </a:xfrm>
        </p:spPr>
        <p:txBody>
          <a:bodyPr/>
          <a:lstStyle/>
          <a:p>
            <a:pPr algn="ctr"/>
            <a:r>
              <a:rPr lang="en-US" dirty="0"/>
              <a:t>Foreign Influence</a:t>
            </a:r>
            <a:endParaRPr lang="en-IN" dirty="0"/>
          </a:p>
        </p:txBody>
      </p:sp>
      <p:sp>
        <p:nvSpPr>
          <p:cNvPr id="3" name="Content Placeholder 2">
            <a:extLst>
              <a:ext uri="{FF2B5EF4-FFF2-40B4-BE49-F238E27FC236}">
                <a16:creationId xmlns:a16="http://schemas.microsoft.com/office/drawing/2014/main" id="{0A04EB32-A72F-47F1-9C20-4A0A404DD279}"/>
              </a:ext>
            </a:extLst>
          </p:cNvPr>
          <p:cNvSpPr>
            <a:spLocks noGrp="1"/>
          </p:cNvSpPr>
          <p:nvPr>
            <p:ph idx="1"/>
          </p:nvPr>
        </p:nvSpPr>
        <p:spPr>
          <a:xfrm>
            <a:off x="152400" y="1237192"/>
            <a:ext cx="8991600" cy="5526616"/>
          </a:xfrm>
        </p:spPr>
        <p:txBody>
          <a:bodyPr/>
          <a:lstStyle/>
          <a:p>
            <a:pPr algn="just">
              <a:buNone/>
            </a:pPr>
            <a:r>
              <a:rPr lang="en-US" dirty="0"/>
              <a:t>The meaning of a word in one language may change on the influence of its equivalent in another language. If a new meaning is acquired due to influence of foreign language and the original meaning continues to exist, then the word becomes polysemous. </a:t>
            </a:r>
          </a:p>
          <a:p>
            <a:pPr>
              <a:buNone/>
            </a:pPr>
            <a:r>
              <a:rPr lang="en-US" dirty="0"/>
              <a:t>	Example:</a:t>
            </a:r>
          </a:p>
          <a:p>
            <a:pPr>
              <a:buNone/>
            </a:pPr>
            <a:r>
              <a:rPr lang="en-US" dirty="0"/>
              <a:t>	</a:t>
            </a:r>
            <a:r>
              <a:rPr lang="en-US" b="1" dirty="0" err="1">
                <a:solidFill>
                  <a:srgbClr val="FF0000"/>
                </a:solidFill>
              </a:rPr>
              <a:t>kiLai</a:t>
            </a:r>
            <a:r>
              <a:rPr lang="en-US" dirty="0">
                <a:solidFill>
                  <a:srgbClr val="FF0000"/>
                </a:solidFill>
              </a:rPr>
              <a:t> </a:t>
            </a:r>
            <a:r>
              <a:rPr lang="en-US" dirty="0"/>
              <a:t>	– 	(1) branch of a tree </a:t>
            </a:r>
          </a:p>
          <a:p>
            <a:pPr>
              <a:buNone/>
            </a:pPr>
            <a:r>
              <a:rPr lang="en-US" dirty="0"/>
              <a:t>		    		 (2) branch of an institution </a:t>
            </a:r>
          </a:p>
          <a:p>
            <a:pPr>
              <a:buNone/>
            </a:pPr>
            <a:r>
              <a:rPr lang="en-US" dirty="0"/>
              <a:t>	</a:t>
            </a:r>
            <a:r>
              <a:rPr lang="en-US" b="1" dirty="0" err="1">
                <a:solidFill>
                  <a:srgbClr val="FF0000"/>
                </a:solidFill>
              </a:rPr>
              <a:t>naTcattiram</a:t>
            </a:r>
            <a:r>
              <a:rPr lang="en-US" dirty="0"/>
              <a:t>	(1) star</a:t>
            </a:r>
          </a:p>
          <a:p>
            <a:pPr>
              <a:buNone/>
            </a:pPr>
            <a:r>
              <a:rPr lang="en-US" dirty="0"/>
              <a:t>				(2) famous actor</a:t>
            </a:r>
          </a:p>
          <a:p>
            <a:pPr>
              <a:buNone/>
            </a:pPr>
            <a:r>
              <a:rPr lang="en-US" dirty="0"/>
              <a:t>	</a:t>
            </a:r>
            <a:r>
              <a:rPr lang="en-US" b="1" dirty="0" err="1">
                <a:solidFill>
                  <a:srgbClr val="FF0000"/>
                </a:solidFill>
              </a:rPr>
              <a:t>viciri</a:t>
            </a:r>
            <a:r>
              <a:rPr lang="en-US" dirty="0"/>
              <a:t>		(1) fan</a:t>
            </a:r>
          </a:p>
          <a:p>
            <a:pPr>
              <a:buNone/>
            </a:pPr>
            <a:r>
              <a:rPr lang="en-US" dirty="0"/>
              <a:t>				(2) admirer of an actor. </a:t>
            </a:r>
            <a:endParaRPr lang="en-IN" dirty="0"/>
          </a:p>
          <a:p>
            <a:pPr marL="0" indent="0">
              <a:buNone/>
            </a:pPr>
            <a:endParaRPr lang="en-IN" dirty="0"/>
          </a:p>
        </p:txBody>
      </p:sp>
      <p:sp>
        <p:nvSpPr>
          <p:cNvPr id="4" name="Footer Placeholder 3">
            <a:extLst>
              <a:ext uri="{FF2B5EF4-FFF2-40B4-BE49-F238E27FC236}">
                <a16:creationId xmlns:a16="http://schemas.microsoft.com/office/drawing/2014/main" id="{565C3B17-4D80-454F-A056-04F45450A82D}"/>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AA76832B-9A3D-4837-B802-BC28B33A9999}"/>
              </a:ext>
            </a:extLst>
          </p:cNvPr>
          <p:cNvSpPr>
            <a:spLocks noGrp="1"/>
          </p:cNvSpPr>
          <p:nvPr>
            <p:ph type="sldNum" sz="quarter" idx="12"/>
          </p:nvPr>
        </p:nvSpPr>
        <p:spPr/>
        <p:txBody>
          <a:bodyPr/>
          <a:lstStyle/>
          <a:p>
            <a:fld id="{B6F15528-21DE-4FAA-801E-634DDDAF4B2B}" type="slidenum">
              <a:rPr lang="en-US" smtClean="0"/>
              <a:pPr/>
              <a:t>63</a:t>
            </a:fld>
            <a:endParaRPr lang="en-US"/>
          </a:p>
        </p:txBody>
      </p:sp>
    </p:spTree>
    <p:extLst>
      <p:ext uri="{BB962C8B-B14F-4D97-AF65-F5344CB8AC3E}">
        <p14:creationId xmlns:p14="http://schemas.microsoft.com/office/powerpoint/2010/main" val="3188191072"/>
      </p:ext>
    </p:extLst>
  </p:cSld>
  <p:clrMapOvr>
    <a:masterClrMapping/>
  </p:clrMapOvr>
  <p:transition spd="slow">
    <p:diamond/>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4F715-BA37-4668-A3A8-E776D5074DE0}"/>
              </a:ext>
            </a:extLst>
          </p:cNvPr>
          <p:cNvSpPr>
            <a:spLocks noGrp="1"/>
          </p:cNvSpPr>
          <p:nvPr>
            <p:ph type="title"/>
          </p:nvPr>
        </p:nvSpPr>
        <p:spPr>
          <a:xfrm>
            <a:off x="474133" y="0"/>
            <a:ext cx="8229600" cy="1143000"/>
          </a:xfrm>
        </p:spPr>
        <p:txBody>
          <a:bodyPr/>
          <a:lstStyle/>
          <a:p>
            <a:pPr algn="ctr"/>
            <a:r>
              <a:rPr lang="en-US" dirty="0"/>
              <a:t>Kinds of Senses</a:t>
            </a:r>
            <a:endParaRPr lang="en-IN" dirty="0"/>
          </a:p>
        </p:txBody>
      </p:sp>
      <p:sp>
        <p:nvSpPr>
          <p:cNvPr id="3" name="Content Placeholder 2">
            <a:extLst>
              <a:ext uri="{FF2B5EF4-FFF2-40B4-BE49-F238E27FC236}">
                <a16:creationId xmlns:a16="http://schemas.microsoft.com/office/drawing/2014/main" id="{AA853AF5-2AA5-4382-B230-5BC032646D07}"/>
              </a:ext>
            </a:extLst>
          </p:cNvPr>
          <p:cNvSpPr>
            <a:spLocks noGrp="1"/>
          </p:cNvSpPr>
          <p:nvPr>
            <p:ph idx="1"/>
          </p:nvPr>
        </p:nvSpPr>
        <p:spPr>
          <a:xfrm>
            <a:off x="228600" y="1143000"/>
            <a:ext cx="8915400" cy="5715000"/>
          </a:xfrm>
        </p:spPr>
        <p:txBody>
          <a:bodyPr/>
          <a:lstStyle/>
          <a:p>
            <a:pPr marL="0" indent="0" algn="just">
              <a:lnSpc>
                <a:spcPct val="150000"/>
              </a:lnSpc>
              <a:buNone/>
            </a:pPr>
            <a:r>
              <a:rPr lang="en-US" dirty="0"/>
              <a:t>Word becomes  Polysemous or word develops a number of related meanings due to a number of sources. These different meanings of a word are called its senses. The different senses of  a word are not of equal status. They show differences on the basis of relationship among themselves, historical or descriptive status and the psychological attitude of the speakers of a language. </a:t>
            </a:r>
          </a:p>
          <a:p>
            <a:pPr marL="0" indent="0">
              <a:buNone/>
            </a:pPr>
            <a:endParaRPr lang="en-IN" dirty="0"/>
          </a:p>
        </p:txBody>
      </p:sp>
      <p:sp>
        <p:nvSpPr>
          <p:cNvPr id="4" name="Footer Placeholder 3">
            <a:extLst>
              <a:ext uri="{FF2B5EF4-FFF2-40B4-BE49-F238E27FC236}">
                <a16:creationId xmlns:a16="http://schemas.microsoft.com/office/drawing/2014/main" id="{EA9AE4EB-BF06-4268-9012-6366C7303963}"/>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7B858287-1C42-439F-9A4F-ED28F372445C}"/>
              </a:ext>
            </a:extLst>
          </p:cNvPr>
          <p:cNvSpPr>
            <a:spLocks noGrp="1"/>
          </p:cNvSpPr>
          <p:nvPr>
            <p:ph type="sldNum" sz="quarter" idx="12"/>
          </p:nvPr>
        </p:nvSpPr>
        <p:spPr/>
        <p:txBody>
          <a:bodyPr/>
          <a:lstStyle/>
          <a:p>
            <a:fld id="{B6F15528-21DE-4FAA-801E-634DDDAF4B2B}" type="slidenum">
              <a:rPr lang="en-US" smtClean="0"/>
              <a:pPr/>
              <a:t>64</a:t>
            </a:fld>
            <a:endParaRPr lang="en-US"/>
          </a:p>
        </p:txBody>
      </p:sp>
    </p:spTree>
    <p:extLst>
      <p:ext uri="{BB962C8B-B14F-4D97-AF65-F5344CB8AC3E}">
        <p14:creationId xmlns:p14="http://schemas.microsoft.com/office/powerpoint/2010/main" val="3987572157"/>
      </p:ext>
    </p:extLst>
  </p:cSld>
  <p:clrMapOvr>
    <a:masterClrMapping/>
  </p:clrMapOvr>
  <p:transition spd="slow">
    <p:diamond/>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0D0E98-95F5-4DD2-B628-04754FE70829}"/>
              </a:ext>
            </a:extLst>
          </p:cNvPr>
          <p:cNvSpPr>
            <a:spLocks noGrp="1"/>
          </p:cNvSpPr>
          <p:nvPr>
            <p:ph idx="1"/>
          </p:nvPr>
        </p:nvSpPr>
        <p:spPr>
          <a:xfrm>
            <a:off x="0" y="136525"/>
            <a:ext cx="9144000" cy="6219825"/>
          </a:xfrm>
        </p:spPr>
        <p:txBody>
          <a:bodyPr/>
          <a:lstStyle/>
          <a:p>
            <a:pPr algn="just">
              <a:buNone/>
            </a:pPr>
            <a:r>
              <a:rPr lang="en-US" dirty="0"/>
              <a:t>According to </a:t>
            </a:r>
            <a:r>
              <a:rPr lang="en-US" dirty="0" err="1"/>
              <a:t>Zgusta</a:t>
            </a:r>
            <a:r>
              <a:rPr lang="en-US" dirty="0"/>
              <a:t> 1971, senses are classified in to five different types. They are,</a:t>
            </a:r>
          </a:p>
          <a:p>
            <a:pPr algn="just">
              <a:buNone/>
            </a:pPr>
            <a:endParaRPr lang="en-US" dirty="0"/>
          </a:p>
          <a:p>
            <a:pPr algn="just">
              <a:buNone/>
            </a:pPr>
            <a:r>
              <a:rPr lang="en-US" dirty="0"/>
              <a:t>	(1) Direct sense  		</a:t>
            </a:r>
          </a:p>
          <a:p>
            <a:pPr algn="just">
              <a:buNone/>
            </a:pPr>
            <a:r>
              <a:rPr lang="en-US" dirty="0"/>
              <a:t>	(2) Transferred sense</a:t>
            </a:r>
          </a:p>
          <a:p>
            <a:pPr algn="just">
              <a:buNone/>
            </a:pPr>
            <a:r>
              <a:rPr lang="en-US" dirty="0"/>
              <a:t>	(3) Specialized sense	</a:t>
            </a:r>
          </a:p>
          <a:p>
            <a:pPr algn="just">
              <a:buNone/>
            </a:pPr>
            <a:r>
              <a:rPr lang="en-US" dirty="0"/>
              <a:t>	(4) Figurative sense </a:t>
            </a:r>
          </a:p>
          <a:p>
            <a:pPr algn="just">
              <a:buNone/>
            </a:pPr>
            <a:r>
              <a:rPr lang="en-US" dirty="0"/>
              <a:t>	(5) Dominant sense</a:t>
            </a:r>
            <a:endParaRPr lang="en-IN" dirty="0"/>
          </a:p>
          <a:p>
            <a:endParaRPr lang="en-IN" dirty="0"/>
          </a:p>
        </p:txBody>
      </p:sp>
      <p:sp>
        <p:nvSpPr>
          <p:cNvPr id="4" name="Footer Placeholder 3">
            <a:extLst>
              <a:ext uri="{FF2B5EF4-FFF2-40B4-BE49-F238E27FC236}">
                <a16:creationId xmlns:a16="http://schemas.microsoft.com/office/drawing/2014/main" id="{CB048D33-ACFA-4843-9A4C-83C6BDDD974A}"/>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F0281A6B-CC99-424C-A806-2C8F7C5AF234}"/>
              </a:ext>
            </a:extLst>
          </p:cNvPr>
          <p:cNvSpPr>
            <a:spLocks noGrp="1"/>
          </p:cNvSpPr>
          <p:nvPr>
            <p:ph type="sldNum" sz="quarter" idx="12"/>
          </p:nvPr>
        </p:nvSpPr>
        <p:spPr/>
        <p:txBody>
          <a:bodyPr/>
          <a:lstStyle/>
          <a:p>
            <a:fld id="{B6F15528-21DE-4FAA-801E-634DDDAF4B2B}" type="slidenum">
              <a:rPr lang="en-US" smtClean="0"/>
              <a:pPr/>
              <a:t>65</a:t>
            </a:fld>
            <a:endParaRPr lang="en-US"/>
          </a:p>
        </p:txBody>
      </p:sp>
    </p:spTree>
    <p:extLst>
      <p:ext uri="{BB962C8B-B14F-4D97-AF65-F5344CB8AC3E}">
        <p14:creationId xmlns:p14="http://schemas.microsoft.com/office/powerpoint/2010/main" val="1842781552"/>
      </p:ext>
    </p:extLst>
  </p:cSld>
  <p:clrMapOvr>
    <a:masterClrMapping/>
  </p:clrMapOvr>
  <p:transition spd="slow">
    <p:diamond/>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ACF55-8298-41AE-A699-590E39A6899A}"/>
              </a:ext>
            </a:extLst>
          </p:cNvPr>
          <p:cNvSpPr>
            <a:spLocks noGrp="1"/>
          </p:cNvSpPr>
          <p:nvPr>
            <p:ph type="title"/>
          </p:nvPr>
        </p:nvSpPr>
        <p:spPr>
          <a:xfrm>
            <a:off x="609600" y="-38100"/>
            <a:ext cx="8229600" cy="1143000"/>
          </a:xfrm>
        </p:spPr>
        <p:txBody>
          <a:bodyPr/>
          <a:lstStyle/>
          <a:p>
            <a:pPr algn="ctr"/>
            <a:r>
              <a:rPr lang="en-US" dirty="0"/>
              <a:t>(1) Direct sense</a:t>
            </a:r>
            <a:endParaRPr lang="en-IN" dirty="0"/>
          </a:p>
        </p:txBody>
      </p:sp>
      <p:sp>
        <p:nvSpPr>
          <p:cNvPr id="3" name="Content Placeholder 2">
            <a:extLst>
              <a:ext uri="{FF2B5EF4-FFF2-40B4-BE49-F238E27FC236}">
                <a16:creationId xmlns:a16="http://schemas.microsoft.com/office/drawing/2014/main" id="{196DFE8E-49A9-44C8-8959-2C464BF8499E}"/>
              </a:ext>
            </a:extLst>
          </p:cNvPr>
          <p:cNvSpPr>
            <a:spLocks noGrp="1"/>
          </p:cNvSpPr>
          <p:nvPr>
            <p:ph idx="1"/>
          </p:nvPr>
        </p:nvSpPr>
        <p:spPr>
          <a:xfrm>
            <a:off x="152400" y="1104899"/>
            <a:ext cx="8991600" cy="5616575"/>
          </a:xfrm>
        </p:spPr>
        <p:txBody>
          <a:bodyPr>
            <a:normAutofit fontScale="70000" lnSpcReduction="20000"/>
          </a:bodyPr>
          <a:lstStyle/>
          <a:p>
            <a:pPr algn="just">
              <a:buNone/>
            </a:pPr>
            <a:r>
              <a:rPr lang="en-US" sz="2800" dirty="0"/>
              <a:t>The word’s primary sense will be the direct sense. The direct sense is the sense from which other senses can in the semantic analysis be derived by the assumption that they are characterized by some added connotation or the sense being figurative. </a:t>
            </a:r>
            <a:endParaRPr lang="en-US" dirty="0"/>
          </a:p>
          <a:p>
            <a:pPr algn="just">
              <a:buNone/>
            </a:pPr>
            <a:r>
              <a:rPr lang="en-US" dirty="0"/>
              <a:t>	Example:</a:t>
            </a:r>
          </a:p>
          <a:p>
            <a:pPr algn="just">
              <a:buNone/>
            </a:pPr>
            <a:endParaRPr lang="en-US" dirty="0"/>
          </a:p>
          <a:p>
            <a:pPr algn="just">
              <a:buNone/>
            </a:pPr>
            <a:endParaRPr lang="en-US" dirty="0"/>
          </a:p>
          <a:p>
            <a:pPr>
              <a:buNone/>
            </a:pPr>
            <a:r>
              <a:rPr lang="en-US" b="1" dirty="0">
                <a:latin typeface="TAM-LFS-AgathiarWide" pitchFamily="2" charset="0"/>
              </a:rPr>
              <a:t>	</a:t>
            </a:r>
            <a:endParaRPr lang="en-IN" sz="2400" dirty="0"/>
          </a:p>
          <a:p>
            <a:pPr>
              <a:buNone/>
            </a:pPr>
            <a:r>
              <a:rPr lang="en-IN" sz="2400" dirty="0">
                <a:latin typeface="TAM-LFS-AgathiarWide" pitchFamily="2" charset="0"/>
              </a:rPr>
              <a:t>	</a:t>
            </a:r>
          </a:p>
          <a:p>
            <a:pPr>
              <a:buNone/>
            </a:pPr>
            <a:r>
              <a:rPr lang="en-IN" sz="2400" dirty="0">
                <a:latin typeface="TAM-LFS-AgathiarWide" pitchFamily="2" charset="0"/>
              </a:rPr>
              <a:t> (1) </a:t>
            </a:r>
            <a:r>
              <a:rPr lang="en-IN" sz="2400" dirty="0" err="1">
                <a:latin typeface="TAM-LFS-Old" pitchFamily="2" charset="0"/>
              </a:rPr>
              <a:t>É‚°î</a:t>
            </a:r>
            <a:r>
              <a:rPr lang="en-IN" sz="2400" dirty="0">
                <a:latin typeface="TAM-LFS-Old" pitchFamily="2" charset="0"/>
              </a:rPr>
              <a:t>™		</a:t>
            </a:r>
            <a:r>
              <a:rPr lang="en-IN" sz="2400" dirty="0">
                <a:latin typeface="Times New Roman" pitchFamily="18" charset="0"/>
                <a:cs typeface="Times New Roman" pitchFamily="18" charset="0"/>
              </a:rPr>
              <a:t>: </a:t>
            </a:r>
            <a:r>
              <a:rPr lang="en-IN" sz="2400" dirty="0"/>
              <a:t>take (v) </a:t>
            </a:r>
          </a:p>
          <a:p>
            <a:pPr>
              <a:buNone/>
            </a:pPr>
            <a:r>
              <a:rPr lang="en-IN" sz="2400" dirty="0">
                <a:latin typeface="TAM-LFS-AgathiarWide" pitchFamily="2" charset="0"/>
              </a:rPr>
              <a:t>(2) </a:t>
            </a:r>
            <a:r>
              <a:rPr lang="en-IN" sz="2400" dirty="0" err="1">
                <a:latin typeface="TAM-LFS-Old" pitchFamily="2" charset="0"/>
              </a:rPr>
              <a:t>õ£ƒ°î</a:t>
            </a:r>
            <a:r>
              <a:rPr lang="en-IN" sz="2400" dirty="0">
                <a:latin typeface="TAM-LFS-Old" pitchFamily="2" charset="0"/>
              </a:rPr>
              <a:t>™ 		</a:t>
            </a:r>
            <a:r>
              <a:rPr lang="en-IN" sz="2400" dirty="0">
                <a:latin typeface="Times New Roman" pitchFamily="18" charset="0"/>
                <a:cs typeface="Times New Roman" pitchFamily="18" charset="0"/>
              </a:rPr>
              <a:t>:</a:t>
            </a:r>
            <a:r>
              <a:rPr lang="en-IN" sz="2400" dirty="0"/>
              <a:t> buy something;  </a:t>
            </a:r>
            <a:endParaRPr lang="en-IN" sz="2400" dirty="0">
              <a:latin typeface="TAM-LFS-AgathiarWide" pitchFamily="2" charset="0"/>
            </a:endParaRPr>
          </a:p>
          <a:p>
            <a:pPr>
              <a:buNone/>
            </a:pPr>
            <a:r>
              <a:rPr lang="en-IN" sz="2400" dirty="0">
                <a:latin typeface="TAM-LFS-AgathiarWide" pitchFamily="2" charset="0"/>
              </a:rPr>
              <a:t>(3) </a:t>
            </a:r>
            <a:r>
              <a:rPr lang="en-IN" sz="2400" dirty="0">
                <a:latin typeface="TAM-LFS-Old" pitchFamily="2" charset="0"/>
              </a:rPr>
              <a:t>ª</a:t>
            </a:r>
            <a:r>
              <a:rPr lang="en-IN" sz="2400" dirty="0" err="1">
                <a:latin typeface="TAM-LFS-Old" pitchFamily="2" charset="0"/>
              </a:rPr>
              <a:t>ðÁî</a:t>
            </a:r>
            <a:r>
              <a:rPr lang="en-IN" sz="2400" dirty="0">
                <a:latin typeface="TAM-LFS-Old" pitchFamily="2" charset="0"/>
              </a:rPr>
              <a:t>™		</a:t>
            </a:r>
            <a:r>
              <a:rPr lang="en-IN" sz="2400" dirty="0">
                <a:latin typeface="Times New Roman" pitchFamily="18" charset="0"/>
                <a:cs typeface="Times New Roman" pitchFamily="18" charset="0"/>
              </a:rPr>
              <a:t>: </a:t>
            </a:r>
            <a:r>
              <a:rPr lang="en-IN" sz="2400" dirty="0"/>
              <a:t>draw  (money from bank)</a:t>
            </a:r>
          </a:p>
          <a:p>
            <a:pPr>
              <a:buNone/>
            </a:pPr>
            <a:r>
              <a:rPr lang="en-IN" sz="2400" dirty="0">
                <a:latin typeface="TAM-LFS-AgathiarWide" pitchFamily="2" charset="0"/>
              </a:rPr>
              <a:t>(4) </a:t>
            </a:r>
            <a:r>
              <a:rPr lang="en-IN" sz="2400" dirty="0">
                <a:latin typeface="TAM-LFS-Old" pitchFamily="2" charset="0"/>
              </a:rPr>
              <a:t>c˜</a:t>
            </a:r>
            <a:r>
              <a:rPr lang="en-IN" sz="2400" dirty="0">
                <a:latin typeface="Times New Roman" pitchFamily="18" charset="0"/>
                <a:cs typeface="Times New Roman" pitchFamily="18" charset="0"/>
              </a:rPr>
              <a:t> 			: </a:t>
            </a:r>
            <a:r>
              <a:rPr lang="en-IN" sz="2400" dirty="0"/>
              <a:t>collect water</a:t>
            </a:r>
          </a:p>
          <a:p>
            <a:pPr>
              <a:buNone/>
            </a:pPr>
            <a:r>
              <a:rPr lang="en-IN" sz="2400" dirty="0"/>
              <a:t>(5) </a:t>
            </a:r>
            <a:r>
              <a:rPr lang="en-IN" sz="2400" dirty="0">
                <a:latin typeface="TAM-LFS-Old" pitchFamily="2" charset="0"/>
              </a:rPr>
              <a:t>«</a:t>
            </a:r>
            <a:r>
              <a:rPr lang="en-IN" sz="2400" dirty="0" err="1">
                <a:latin typeface="TAM-LFS-Old" pitchFamily="2" charset="0"/>
              </a:rPr>
              <a:t>õ¬ô</a:t>
            </a:r>
            <a:r>
              <a:rPr lang="en-IN" sz="2400" dirty="0">
                <a:latin typeface="TAM-LFS-Old" pitchFamily="2" charset="0"/>
              </a:rPr>
              <a:t>‚° </a:t>
            </a:r>
            <a:r>
              <a:rPr lang="en-IN" sz="2400" dirty="0" err="1">
                <a:latin typeface="TAM-LFS-Old" pitchFamily="2" charset="0"/>
              </a:rPr>
              <a:t>Ýœ</a:t>
            </a:r>
            <a:r>
              <a:rPr lang="en-IN" sz="2400" dirty="0">
                <a:latin typeface="TAM-LFS-Old" pitchFamily="2" charset="0"/>
              </a:rPr>
              <a:t> «ê˜ˆˆ™</a:t>
            </a:r>
            <a:r>
              <a:rPr lang="en-IN" sz="2400" dirty="0">
                <a:latin typeface="Times New Roman" pitchFamily="18" charset="0"/>
                <a:cs typeface="Times New Roman" pitchFamily="18" charset="0"/>
              </a:rPr>
              <a:t>     :</a:t>
            </a:r>
            <a:r>
              <a:rPr lang="en-IN" sz="2400" dirty="0"/>
              <a:t> recruit</a:t>
            </a:r>
          </a:p>
          <a:p>
            <a:pPr>
              <a:buNone/>
            </a:pPr>
            <a:r>
              <a:rPr lang="en-IN" sz="2400" dirty="0"/>
              <a:t> (7</a:t>
            </a:r>
            <a:r>
              <a:rPr lang="en-IN" sz="2400" dirty="0">
                <a:latin typeface="TAM-LFS-Old" pitchFamily="2" charset="0"/>
              </a:rPr>
              <a:t>) ¹ˆîè‹ HKˆ¶ «î®‚ è£µî‹</a:t>
            </a:r>
            <a:r>
              <a:rPr lang="en-IN" sz="2400" dirty="0">
                <a:latin typeface="Times New Roman" pitchFamily="18" charset="0"/>
                <a:cs typeface="Times New Roman" pitchFamily="18" charset="0"/>
              </a:rPr>
              <a:t> : </a:t>
            </a:r>
            <a:r>
              <a:rPr lang="en-IN" sz="2400" dirty="0"/>
              <a:t>(a page,  etc by opening a book) take</a:t>
            </a:r>
            <a:r>
              <a:rPr lang="en-IN" sz="2400" dirty="0">
                <a:latin typeface="Times New Roman" pitchFamily="18" charset="0"/>
                <a:cs typeface="Times New Roman" pitchFamily="18" charset="0"/>
              </a:rPr>
              <a:t> :</a:t>
            </a:r>
            <a:r>
              <a:rPr lang="en-IN" sz="2400" dirty="0"/>
              <a:t> </a:t>
            </a:r>
            <a:r>
              <a:rPr lang="en-IN" sz="2400" dirty="0">
                <a:latin typeface="TAM-LFS-Old" pitchFamily="2" charset="0"/>
              </a:rPr>
              <a:t>(</a:t>
            </a:r>
            <a:r>
              <a:rPr lang="en-IN" sz="2400" dirty="0" err="1">
                <a:latin typeface="TAM-LFS-Old" pitchFamily="2" charset="0"/>
              </a:rPr>
              <a:t>ðˆî</a:t>
            </a:r>
            <a:r>
              <a:rPr lang="en-IN" sz="2400" dirty="0">
                <a:latin typeface="TAM-LFS-Old" pitchFamily="2" charset="0"/>
              </a:rPr>
              <a:t>£‹ </a:t>
            </a:r>
            <a:r>
              <a:rPr lang="en-IN" sz="2400" dirty="0" err="1">
                <a:latin typeface="TAM-LFS-Old" pitchFamily="2" charset="0"/>
              </a:rPr>
              <a:t>ð‚è</a:t>
            </a:r>
            <a:r>
              <a:rPr lang="en-IN" sz="2400" dirty="0">
                <a:latin typeface="TAM-LFS-Old" pitchFamily="2" charset="0"/>
              </a:rPr>
              <a:t>ˆ¬î â´.</a:t>
            </a:r>
          </a:p>
          <a:p>
            <a:pPr>
              <a:buNone/>
            </a:pPr>
            <a:r>
              <a:rPr lang="en-IN" sz="2400" dirty="0"/>
              <a:t> (8) </a:t>
            </a:r>
            <a:r>
              <a:rPr lang="en-IN" sz="2400" dirty="0" err="1">
                <a:latin typeface="TAM-LFS-Old" pitchFamily="2" charset="0"/>
              </a:rPr>
              <a:t>õ£è</a:t>
            </a:r>
            <a:r>
              <a:rPr lang="en-IN" sz="2400" dirty="0">
                <a:latin typeface="TAM-LFS-Old" pitchFamily="2" charset="0"/>
              </a:rPr>
              <a:t>¡ˆ¬î A÷Š¹î™</a:t>
            </a:r>
            <a:r>
              <a:rPr lang="en-IN" sz="2400" dirty="0">
                <a:latin typeface="Times New Roman" pitchFamily="18" charset="0"/>
                <a:cs typeface="Times New Roman" pitchFamily="18" charset="0"/>
              </a:rPr>
              <a:t> 	     : </a:t>
            </a:r>
            <a:r>
              <a:rPr lang="en-IN" sz="2400" dirty="0"/>
              <a:t>start a vehicle; </a:t>
            </a:r>
          </a:p>
          <a:p>
            <a:pPr>
              <a:buNone/>
            </a:pPr>
            <a:r>
              <a:rPr lang="en-IN" sz="2400" dirty="0"/>
              <a:t> 9) </a:t>
            </a:r>
            <a:r>
              <a:rPr lang="en-IN" sz="2400" dirty="0" err="1">
                <a:latin typeface="TAM-LFS-Old" pitchFamily="2" charset="0"/>
              </a:rPr>
              <a:t>Mô</a:t>
            </a:r>
            <a:r>
              <a:rPr lang="en-IN" sz="2400" dirty="0">
                <a:latin typeface="TAM-LFS-Old" pitchFamily="2" charset="0"/>
              </a:rPr>
              <a:t>‚°</a:t>
            </a:r>
            <a:r>
              <a:rPr lang="en-IN" sz="2400" dirty="0">
                <a:latin typeface="Times New Roman" pitchFamily="18" charset="0"/>
                <a:cs typeface="Times New Roman" pitchFamily="18" charset="0"/>
              </a:rPr>
              <a:t> 		     : </a:t>
            </a:r>
            <a:r>
              <a:rPr lang="en-IN" sz="2400" dirty="0"/>
              <a:t>remove</a:t>
            </a:r>
            <a:r>
              <a:rPr lang="en-IN" sz="2400" dirty="0">
                <a:latin typeface="Times New Roman" pitchFamily="18" charset="0"/>
                <a:cs typeface="Times New Roman" pitchFamily="18" charset="0"/>
              </a:rPr>
              <a:t> </a:t>
            </a:r>
          </a:p>
          <a:p>
            <a:pPr>
              <a:buNone/>
            </a:pPr>
            <a:endParaRPr lang="en-IN" sz="2400" dirty="0">
              <a:latin typeface="TAM-LFS-AgathiarWide" pitchFamily="2" charset="0"/>
            </a:endParaRPr>
          </a:p>
          <a:p>
            <a:pPr>
              <a:buNone/>
            </a:pPr>
            <a:r>
              <a:rPr lang="en-US" sz="2400" dirty="0">
                <a:latin typeface="TAM-LFS-AgathiarWide" pitchFamily="2" charset="0"/>
              </a:rPr>
              <a:t>	</a:t>
            </a:r>
            <a:r>
              <a:rPr lang="en-US" sz="2400" dirty="0"/>
              <a:t>The first meaning is the direct sense , other meanings are derived senses. </a:t>
            </a:r>
            <a:endParaRPr lang="en-IN" sz="2400" dirty="0">
              <a:latin typeface="TAM-LFS-AgathiarWide" pitchFamily="2" charset="0"/>
            </a:endParaRPr>
          </a:p>
          <a:p>
            <a:pPr marL="0" indent="0">
              <a:buNone/>
            </a:pPr>
            <a:endParaRPr lang="en-IN" dirty="0"/>
          </a:p>
        </p:txBody>
      </p:sp>
      <p:sp>
        <p:nvSpPr>
          <p:cNvPr id="4" name="Footer Placeholder 3">
            <a:extLst>
              <a:ext uri="{FF2B5EF4-FFF2-40B4-BE49-F238E27FC236}">
                <a16:creationId xmlns:a16="http://schemas.microsoft.com/office/drawing/2014/main" id="{BF0ADF0E-1A9F-48AB-B45F-2D24F9287206}"/>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994B2A29-496B-4D71-8406-1FC1C2B297EB}"/>
              </a:ext>
            </a:extLst>
          </p:cNvPr>
          <p:cNvSpPr>
            <a:spLocks noGrp="1"/>
          </p:cNvSpPr>
          <p:nvPr>
            <p:ph type="sldNum" sz="quarter" idx="12"/>
          </p:nvPr>
        </p:nvSpPr>
        <p:spPr/>
        <p:txBody>
          <a:bodyPr/>
          <a:lstStyle/>
          <a:p>
            <a:fld id="{B6F15528-21DE-4FAA-801E-634DDDAF4B2B}" type="slidenum">
              <a:rPr lang="en-US" smtClean="0"/>
              <a:pPr/>
              <a:t>66</a:t>
            </a:fld>
            <a:endParaRPr lang="en-US"/>
          </a:p>
        </p:txBody>
      </p:sp>
      <p:sp>
        <p:nvSpPr>
          <p:cNvPr id="6" name="Rectangle 5">
            <a:extLst>
              <a:ext uri="{FF2B5EF4-FFF2-40B4-BE49-F238E27FC236}">
                <a16:creationId xmlns:a16="http://schemas.microsoft.com/office/drawing/2014/main" id="{3E1ED8D6-56CB-4488-B033-59C35F482A35}"/>
              </a:ext>
            </a:extLst>
          </p:cNvPr>
          <p:cNvSpPr/>
          <p:nvPr/>
        </p:nvSpPr>
        <p:spPr>
          <a:xfrm>
            <a:off x="533400" y="2667000"/>
            <a:ext cx="28194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b="1" dirty="0">
                <a:solidFill>
                  <a:srgbClr val="FF0000"/>
                </a:solidFill>
                <a:latin typeface="TAM-LFS-Old" pitchFamily="2" charset="0"/>
              </a:rPr>
              <a:t>â´ (M)</a:t>
            </a:r>
            <a:r>
              <a:rPr lang="en-IN" sz="2000" b="1" dirty="0">
                <a:solidFill>
                  <a:srgbClr val="FF0000"/>
                </a:solidFill>
                <a:latin typeface="TAM-LFS-AgathiarWide" pitchFamily="2" charset="0"/>
              </a:rPr>
              <a:t> </a:t>
            </a:r>
            <a:r>
              <a:rPr lang="en-IN" sz="2000" b="1" dirty="0">
                <a:solidFill>
                  <a:srgbClr val="FF0000"/>
                </a:solidFill>
              </a:rPr>
              <a:t>/</a:t>
            </a:r>
            <a:r>
              <a:rPr lang="en-IN" sz="2000" b="1" dirty="0" err="1">
                <a:solidFill>
                  <a:srgbClr val="FF0000"/>
                </a:solidFill>
              </a:rPr>
              <a:t>eTu</a:t>
            </a:r>
            <a:r>
              <a:rPr lang="en-IN" sz="2000" b="1" dirty="0">
                <a:solidFill>
                  <a:srgbClr val="FF0000"/>
                </a:solidFill>
              </a:rPr>
              <a:t>/ v (Po)</a:t>
            </a:r>
            <a:endParaRPr lang="en-US" sz="2000" b="1" dirty="0">
              <a:solidFill>
                <a:srgbClr val="FF0000"/>
              </a:solidFill>
            </a:endParaRPr>
          </a:p>
        </p:txBody>
      </p:sp>
    </p:spTree>
    <p:extLst>
      <p:ext uri="{BB962C8B-B14F-4D97-AF65-F5344CB8AC3E}">
        <p14:creationId xmlns:p14="http://schemas.microsoft.com/office/powerpoint/2010/main" val="3239653135"/>
      </p:ext>
    </p:extLst>
  </p:cSld>
  <p:clrMapOvr>
    <a:masterClrMapping/>
  </p:clrMapOvr>
  <p:transition spd="slow">
    <p:diamond/>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514A18-EDBC-4E3F-8263-B873E273D3C2}"/>
              </a:ext>
            </a:extLst>
          </p:cNvPr>
          <p:cNvSpPr>
            <a:spLocks noGrp="1"/>
          </p:cNvSpPr>
          <p:nvPr>
            <p:ph idx="1"/>
          </p:nvPr>
        </p:nvSpPr>
        <p:spPr>
          <a:xfrm>
            <a:off x="0" y="0"/>
            <a:ext cx="9144000" cy="6858000"/>
          </a:xfrm>
        </p:spPr>
        <p:txBody>
          <a:bodyPr>
            <a:normAutofit/>
          </a:bodyPr>
          <a:lstStyle/>
          <a:p>
            <a:pPr>
              <a:buNone/>
            </a:pPr>
            <a:r>
              <a:rPr lang="en-US" dirty="0"/>
              <a:t>Example in English</a:t>
            </a:r>
          </a:p>
          <a:p>
            <a:pPr>
              <a:buNone/>
            </a:pPr>
            <a:r>
              <a:rPr lang="en-US" dirty="0"/>
              <a:t>Deep (Adj.)</a:t>
            </a:r>
          </a:p>
          <a:p>
            <a:pPr marL="514350" indent="-514350">
              <a:buAutoNum type="arabicPeriod"/>
            </a:pPr>
            <a:r>
              <a:rPr lang="en-US" dirty="0"/>
              <a:t>Going a long way down from the surface</a:t>
            </a:r>
          </a:p>
          <a:p>
            <a:pPr marL="514350" indent="-514350">
              <a:buAutoNum type="arabicPeriod"/>
            </a:pPr>
            <a:r>
              <a:rPr lang="en-US" dirty="0"/>
              <a:t>Deep voice (used about sound)</a:t>
            </a:r>
          </a:p>
          <a:p>
            <a:pPr marL="514350" indent="-514350">
              <a:buAutoNum type="arabicPeriod"/>
            </a:pPr>
            <a:r>
              <a:rPr lang="en-US" dirty="0"/>
              <a:t>Deep red (used about colors)</a:t>
            </a:r>
          </a:p>
          <a:p>
            <a:pPr marL="514350" indent="-514350">
              <a:buAutoNum type="arabicPeriod"/>
            </a:pPr>
            <a:r>
              <a:rPr lang="en-US" dirty="0"/>
              <a:t>Strong / deep feeling  (deep love)</a:t>
            </a:r>
          </a:p>
          <a:p>
            <a:pPr marL="514350" indent="-514350">
              <a:buAutoNum type="arabicPeriod"/>
            </a:pPr>
            <a:r>
              <a:rPr lang="en-US" dirty="0"/>
              <a:t>Deep sleep (not easy to wake)</a:t>
            </a:r>
          </a:p>
          <a:p>
            <a:pPr marL="514350" indent="-514350">
              <a:buAutoNum type="arabicPeriod"/>
            </a:pPr>
            <a:r>
              <a:rPr lang="en-US" dirty="0"/>
              <a:t>Dealing with difficult subject (deep study)</a:t>
            </a:r>
          </a:p>
          <a:p>
            <a:pPr marL="514350" indent="-514350">
              <a:buNone/>
            </a:pPr>
            <a:r>
              <a:rPr lang="en-US" dirty="0"/>
              <a:t>Strength (noun)</a:t>
            </a:r>
          </a:p>
          <a:p>
            <a:pPr marL="514350" indent="-514350">
              <a:buAutoNum type="arabicPeriod"/>
            </a:pPr>
            <a:r>
              <a:rPr lang="en-US" dirty="0"/>
              <a:t>Physical strength</a:t>
            </a:r>
          </a:p>
          <a:p>
            <a:pPr marL="514350" indent="-514350">
              <a:buAutoNum type="arabicPeriod"/>
            </a:pPr>
            <a:r>
              <a:rPr lang="en-US" dirty="0"/>
              <a:t>The ability of an object to hold heavy weight</a:t>
            </a:r>
          </a:p>
          <a:p>
            <a:pPr marL="514350" indent="-514350">
              <a:buAutoNum type="arabicPeriod"/>
            </a:pPr>
            <a:r>
              <a:rPr lang="en-US" dirty="0"/>
              <a:t>The power of Economy</a:t>
            </a:r>
          </a:p>
          <a:p>
            <a:pPr marL="514350" indent="-514350">
              <a:buAutoNum type="arabicPeriod"/>
            </a:pPr>
            <a:r>
              <a:rPr lang="en-US" dirty="0"/>
              <a:t>Good quality / ability Interest</a:t>
            </a:r>
          </a:p>
          <a:p>
            <a:pPr marL="0" indent="0">
              <a:buNone/>
            </a:pPr>
            <a:endParaRPr lang="en-IN" dirty="0"/>
          </a:p>
        </p:txBody>
      </p:sp>
      <p:sp>
        <p:nvSpPr>
          <p:cNvPr id="4" name="Footer Placeholder 3">
            <a:extLst>
              <a:ext uri="{FF2B5EF4-FFF2-40B4-BE49-F238E27FC236}">
                <a16:creationId xmlns:a16="http://schemas.microsoft.com/office/drawing/2014/main" id="{577F9E19-DDB4-4457-8486-663E0179D8A4}"/>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AEAD0D8F-992F-4BD4-A9C5-C3C5412C7017}"/>
              </a:ext>
            </a:extLst>
          </p:cNvPr>
          <p:cNvSpPr>
            <a:spLocks noGrp="1"/>
          </p:cNvSpPr>
          <p:nvPr>
            <p:ph type="sldNum" sz="quarter" idx="12"/>
          </p:nvPr>
        </p:nvSpPr>
        <p:spPr/>
        <p:txBody>
          <a:bodyPr/>
          <a:lstStyle/>
          <a:p>
            <a:fld id="{B6F15528-21DE-4FAA-801E-634DDDAF4B2B}" type="slidenum">
              <a:rPr lang="en-US" smtClean="0"/>
              <a:pPr/>
              <a:t>67</a:t>
            </a:fld>
            <a:endParaRPr lang="en-US"/>
          </a:p>
        </p:txBody>
      </p:sp>
    </p:spTree>
    <p:extLst>
      <p:ext uri="{BB962C8B-B14F-4D97-AF65-F5344CB8AC3E}">
        <p14:creationId xmlns:p14="http://schemas.microsoft.com/office/powerpoint/2010/main" val="3515390255"/>
      </p:ext>
    </p:extLst>
  </p:cSld>
  <p:clrMapOvr>
    <a:masterClrMapping/>
  </p:clrMapOvr>
  <p:transition spd="slow">
    <p:diamond/>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CA5FB-0707-4B54-8A3C-ECD4EFE876B8}"/>
              </a:ext>
            </a:extLst>
          </p:cNvPr>
          <p:cNvSpPr>
            <a:spLocks noGrp="1"/>
          </p:cNvSpPr>
          <p:nvPr>
            <p:ph type="title"/>
          </p:nvPr>
        </p:nvSpPr>
        <p:spPr>
          <a:xfrm>
            <a:off x="685800" y="-38100"/>
            <a:ext cx="8229600" cy="1143000"/>
          </a:xfrm>
        </p:spPr>
        <p:txBody>
          <a:bodyPr/>
          <a:lstStyle/>
          <a:p>
            <a:pPr algn="ctr"/>
            <a:r>
              <a:rPr lang="en-US" dirty="0"/>
              <a:t>(2) Transferred sense</a:t>
            </a:r>
            <a:endParaRPr lang="en-IN" dirty="0"/>
          </a:p>
        </p:txBody>
      </p:sp>
      <p:sp>
        <p:nvSpPr>
          <p:cNvPr id="3" name="Content Placeholder 2">
            <a:extLst>
              <a:ext uri="{FF2B5EF4-FFF2-40B4-BE49-F238E27FC236}">
                <a16:creationId xmlns:a16="http://schemas.microsoft.com/office/drawing/2014/main" id="{96AE26A1-7178-452D-BDD7-60B1BF16123B}"/>
              </a:ext>
            </a:extLst>
          </p:cNvPr>
          <p:cNvSpPr>
            <a:spLocks noGrp="1"/>
          </p:cNvSpPr>
          <p:nvPr>
            <p:ph idx="1"/>
          </p:nvPr>
        </p:nvSpPr>
        <p:spPr>
          <a:xfrm>
            <a:off x="152400" y="1104901"/>
            <a:ext cx="8991600" cy="5616574"/>
          </a:xfrm>
        </p:spPr>
        <p:txBody>
          <a:bodyPr/>
          <a:lstStyle/>
          <a:p>
            <a:pPr algn="just">
              <a:buNone/>
            </a:pPr>
            <a:r>
              <a:rPr lang="en-US" dirty="0"/>
              <a:t>Shift in application, specialization in social context, figurative language </a:t>
            </a:r>
            <a:r>
              <a:rPr lang="en-US" dirty="0" err="1"/>
              <a:t>etc</a:t>
            </a:r>
            <a:r>
              <a:rPr lang="en-US" dirty="0"/>
              <a:t>, are some of causes for polysemy. Additional senses are develop due to one of the above mentioned sources to start with the speakers feelings.  The new senses are added to the original senses. Later the new senses get stabilized and the speakers do not feel its relationship to the original meaning. Then they become transferred senses. </a:t>
            </a:r>
          </a:p>
          <a:p>
            <a:pPr algn="just">
              <a:buNone/>
            </a:pPr>
            <a:r>
              <a:rPr lang="en-US" dirty="0"/>
              <a:t> </a:t>
            </a:r>
          </a:p>
          <a:p>
            <a:pPr algn="just">
              <a:buNone/>
            </a:pPr>
            <a:r>
              <a:rPr lang="en-US" dirty="0"/>
              <a:t>	Example</a:t>
            </a:r>
          </a:p>
          <a:p>
            <a:pPr algn="just">
              <a:buNone/>
            </a:pPr>
            <a:r>
              <a:rPr lang="en-US" dirty="0"/>
              <a:t>	The English word father and the Tamil words like </a:t>
            </a:r>
            <a:r>
              <a:rPr lang="en-US" dirty="0" err="1"/>
              <a:t>ka:l</a:t>
            </a:r>
            <a:r>
              <a:rPr lang="en-US" dirty="0"/>
              <a:t> o:Tu etc. expect their first senses which are direct sense, all the other derived senses are called transferred sense.  </a:t>
            </a:r>
            <a:endParaRPr lang="en-IN" dirty="0"/>
          </a:p>
          <a:p>
            <a:pPr marL="0" indent="0">
              <a:buNone/>
            </a:pPr>
            <a:endParaRPr lang="en-IN" dirty="0"/>
          </a:p>
        </p:txBody>
      </p:sp>
      <p:sp>
        <p:nvSpPr>
          <p:cNvPr id="4" name="Footer Placeholder 3">
            <a:extLst>
              <a:ext uri="{FF2B5EF4-FFF2-40B4-BE49-F238E27FC236}">
                <a16:creationId xmlns:a16="http://schemas.microsoft.com/office/drawing/2014/main" id="{C30D82FE-AA46-4A94-96EE-1219C453A8BB}"/>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8032944A-2583-49BD-9690-8909900CAA02}"/>
              </a:ext>
            </a:extLst>
          </p:cNvPr>
          <p:cNvSpPr>
            <a:spLocks noGrp="1"/>
          </p:cNvSpPr>
          <p:nvPr>
            <p:ph type="sldNum" sz="quarter" idx="12"/>
          </p:nvPr>
        </p:nvSpPr>
        <p:spPr/>
        <p:txBody>
          <a:bodyPr/>
          <a:lstStyle/>
          <a:p>
            <a:fld id="{B6F15528-21DE-4FAA-801E-634DDDAF4B2B}" type="slidenum">
              <a:rPr lang="en-US" smtClean="0"/>
              <a:pPr/>
              <a:t>68</a:t>
            </a:fld>
            <a:endParaRPr lang="en-US"/>
          </a:p>
        </p:txBody>
      </p:sp>
    </p:spTree>
    <p:extLst>
      <p:ext uri="{BB962C8B-B14F-4D97-AF65-F5344CB8AC3E}">
        <p14:creationId xmlns:p14="http://schemas.microsoft.com/office/powerpoint/2010/main" val="2850110687"/>
      </p:ext>
    </p:extLst>
  </p:cSld>
  <p:clrMapOvr>
    <a:masterClrMapping/>
  </p:clrMapOvr>
  <p:transition spd="slow">
    <p:diamond/>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DAC115-6BB6-4928-BD7D-B0E179D1AC54}"/>
              </a:ext>
            </a:extLst>
          </p:cNvPr>
          <p:cNvSpPr>
            <a:spLocks noGrp="1"/>
          </p:cNvSpPr>
          <p:nvPr>
            <p:ph idx="1"/>
          </p:nvPr>
        </p:nvSpPr>
        <p:spPr>
          <a:xfrm>
            <a:off x="0" y="0"/>
            <a:ext cx="9144000" cy="6858000"/>
          </a:xfrm>
        </p:spPr>
        <p:txBody>
          <a:bodyPr>
            <a:normAutofit fontScale="85000" lnSpcReduction="20000"/>
          </a:bodyPr>
          <a:lstStyle/>
          <a:p>
            <a:pPr>
              <a:buNone/>
            </a:pPr>
            <a:r>
              <a:rPr lang="en-US" dirty="0"/>
              <a:t>There are two types of transferred senses are there. </a:t>
            </a:r>
          </a:p>
          <a:p>
            <a:pPr>
              <a:buNone/>
            </a:pPr>
            <a:r>
              <a:rPr lang="en-US" dirty="0"/>
              <a:t>	(1) Native transferred sense</a:t>
            </a:r>
          </a:p>
          <a:p>
            <a:pPr>
              <a:buNone/>
            </a:pPr>
            <a:r>
              <a:rPr lang="en-US" dirty="0"/>
              <a:t>	(2) Accultured sense </a:t>
            </a:r>
          </a:p>
          <a:p>
            <a:pPr>
              <a:buNone/>
            </a:pPr>
            <a:endParaRPr lang="en-US" dirty="0"/>
          </a:p>
          <a:p>
            <a:pPr algn="just">
              <a:buNone/>
            </a:pPr>
            <a:r>
              <a:rPr lang="en-US" dirty="0"/>
              <a:t>	(1</a:t>
            </a:r>
            <a:r>
              <a:rPr lang="en-US" b="1" dirty="0"/>
              <a:t>) Native transferred sense: </a:t>
            </a:r>
          </a:p>
          <a:p>
            <a:pPr algn="just">
              <a:buNone/>
            </a:pPr>
            <a:r>
              <a:rPr lang="en-US" dirty="0"/>
              <a:t>		 Additional meaning or senses are developed due to figurative language or other causes except foreign influence are called native transferred sense. </a:t>
            </a:r>
          </a:p>
          <a:p>
            <a:pPr>
              <a:buNone/>
            </a:pPr>
            <a:r>
              <a:rPr lang="en-US" dirty="0"/>
              <a:t>	For example, </a:t>
            </a:r>
          </a:p>
          <a:p>
            <a:pPr>
              <a:buNone/>
            </a:pPr>
            <a:r>
              <a:rPr lang="en-US" dirty="0"/>
              <a:t>‘</a:t>
            </a:r>
            <a:r>
              <a:rPr lang="en-US" b="1" dirty="0"/>
              <a:t>Eye</a:t>
            </a:r>
            <a:r>
              <a:rPr lang="en-US" dirty="0"/>
              <a:t>’</a:t>
            </a:r>
          </a:p>
          <a:p>
            <a:pPr>
              <a:buNone/>
            </a:pPr>
            <a:r>
              <a:rPr lang="en-US" dirty="0"/>
              <a:t>		1. human / animal body part.</a:t>
            </a:r>
          </a:p>
          <a:p>
            <a:pPr>
              <a:buNone/>
            </a:pPr>
            <a:r>
              <a:rPr lang="en-US" dirty="0"/>
              <a:t>		2. </a:t>
            </a:r>
            <a:r>
              <a:rPr lang="en-US" dirty="0" err="1"/>
              <a:t>mayil</a:t>
            </a:r>
            <a:r>
              <a:rPr lang="en-US" dirty="0"/>
              <a:t> </a:t>
            </a:r>
            <a:r>
              <a:rPr lang="en-US" dirty="0" err="1"/>
              <a:t>kaN</a:t>
            </a:r>
            <a:endParaRPr lang="en-US" dirty="0"/>
          </a:p>
          <a:p>
            <a:pPr>
              <a:buNone/>
            </a:pPr>
            <a:r>
              <a:rPr lang="en-US" dirty="0"/>
              <a:t>		3. </a:t>
            </a:r>
            <a:r>
              <a:rPr lang="en-US" dirty="0" err="1"/>
              <a:t>te:nga:y</a:t>
            </a:r>
            <a:r>
              <a:rPr lang="en-US" dirty="0"/>
              <a:t> </a:t>
            </a:r>
            <a:r>
              <a:rPr lang="en-US" dirty="0" err="1"/>
              <a:t>kaN</a:t>
            </a:r>
            <a:endParaRPr lang="en-US" dirty="0"/>
          </a:p>
          <a:p>
            <a:pPr>
              <a:buNone/>
            </a:pPr>
            <a:r>
              <a:rPr lang="en-US" dirty="0"/>
              <a:t>		4. </a:t>
            </a:r>
            <a:r>
              <a:rPr lang="en-US" dirty="0" err="1"/>
              <a:t>kolli</a:t>
            </a:r>
            <a:r>
              <a:rPr lang="en-US" dirty="0"/>
              <a:t> </a:t>
            </a:r>
            <a:r>
              <a:rPr lang="en-US" dirty="0" err="1"/>
              <a:t>kaN</a:t>
            </a:r>
            <a:r>
              <a:rPr lang="en-US" dirty="0"/>
              <a:t> etc. </a:t>
            </a:r>
          </a:p>
          <a:p>
            <a:pPr>
              <a:buNone/>
            </a:pPr>
            <a:r>
              <a:rPr lang="en-US" b="1" dirty="0"/>
              <a:t>‘</a:t>
            </a:r>
            <a:r>
              <a:rPr lang="en-US" b="1" dirty="0" err="1"/>
              <a:t>Ka:tu</a:t>
            </a:r>
            <a:r>
              <a:rPr lang="en-US" dirty="0"/>
              <a:t>’</a:t>
            </a:r>
          </a:p>
          <a:p>
            <a:pPr>
              <a:buNone/>
            </a:pPr>
            <a:r>
              <a:rPr lang="en-US" dirty="0"/>
              <a:t>		 1. human / animal body part.</a:t>
            </a:r>
          </a:p>
          <a:p>
            <a:pPr>
              <a:buNone/>
            </a:pPr>
            <a:r>
              <a:rPr lang="en-US" dirty="0"/>
              <a:t>		2. u:cikka:tu 		‘opening of a needle’</a:t>
            </a:r>
          </a:p>
          <a:p>
            <a:pPr>
              <a:buNone/>
            </a:pPr>
            <a:r>
              <a:rPr lang="en-US" dirty="0"/>
              <a:t>		3. </a:t>
            </a:r>
            <a:r>
              <a:rPr lang="en-US" dirty="0" err="1"/>
              <a:t>paikka:tu</a:t>
            </a:r>
            <a:r>
              <a:rPr lang="en-US" dirty="0"/>
              <a:t>		‘handle of bag’</a:t>
            </a:r>
          </a:p>
          <a:p>
            <a:pPr>
              <a:buNone/>
            </a:pPr>
            <a:r>
              <a:rPr lang="en-US" dirty="0"/>
              <a:t>		4. </a:t>
            </a:r>
            <a:r>
              <a:rPr lang="en-US" dirty="0" err="1"/>
              <a:t>na:Nal</a:t>
            </a:r>
            <a:r>
              <a:rPr lang="en-US" dirty="0"/>
              <a:t> </a:t>
            </a:r>
            <a:r>
              <a:rPr lang="en-US" dirty="0" err="1"/>
              <a:t>ka:tu</a:t>
            </a:r>
            <a:r>
              <a:rPr lang="en-US" dirty="0"/>
              <a:t>	‘ handle of frying pan’</a:t>
            </a:r>
          </a:p>
          <a:p>
            <a:pPr marL="0" indent="0">
              <a:buNone/>
            </a:pPr>
            <a:endParaRPr lang="en-IN" dirty="0"/>
          </a:p>
        </p:txBody>
      </p:sp>
      <p:sp>
        <p:nvSpPr>
          <p:cNvPr id="4" name="Footer Placeholder 3">
            <a:extLst>
              <a:ext uri="{FF2B5EF4-FFF2-40B4-BE49-F238E27FC236}">
                <a16:creationId xmlns:a16="http://schemas.microsoft.com/office/drawing/2014/main" id="{8A444CB9-BE87-4F90-8BF0-8625D659CC33}"/>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375C5888-D458-48D7-AF56-86A3C7A6B701}"/>
              </a:ext>
            </a:extLst>
          </p:cNvPr>
          <p:cNvSpPr>
            <a:spLocks noGrp="1"/>
          </p:cNvSpPr>
          <p:nvPr>
            <p:ph type="sldNum" sz="quarter" idx="12"/>
          </p:nvPr>
        </p:nvSpPr>
        <p:spPr/>
        <p:txBody>
          <a:bodyPr/>
          <a:lstStyle/>
          <a:p>
            <a:fld id="{B6F15528-21DE-4FAA-801E-634DDDAF4B2B}" type="slidenum">
              <a:rPr lang="en-US" smtClean="0"/>
              <a:pPr/>
              <a:t>69</a:t>
            </a:fld>
            <a:endParaRPr lang="en-US"/>
          </a:p>
        </p:txBody>
      </p:sp>
    </p:spTree>
    <p:extLst>
      <p:ext uri="{BB962C8B-B14F-4D97-AF65-F5344CB8AC3E}">
        <p14:creationId xmlns:p14="http://schemas.microsoft.com/office/powerpoint/2010/main" val="4162672803"/>
      </p:ext>
    </p:extLst>
  </p:cSld>
  <p:clrMapOvr>
    <a:masterClrMapping/>
  </p:clrMapOvr>
  <p:transition spd="slow">
    <p:diamon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rmAutofit fontScale="90000"/>
          </a:bodyPr>
          <a:lstStyle/>
          <a:p>
            <a:pPr algn="ctr"/>
            <a:r>
              <a:rPr lang="en-US" b="1" dirty="0">
                <a:solidFill>
                  <a:srgbClr val="FF0000"/>
                </a:solidFill>
              </a:rPr>
              <a:t>Semantics with other disciplines </a:t>
            </a:r>
            <a:br>
              <a:rPr lang="en-US" dirty="0"/>
            </a:br>
            <a:endParaRPr lang="en-US" dirty="0"/>
          </a:p>
        </p:txBody>
      </p:sp>
      <p:sp>
        <p:nvSpPr>
          <p:cNvPr id="3" name="Content Placeholder 2"/>
          <p:cNvSpPr>
            <a:spLocks noGrp="1"/>
          </p:cNvSpPr>
          <p:nvPr>
            <p:ph idx="1"/>
          </p:nvPr>
        </p:nvSpPr>
        <p:spPr>
          <a:xfrm>
            <a:off x="0" y="1295400"/>
            <a:ext cx="9144000" cy="5562600"/>
          </a:xfrm>
        </p:spPr>
        <p:txBody>
          <a:bodyPr>
            <a:normAutofit/>
          </a:bodyPr>
          <a:lstStyle/>
          <a:p>
            <a:pPr marL="0" indent="0">
              <a:buNone/>
            </a:pPr>
            <a:r>
              <a:rPr lang="en-US" sz="3200" dirty="0"/>
              <a:t>	Semantics has been of concern to philosophers, Anthropologists and psychologists. </a:t>
            </a:r>
          </a:p>
          <a:p>
            <a:pPr marL="0" indent="0">
              <a:buNone/>
            </a:pPr>
            <a:r>
              <a:rPr lang="en-US" sz="3200" b="1" dirty="0"/>
              <a:t>Philosophy: </a:t>
            </a:r>
          </a:p>
          <a:p>
            <a:pPr marL="0" indent="0" algn="just">
              <a:buNone/>
            </a:pPr>
            <a:r>
              <a:rPr lang="en-US" sz="3200" dirty="0"/>
              <a:t>	Some thought that many philosophical problems can be solved by the study of ordinary one. Scholars argue that the nature of good and evil in moral philosophy can be dealt with by seeing the way in which words as good are used.    </a:t>
            </a:r>
          </a:p>
        </p:txBody>
      </p:sp>
      <p:sp>
        <p:nvSpPr>
          <p:cNvPr id="4" name="Footer Placeholder 3">
            <a:extLst>
              <a:ext uri="{FF2B5EF4-FFF2-40B4-BE49-F238E27FC236}">
                <a16:creationId xmlns:a16="http://schemas.microsoft.com/office/drawing/2014/main" id="{BCDCF014-AEE8-4995-AC84-EE6C59EA472C}"/>
              </a:ext>
            </a:extLst>
          </p:cNvPr>
          <p:cNvSpPr>
            <a:spLocks noGrp="1"/>
          </p:cNvSpPr>
          <p:nvPr>
            <p:ph type="ftr" sz="quarter" idx="11"/>
          </p:nvPr>
        </p:nvSpPr>
        <p:spPr/>
        <p:txBody>
          <a:bodyPr/>
          <a:lstStyle/>
          <a:p>
            <a:pPr algn="ctr"/>
            <a:r>
              <a:rPr lang="en-US" dirty="0" err="1"/>
              <a:t>Dr.P.Chandramohan</a:t>
            </a:r>
            <a:endParaRPr lang="en-US" dirty="0"/>
          </a:p>
        </p:txBody>
      </p:sp>
      <p:sp>
        <p:nvSpPr>
          <p:cNvPr id="5" name="Slide Number Placeholder 4">
            <a:extLst>
              <a:ext uri="{FF2B5EF4-FFF2-40B4-BE49-F238E27FC236}">
                <a16:creationId xmlns:a16="http://schemas.microsoft.com/office/drawing/2014/main" id="{8F1D441A-8010-492D-B73C-87C668EE75FD}"/>
              </a:ext>
            </a:extLst>
          </p:cNvPr>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2786821211"/>
      </p:ext>
    </p:extLst>
  </p:cSld>
  <p:clrMapOvr>
    <a:masterClrMapping/>
  </p:clrMapOvr>
  <p:transition spd="slow">
    <p:diamond/>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AF52D-96A9-47A7-B900-2E3FB2C88345}"/>
              </a:ext>
            </a:extLst>
          </p:cNvPr>
          <p:cNvSpPr>
            <a:spLocks noGrp="1"/>
          </p:cNvSpPr>
          <p:nvPr>
            <p:ph type="title"/>
          </p:nvPr>
        </p:nvSpPr>
        <p:spPr>
          <a:xfrm>
            <a:off x="609600" y="16933"/>
            <a:ext cx="8229600" cy="1143000"/>
          </a:xfrm>
        </p:spPr>
        <p:txBody>
          <a:bodyPr/>
          <a:lstStyle/>
          <a:p>
            <a:pPr algn="ctr"/>
            <a:r>
              <a:rPr lang="en-US" dirty="0"/>
              <a:t>Accultured sense</a:t>
            </a:r>
            <a:endParaRPr lang="en-IN" dirty="0"/>
          </a:p>
        </p:txBody>
      </p:sp>
      <p:sp>
        <p:nvSpPr>
          <p:cNvPr id="3" name="Content Placeholder 2">
            <a:extLst>
              <a:ext uri="{FF2B5EF4-FFF2-40B4-BE49-F238E27FC236}">
                <a16:creationId xmlns:a16="http://schemas.microsoft.com/office/drawing/2014/main" id="{3AD83DE3-14DF-4725-BA7B-4534E1844FE1}"/>
              </a:ext>
            </a:extLst>
          </p:cNvPr>
          <p:cNvSpPr>
            <a:spLocks noGrp="1"/>
          </p:cNvSpPr>
          <p:nvPr>
            <p:ph idx="1"/>
          </p:nvPr>
        </p:nvSpPr>
        <p:spPr>
          <a:xfrm>
            <a:off x="152400" y="1159933"/>
            <a:ext cx="8991600" cy="5561542"/>
          </a:xfrm>
        </p:spPr>
        <p:txBody>
          <a:bodyPr/>
          <a:lstStyle/>
          <a:p>
            <a:pPr algn="just">
              <a:buNone/>
            </a:pPr>
            <a:r>
              <a:rPr lang="en-US" dirty="0"/>
              <a:t>Additional meaning or senses are developed due to  foreign influence are called native Accultured sense.</a:t>
            </a:r>
          </a:p>
          <a:p>
            <a:pPr>
              <a:buNone/>
            </a:pPr>
            <a:r>
              <a:rPr lang="en-US" dirty="0"/>
              <a:t>	 Example:</a:t>
            </a:r>
          </a:p>
          <a:p>
            <a:pPr>
              <a:buNone/>
            </a:pPr>
            <a:r>
              <a:rPr lang="en-US" dirty="0"/>
              <a:t>	</a:t>
            </a:r>
            <a:r>
              <a:rPr lang="en-US" dirty="0" err="1"/>
              <a:t>kiLai</a:t>
            </a:r>
            <a:r>
              <a:rPr lang="en-US" dirty="0"/>
              <a:t> 	– 	(1) branch of a tree </a:t>
            </a:r>
          </a:p>
          <a:p>
            <a:pPr>
              <a:buNone/>
            </a:pPr>
            <a:r>
              <a:rPr lang="en-US" dirty="0"/>
              <a:t>		    		 (2) branch of an institution </a:t>
            </a:r>
          </a:p>
          <a:p>
            <a:pPr>
              <a:buNone/>
            </a:pPr>
            <a:r>
              <a:rPr lang="en-US" dirty="0"/>
              <a:t>	</a:t>
            </a:r>
            <a:r>
              <a:rPr lang="en-US" dirty="0" err="1"/>
              <a:t>naTcattiram</a:t>
            </a:r>
            <a:r>
              <a:rPr lang="en-US" dirty="0"/>
              <a:t>	(1) star</a:t>
            </a:r>
          </a:p>
          <a:p>
            <a:pPr>
              <a:buNone/>
            </a:pPr>
            <a:r>
              <a:rPr lang="en-US" dirty="0"/>
              <a:t>				(2) famous actor</a:t>
            </a:r>
          </a:p>
          <a:p>
            <a:pPr>
              <a:buNone/>
            </a:pPr>
            <a:r>
              <a:rPr lang="en-US" dirty="0"/>
              <a:t>	</a:t>
            </a:r>
            <a:r>
              <a:rPr lang="en-US" dirty="0" err="1"/>
              <a:t>viciri</a:t>
            </a:r>
            <a:r>
              <a:rPr lang="en-US" dirty="0"/>
              <a:t>		(1) fan</a:t>
            </a:r>
          </a:p>
          <a:p>
            <a:pPr>
              <a:buNone/>
            </a:pPr>
            <a:r>
              <a:rPr lang="en-US" dirty="0"/>
              <a:t>				(2) admirer of an actor. </a:t>
            </a:r>
            <a:endParaRPr lang="en-IN" dirty="0"/>
          </a:p>
          <a:p>
            <a:pPr marL="0" indent="0">
              <a:buNone/>
            </a:pPr>
            <a:endParaRPr lang="en-IN" dirty="0"/>
          </a:p>
        </p:txBody>
      </p:sp>
      <p:sp>
        <p:nvSpPr>
          <p:cNvPr id="4" name="Footer Placeholder 3">
            <a:extLst>
              <a:ext uri="{FF2B5EF4-FFF2-40B4-BE49-F238E27FC236}">
                <a16:creationId xmlns:a16="http://schemas.microsoft.com/office/drawing/2014/main" id="{6E68CE4E-1F2E-48FA-9A2E-D8E075442917}"/>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41B7A263-552E-4567-BCB7-CBA170C49728}"/>
              </a:ext>
            </a:extLst>
          </p:cNvPr>
          <p:cNvSpPr>
            <a:spLocks noGrp="1"/>
          </p:cNvSpPr>
          <p:nvPr>
            <p:ph type="sldNum" sz="quarter" idx="12"/>
          </p:nvPr>
        </p:nvSpPr>
        <p:spPr/>
        <p:txBody>
          <a:bodyPr/>
          <a:lstStyle/>
          <a:p>
            <a:fld id="{B6F15528-21DE-4FAA-801E-634DDDAF4B2B}" type="slidenum">
              <a:rPr lang="en-US" smtClean="0"/>
              <a:pPr/>
              <a:t>70</a:t>
            </a:fld>
            <a:endParaRPr lang="en-US"/>
          </a:p>
        </p:txBody>
      </p:sp>
    </p:spTree>
    <p:extLst>
      <p:ext uri="{BB962C8B-B14F-4D97-AF65-F5344CB8AC3E}">
        <p14:creationId xmlns:p14="http://schemas.microsoft.com/office/powerpoint/2010/main" val="2434032875"/>
      </p:ext>
    </p:extLst>
  </p:cSld>
  <p:clrMapOvr>
    <a:masterClrMapping/>
  </p:clrMapOvr>
  <p:transition spd="slow">
    <p:diamond/>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21992-0012-428D-8F14-9504F7FE6578}"/>
              </a:ext>
            </a:extLst>
          </p:cNvPr>
          <p:cNvSpPr>
            <a:spLocks noGrp="1"/>
          </p:cNvSpPr>
          <p:nvPr>
            <p:ph type="title"/>
          </p:nvPr>
        </p:nvSpPr>
        <p:spPr>
          <a:xfrm>
            <a:off x="609600" y="16933"/>
            <a:ext cx="8229600" cy="1143000"/>
          </a:xfrm>
        </p:spPr>
        <p:txBody>
          <a:bodyPr/>
          <a:lstStyle/>
          <a:p>
            <a:pPr algn="ctr"/>
            <a:r>
              <a:rPr lang="en-US" dirty="0"/>
              <a:t>Specialized sense</a:t>
            </a:r>
            <a:endParaRPr lang="en-IN" dirty="0"/>
          </a:p>
        </p:txBody>
      </p:sp>
      <p:sp>
        <p:nvSpPr>
          <p:cNvPr id="3" name="Content Placeholder 2">
            <a:extLst>
              <a:ext uri="{FF2B5EF4-FFF2-40B4-BE49-F238E27FC236}">
                <a16:creationId xmlns:a16="http://schemas.microsoft.com/office/drawing/2014/main" id="{E6646AC6-E61E-46FA-81C1-4E7DCBF4584E}"/>
              </a:ext>
            </a:extLst>
          </p:cNvPr>
          <p:cNvSpPr>
            <a:spLocks noGrp="1"/>
          </p:cNvSpPr>
          <p:nvPr>
            <p:ph idx="1"/>
          </p:nvPr>
        </p:nvSpPr>
        <p:spPr>
          <a:xfrm>
            <a:off x="0" y="1159933"/>
            <a:ext cx="9144000" cy="5561542"/>
          </a:xfrm>
        </p:spPr>
        <p:txBody>
          <a:bodyPr/>
          <a:lstStyle/>
          <a:p>
            <a:pPr marL="0" indent="0" algn="just">
              <a:lnSpc>
                <a:spcPct val="150000"/>
              </a:lnSpc>
              <a:buNone/>
            </a:pPr>
            <a:r>
              <a:rPr lang="en-US" dirty="0"/>
              <a:t>Specialized sense is a kind of transferred sense. According to </a:t>
            </a:r>
            <a:r>
              <a:rPr lang="en-US" dirty="0" err="1"/>
              <a:t>Zgusta</a:t>
            </a:r>
            <a:r>
              <a:rPr lang="en-US" dirty="0"/>
              <a:t> 1971 “that reveals itself in some specialized context, usually dealing with a unified subject matter”. These specialized senses are used as technical senses. For example the words </a:t>
            </a:r>
            <a:r>
              <a:rPr lang="en-US" dirty="0" err="1"/>
              <a:t>cani</a:t>
            </a:r>
            <a:r>
              <a:rPr lang="en-US" dirty="0"/>
              <a:t>, </a:t>
            </a:r>
            <a:r>
              <a:rPr lang="en-US" dirty="0" err="1"/>
              <a:t>cevva:y</a:t>
            </a:r>
            <a:r>
              <a:rPr lang="en-US" dirty="0"/>
              <a:t>, guru and </a:t>
            </a:r>
            <a:r>
              <a:rPr lang="en-US" dirty="0" err="1"/>
              <a:t>veLLi</a:t>
            </a:r>
            <a:r>
              <a:rPr lang="en-US" dirty="0"/>
              <a:t> </a:t>
            </a:r>
            <a:r>
              <a:rPr lang="en-US" dirty="0" err="1"/>
              <a:t>etc</a:t>
            </a:r>
            <a:r>
              <a:rPr lang="en-US" dirty="0"/>
              <a:t> have general meanings and special meanings as technical terms.</a:t>
            </a:r>
          </a:p>
          <a:p>
            <a:pPr marL="0" indent="0">
              <a:buNone/>
            </a:pPr>
            <a:endParaRPr lang="en-IN" dirty="0"/>
          </a:p>
        </p:txBody>
      </p:sp>
      <p:sp>
        <p:nvSpPr>
          <p:cNvPr id="4" name="Footer Placeholder 3">
            <a:extLst>
              <a:ext uri="{FF2B5EF4-FFF2-40B4-BE49-F238E27FC236}">
                <a16:creationId xmlns:a16="http://schemas.microsoft.com/office/drawing/2014/main" id="{B6410252-227B-4EDB-8915-F86AE8FE650D}"/>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8578AA67-E342-4CA8-A95F-A92C44B288EA}"/>
              </a:ext>
            </a:extLst>
          </p:cNvPr>
          <p:cNvSpPr>
            <a:spLocks noGrp="1"/>
          </p:cNvSpPr>
          <p:nvPr>
            <p:ph type="sldNum" sz="quarter" idx="12"/>
          </p:nvPr>
        </p:nvSpPr>
        <p:spPr/>
        <p:txBody>
          <a:bodyPr/>
          <a:lstStyle/>
          <a:p>
            <a:fld id="{B6F15528-21DE-4FAA-801E-634DDDAF4B2B}" type="slidenum">
              <a:rPr lang="en-US" smtClean="0"/>
              <a:pPr/>
              <a:t>71</a:t>
            </a:fld>
            <a:endParaRPr lang="en-US"/>
          </a:p>
        </p:txBody>
      </p:sp>
    </p:spTree>
    <p:extLst>
      <p:ext uri="{BB962C8B-B14F-4D97-AF65-F5344CB8AC3E}">
        <p14:creationId xmlns:p14="http://schemas.microsoft.com/office/powerpoint/2010/main" val="425358967"/>
      </p:ext>
    </p:extLst>
  </p:cSld>
  <p:clrMapOvr>
    <a:masterClrMapping/>
  </p:clrMapOvr>
  <p:transition spd="slow">
    <p:diamond/>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6E0D16-D7A3-4565-9413-1625BD63C85C}"/>
              </a:ext>
            </a:extLst>
          </p:cNvPr>
          <p:cNvSpPr>
            <a:spLocks noGrp="1"/>
          </p:cNvSpPr>
          <p:nvPr>
            <p:ph idx="1"/>
          </p:nvPr>
        </p:nvSpPr>
        <p:spPr>
          <a:xfrm>
            <a:off x="0" y="136525"/>
            <a:ext cx="9144000" cy="6584950"/>
          </a:xfrm>
        </p:spPr>
        <p:txBody>
          <a:bodyPr>
            <a:normAutofit/>
          </a:bodyPr>
          <a:lstStyle/>
          <a:p>
            <a:pPr algn="just">
              <a:buNone/>
            </a:pPr>
            <a:r>
              <a:rPr lang="en-US" dirty="0">
                <a:solidFill>
                  <a:srgbClr val="FF0000"/>
                </a:solidFill>
              </a:rPr>
              <a:t>General meaning	Special/technical meaning</a:t>
            </a:r>
          </a:p>
          <a:p>
            <a:pPr algn="just">
              <a:buNone/>
            </a:pPr>
            <a:endParaRPr lang="en-US" dirty="0"/>
          </a:p>
          <a:p>
            <a:pPr algn="just">
              <a:buNone/>
            </a:pPr>
            <a:r>
              <a:rPr lang="en-US" dirty="0"/>
              <a:t>	</a:t>
            </a:r>
            <a:r>
              <a:rPr lang="en-US" dirty="0" err="1"/>
              <a:t>Cani</a:t>
            </a:r>
            <a:r>
              <a:rPr lang="en-US" dirty="0"/>
              <a:t>	- Saturday		(</a:t>
            </a:r>
            <a:r>
              <a:rPr lang="en-US" dirty="0" err="1"/>
              <a:t>i</a:t>
            </a:r>
            <a:r>
              <a:rPr lang="en-US" dirty="0"/>
              <a:t>) Saturn</a:t>
            </a:r>
          </a:p>
          <a:p>
            <a:pPr algn="just">
              <a:buNone/>
            </a:pPr>
            <a:r>
              <a:rPr lang="en-US" dirty="0"/>
              <a:t>						(ii) bad time </a:t>
            </a:r>
          </a:p>
          <a:p>
            <a:pPr algn="just">
              <a:buNone/>
            </a:pPr>
            <a:r>
              <a:rPr lang="en-US" dirty="0"/>
              <a:t>	</a:t>
            </a:r>
            <a:r>
              <a:rPr lang="en-US" dirty="0" err="1"/>
              <a:t>cevva:y</a:t>
            </a:r>
            <a:r>
              <a:rPr lang="en-US" dirty="0"/>
              <a:t>	- Tuesday 		(</a:t>
            </a:r>
            <a:r>
              <a:rPr lang="en-US" dirty="0" err="1"/>
              <a:t>i</a:t>
            </a:r>
            <a:r>
              <a:rPr lang="en-US" dirty="0"/>
              <a:t>) Mars</a:t>
            </a:r>
          </a:p>
          <a:p>
            <a:pPr algn="just">
              <a:buNone/>
            </a:pPr>
            <a:r>
              <a:rPr lang="en-US" dirty="0"/>
              <a:t>	guru	- Teacher		(</a:t>
            </a:r>
            <a:r>
              <a:rPr lang="en-US" dirty="0" err="1"/>
              <a:t>i</a:t>
            </a:r>
            <a:r>
              <a:rPr lang="en-US" dirty="0"/>
              <a:t>) Jupiter </a:t>
            </a:r>
          </a:p>
          <a:p>
            <a:pPr algn="just">
              <a:buNone/>
            </a:pPr>
            <a:r>
              <a:rPr lang="en-US" dirty="0"/>
              <a:t>						(</a:t>
            </a:r>
            <a:r>
              <a:rPr lang="en-US" dirty="0" err="1"/>
              <a:t>viya:lanenu</a:t>
            </a:r>
            <a:r>
              <a:rPr lang="en-US" dirty="0"/>
              <a:t> </a:t>
            </a:r>
            <a:r>
              <a:rPr lang="en-US" dirty="0" err="1"/>
              <a:t>ko:L</a:t>
            </a:r>
            <a:r>
              <a:rPr lang="en-US" dirty="0"/>
              <a:t>) </a:t>
            </a:r>
          </a:p>
          <a:p>
            <a:pPr algn="just">
              <a:buNone/>
            </a:pPr>
            <a:r>
              <a:rPr lang="en-US" dirty="0"/>
              <a:t>	</a:t>
            </a:r>
            <a:r>
              <a:rPr lang="en-US" dirty="0" err="1"/>
              <a:t>veLLi</a:t>
            </a:r>
            <a:r>
              <a:rPr lang="en-US" dirty="0"/>
              <a:t>	- Friday		(</a:t>
            </a:r>
            <a:r>
              <a:rPr lang="en-US" dirty="0" err="1"/>
              <a:t>i</a:t>
            </a:r>
            <a:r>
              <a:rPr lang="en-US" dirty="0"/>
              <a:t>) silver</a:t>
            </a:r>
          </a:p>
          <a:p>
            <a:pPr algn="just">
              <a:buNone/>
            </a:pPr>
            <a:r>
              <a:rPr lang="en-US" dirty="0"/>
              <a:t>						(ii) Venus</a:t>
            </a:r>
          </a:p>
          <a:p>
            <a:pPr algn="just">
              <a:buNone/>
            </a:pPr>
            <a:r>
              <a:rPr lang="en-US" dirty="0"/>
              <a:t>						(iii) Morning star</a:t>
            </a:r>
            <a:endParaRPr lang="en-IN" dirty="0"/>
          </a:p>
          <a:p>
            <a:pPr marL="0" indent="0">
              <a:buNone/>
            </a:pPr>
            <a:endParaRPr lang="en-IN" dirty="0"/>
          </a:p>
        </p:txBody>
      </p:sp>
      <p:sp>
        <p:nvSpPr>
          <p:cNvPr id="4" name="Footer Placeholder 3">
            <a:extLst>
              <a:ext uri="{FF2B5EF4-FFF2-40B4-BE49-F238E27FC236}">
                <a16:creationId xmlns:a16="http://schemas.microsoft.com/office/drawing/2014/main" id="{EAC5E747-7AE7-4EAA-A6F6-73BA619B26BB}"/>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A8CC6838-904B-4989-BD84-67C1699B94D3}"/>
              </a:ext>
            </a:extLst>
          </p:cNvPr>
          <p:cNvSpPr>
            <a:spLocks noGrp="1"/>
          </p:cNvSpPr>
          <p:nvPr>
            <p:ph type="sldNum" sz="quarter" idx="12"/>
          </p:nvPr>
        </p:nvSpPr>
        <p:spPr/>
        <p:txBody>
          <a:bodyPr/>
          <a:lstStyle/>
          <a:p>
            <a:fld id="{B6F15528-21DE-4FAA-801E-634DDDAF4B2B}" type="slidenum">
              <a:rPr lang="en-US" smtClean="0"/>
              <a:pPr/>
              <a:t>72</a:t>
            </a:fld>
            <a:endParaRPr lang="en-US"/>
          </a:p>
        </p:txBody>
      </p:sp>
    </p:spTree>
    <p:extLst>
      <p:ext uri="{BB962C8B-B14F-4D97-AF65-F5344CB8AC3E}">
        <p14:creationId xmlns:p14="http://schemas.microsoft.com/office/powerpoint/2010/main" val="3032229676"/>
      </p:ext>
    </p:extLst>
  </p:cSld>
  <p:clrMapOvr>
    <a:masterClrMapping/>
  </p:clrMapOvr>
  <p:transition spd="slow">
    <p:diamond/>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24ECC-2C6F-4238-A9C5-01F1C75D8A09}"/>
              </a:ext>
            </a:extLst>
          </p:cNvPr>
          <p:cNvSpPr>
            <a:spLocks noGrp="1"/>
          </p:cNvSpPr>
          <p:nvPr>
            <p:ph type="title"/>
          </p:nvPr>
        </p:nvSpPr>
        <p:spPr>
          <a:xfrm>
            <a:off x="474133" y="0"/>
            <a:ext cx="8229600" cy="1143000"/>
          </a:xfrm>
        </p:spPr>
        <p:txBody>
          <a:bodyPr/>
          <a:lstStyle/>
          <a:p>
            <a:pPr algn="ctr"/>
            <a:r>
              <a:rPr lang="en-US" dirty="0"/>
              <a:t>Figurative sense</a:t>
            </a:r>
            <a:endParaRPr lang="en-IN" dirty="0"/>
          </a:p>
        </p:txBody>
      </p:sp>
      <p:sp>
        <p:nvSpPr>
          <p:cNvPr id="3" name="Content Placeholder 2">
            <a:extLst>
              <a:ext uri="{FF2B5EF4-FFF2-40B4-BE49-F238E27FC236}">
                <a16:creationId xmlns:a16="http://schemas.microsoft.com/office/drawing/2014/main" id="{484DB381-3958-4B48-96A7-ABA1F5428EF3}"/>
              </a:ext>
            </a:extLst>
          </p:cNvPr>
          <p:cNvSpPr>
            <a:spLocks noGrp="1"/>
          </p:cNvSpPr>
          <p:nvPr>
            <p:ph idx="1"/>
          </p:nvPr>
        </p:nvSpPr>
        <p:spPr>
          <a:xfrm>
            <a:off x="0" y="1143000"/>
            <a:ext cx="9144000" cy="5715000"/>
          </a:xfrm>
        </p:spPr>
        <p:txBody>
          <a:bodyPr/>
          <a:lstStyle/>
          <a:p>
            <a:pPr marL="0" indent="0" algn="just">
              <a:lnSpc>
                <a:spcPct val="150000"/>
              </a:lnSpc>
              <a:buNone/>
            </a:pPr>
            <a:r>
              <a:rPr lang="en-US" dirty="0">
                <a:solidFill>
                  <a:schemeClr val="bg1"/>
                </a:solidFill>
              </a:rPr>
              <a:t>	</a:t>
            </a:r>
            <a:r>
              <a:rPr lang="en-US" dirty="0"/>
              <a:t>Figurative connection between the original meaning and the derived meaning may not be considered after sometime. The speakers of a language continue to use the word in a derived sense with clear awareness of the figurative to the direct sense . Such sense are called figurative senses. For example the word </a:t>
            </a:r>
            <a:r>
              <a:rPr lang="en-US" b="1" u="sng" dirty="0"/>
              <a:t>lion</a:t>
            </a:r>
            <a:r>
              <a:rPr lang="en-US" dirty="0"/>
              <a:t> is used to refer to a ‘brave’ or famous person’, the word </a:t>
            </a:r>
            <a:r>
              <a:rPr lang="en-US" b="1" u="sng" dirty="0"/>
              <a:t>fox</a:t>
            </a:r>
            <a:r>
              <a:rPr lang="en-US" dirty="0"/>
              <a:t> to clever or cunning persons and </a:t>
            </a:r>
            <a:r>
              <a:rPr lang="en-US" b="1" i="1" u="sng" dirty="0" err="1"/>
              <a:t>puli</a:t>
            </a:r>
            <a:r>
              <a:rPr lang="en-US" dirty="0"/>
              <a:t> is used to refer to a person who is </a:t>
            </a:r>
            <a:r>
              <a:rPr lang="en-US" dirty="0" err="1"/>
              <a:t>geneous</a:t>
            </a:r>
            <a:r>
              <a:rPr lang="en-US" dirty="0"/>
              <a:t> in a field. </a:t>
            </a:r>
            <a:endParaRPr lang="en-IN" dirty="0"/>
          </a:p>
          <a:p>
            <a:pPr marL="0" indent="0">
              <a:buNone/>
            </a:pPr>
            <a:endParaRPr lang="en-IN" dirty="0"/>
          </a:p>
        </p:txBody>
      </p:sp>
      <p:sp>
        <p:nvSpPr>
          <p:cNvPr id="4" name="Footer Placeholder 3">
            <a:extLst>
              <a:ext uri="{FF2B5EF4-FFF2-40B4-BE49-F238E27FC236}">
                <a16:creationId xmlns:a16="http://schemas.microsoft.com/office/drawing/2014/main" id="{45FE0A1A-A562-4ECC-941B-DA3DC513D688}"/>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ACB73575-343B-4663-89C5-4624D69266A9}"/>
              </a:ext>
            </a:extLst>
          </p:cNvPr>
          <p:cNvSpPr>
            <a:spLocks noGrp="1"/>
          </p:cNvSpPr>
          <p:nvPr>
            <p:ph type="sldNum" sz="quarter" idx="12"/>
          </p:nvPr>
        </p:nvSpPr>
        <p:spPr/>
        <p:txBody>
          <a:bodyPr/>
          <a:lstStyle/>
          <a:p>
            <a:fld id="{B6F15528-21DE-4FAA-801E-634DDDAF4B2B}" type="slidenum">
              <a:rPr lang="en-US" smtClean="0"/>
              <a:pPr/>
              <a:t>73</a:t>
            </a:fld>
            <a:endParaRPr lang="en-US"/>
          </a:p>
        </p:txBody>
      </p:sp>
    </p:spTree>
    <p:extLst>
      <p:ext uri="{BB962C8B-B14F-4D97-AF65-F5344CB8AC3E}">
        <p14:creationId xmlns:p14="http://schemas.microsoft.com/office/powerpoint/2010/main" val="2214240585"/>
      </p:ext>
    </p:extLst>
  </p:cSld>
  <p:clrMapOvr>
    <a:masterClrMapping/>
  </p:clrMapOvr>
  <p:transition spd="slow">
    <p:diamond/>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D9FE9-D99A-4D5E-861C-39EBF3E71551}"/>
              </a:ext>
            </a:extLst>
          </p:cNvPr>
          <p:cNvSpPr>
            <a:spLocks noGrp="1"/>
          </p:cNvSpPr>
          <p:nvPr>
            <p:ph type="title"/>
          </p:nvPr>
        </p:nvSpPr>
        <p:spPr>
          <a:xfrm>
            <a:off x="457200" y="128058"/>
            <a:ext cx="8229600" cy="1143000"/>
          </a:xfrm>
        </p:spPr>
        <p:txBody>
          <a:bodyPr/>
          <a:lstStyle/>
          <a:p>
            <a:pPr algn="ctr"/>
            <a:r>
              <a:rPr lang="en-US" dirty="0"/>
              <a:t>Dominant sense</a:t>
            </a:r>
            <a:endParaRPr lang="en-IN" dirty="0"/>
          </a:p>
        </p:txBody>
      </p:sp>
      <p:sp>
        <p:nvSpPr>
          <p:cNvPr id="3" name="Content Placeholder 2">
            <a:extLst>
              <a:ext uri="{FF2B5EF4-FFF2-40B4-BE49-F238E27FC236}">
                <a16:creationId xmlns:a16="http://schemas.microsoft.com/office/drawing/2014/main" id="{E69BC143-5AC5-4B24-A6D8-8D9AA7B6EA1F}"/>
              </a:ext>
            </a:extLst>
          </p:cNvPr>
          <p:cNvSpPr>
            <a:spLocks noGrp="1"/>
          </p:cNvSpPr>
          <p:nvPr>
            <p:ph idx="1"/>
          </p:nvPr>
        </p:nvSpPr>
        <p:spPr>
          <a:xfrm>
            <a:off x="152400" y="1271058"/>
            <a:ext cx="8991600" cy="5458884"/>
          </a:xfrm>
        </p:spPr>
        <p:txBody>
          <a:bodyPr>
            <a:normAutofit fontScale="92500" lnSpcReduction="20000"/>
          </a:bodyPr>
          <a:lstStyle/>
          <a:p>
            <a:pPr algn="just">
              <a:buNone/>
            </a:pPr>
            <a:r>
              <a:rPr lang="en-US" dirty="0"/>
              <a:t>The dominant sense is the one which is first to be thought of by the majority of the speakers of a language, if presented with a word in isolation, without any context” (</a:t>
            </a:r>
            <a:r>
              <a:rPr lang="en-US" dirty="0" err="1"/>
              <a:t>Zgusta</a:t>
            </a:r>
            <a:r>
              <a:rPr lang="en-US" dirty="0"/>
              <a:t>, 1971)</a:t>
            </a:r>
          </a:p>
          <a:p>
            <a:pPr>
              <a:buNone/>
            </a:pPr>
            <a:r>
              <a:rPr lang="en-US" dirty="0"/>
              <a:t>	For example</a:t>
            </a:r>
          </a:p>
          <a:p>
            <a:pPr>
              <a:buNone/>
            </a:pPr>
            <a:r>
              <a:rPr lang="en-US" dirty="0"/>
              <a:t>	</a:t>
            </a:r>
            <a:r>
              <a:rPr lang="en-US" b="1" dirty="0" err="1"/>
              <a:t>kaTTu</a:t>
            </a:r>
            <a:r>
              <a:rPr lang="en-US" dirty="0"/>
              <a:t> </a:t>
            </a:r>
          </a:p>
          <a:p>
            <a:pPr>
              <a:buNone/>
            </a:pPr>
            <a:r>
              <a:rPr lang="en-US" dirty="0"/>
              <a:t>	</a:t>
            </a:r>
            <a:r>
              <a:rPr lang="en-US" dirty="0" err="1"/>
              <a:t>i</a:t>
            </a:r>
            <a:r>
              <a:rPr lang="en-US" dirty="0"/>
              <a:t>. 	to tie</a:t>
            </a:r>
          </a:p>
          <a:p>
            <a:pPr>
              <a:buNone/>
            </a:pPr>
            <a:r>
              <a:rPr lang="en-US" dirty="0"/>
              <a:t>	ii.	To build</a:t>
            </a:r>
          </a:p>
          <a:p>
            <a:pPr>
              <a:buNone/>
            </a:pPr>
            <a:r>
              <a:rPr lang="en-US" dirty="0"/>
              <a:t>	iii.	To wear a saree / dhoti</a:t>
            </a:r>
          </a:p>
          <a:p>
            <a:pPr>
              <a:buNone/>
            </a:pPr>
            <a:r>
              <a:rPr lang="en-US" dirty="0"/>
              <a:t>	iv.	To marry</a:t>
            </a:r>
          </a:p>
          <a:p>
            <a:pPr>
              <a:buNone/>
            </a:pPr>
            <a:r>
              <a:rPr lang="en-US" dirty="0"/>
              <a:t>	v. 	To compose a poem</a:t>
            </a:r>
          </a:p>
          <a:p>
            <a:pPr>
              <a:buNone/>
            </a:pPr>
            <a:r>
              <a:rPr lang="en-US" dirty="0"/>
              <a:t>	vi.	To fill water in a field’</a:t>
            </a:r>
          </a:p>
          <a:p>
            <a:pPr>
              <a:buNone/>
            </a:pPr>
            <a:r>
              <a:rPr lang="en-US" dirty="0"/>
              <a:t>	vii.	To make garland</a:t>
            </a:r>
          </a:p>
          <a:p>
            <a:pPr>
              <a:buNone/>
            </a:pPr>
            <a:r>
              <a:rPr lang="en-US" dirty="0"/>
              <a:t>	viii.	To yoke as oxen into a cart, plough</a:t>
            </a:r>
          </a:p>
          <a:p>
            <a:pPr>
              <a:buNone/>
            </a:pPr>
            <a:r>
              <a:rPr lang="en-US" dirty="0"/>
              <a:t>	xi.	To fold hands.</a:t>
            </a:r>
          </a:p>
          <a:p>
            <a:pPr marL="0" indent="0">
              <a:buNone/>
            </a:pPr>
            <a:endParaRPr lang="en-IN" dirty="0"/>
          </a:p>
        </p:txBody>
      </p:sp>
      <p:sp>
        <p:nvSpPr>
          <p:cNvPr id="4" name="Footer Placeholder 3">
            <a:extLst>
              <a:ext uri="{FF2B5EF4-FFF2-40B4-BE49-F238E27FC236}">
                <a16:creationId xmlns:a16="http://schemas.microsoft.com/office/drawing/2014/main" id="{42606962-F00B-4F88-A210-F84116F56952}"/>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ED4B40FB-FA8E-4E16-B027-B109954812F0}"/>
              </a:ext>
            </a:extLst>
          </p:cNvPr>
          <p:cNvSpPr>
            <a:spLocks noGrp="1"/>
          </p:cNvSpPr>
          <p:nvPr>
            <p:ph type="sldNum" sz="quarter" idx="12"/>
          </p:nvPr>
        </p:nvSpPr>
        <p:spPr/>
        <p:txBody>
          <a:bodyPr/>
          <a:lstStyle/>
          <a:p>
            <a:fld id="{B6F15528-21DE-4FAA-801E-634DDDAF4B2B}" type="slidenum">
              <a:rPr lang="en-US" smtClean="0"/>
              <a:pPr/>
              <a:t>74</a:t>
            </a:fld>
            <a:endParaRPr lang="en-US"/>
          </a:p>
        </p:txBody>
      </p:sp>
    </p:spTree>
    <p:extLst>
      <p:ext uri="{BB962C8B-B14F-4D97-AF65-F5344CB8AC3E}">
        <p14:creationId xmlns:p14="http://schemas.microsoft.com/office/powerpoint/2010/main" val="3606547345"/>
      </p:ext>
    </p:extLst>
  </p:cSld>
  <p:clrMapOvr>
    <a:masterClrMapping/>
  </p:clrMapOvr>
  <p:transition spd="slow">
    <p:diamond/>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65C73-A892-4871-8F50-454EFFCD6BF5}"/>
              </a:ext>
            </a:extLst>
          </p:cNvPr>
          <p:cNvSpPr>
            <a:spLocks noGrp="1"/>
          </p:cNvSpPr>
          <p:nvPr>
            <p:ph type="title"/>
          </p:nvPr>
        </p:nvSpPr>
        <p:spPr>
          <a:xfrm>
            <a:off x="609600" y="0"/>
            <a:ext cx="8229600" cy="1143000"/>
          </a:xfrm>
        </p:spPr>
        <p:txBody>
          <a:bodyPr/>
          <a:lstStyle/>
          <a:p>
            <a:pPr algn="ctr"/>
            <a:r>
              <a:rPr lang="en-US" dirty="0"/>
              <a:t>Homonymy</a:t>
            </a:r>
            <a:endParaRPr lang="en-IN" dirty="0"/>
          </a:p>
        </p:txBody>
      </p:sp>
      <p:sp>
        <p:nvSpPr>
          <p:cNvPr id="3" name="Content Placeholder 2">
            <a:extLst>
              <a:ext uri="{FF2B5EF4-FFF2-40B4-BE49-F238E27FC236}">
                <a16:creationId xmlns:a16="http://schemas.microsoft.com/office/drawing/2014/main" id="{39321206-6B50-4370-B677-32DC632C5549}"/>
              </a:ext>
            </a:extLst>
          </p:cNvPr>
          <p:cNvSpPr>
            <a:spLocks noGrp="1"/>
          </p:cNvSpPr>
          <p:nvPr>
            <p:ph idx="1"/>
          </p:nvPr>
        </p:nvSpPr>
        <p:spPr>
          <a:xfrm>
            <a:off x="0" y="1142999"/>
            <a:ext cx="9144000" cy="5578475"/>
          </a:xfrm>
        </p:spPr>
        <p:txBody>
          <a:bodyPr/>
          <a:lstStyle/>
          <a:p>
            <a:pPr marL="0" indent="0" algn="just">
              <a:lnSpc>
                <a:spcPct val="150000"/>
              </a:lnSpc>
              <a:buNone/>
            </a:pPr>
            <a:r>
              <a:rPr lang="en-US" dirty="0"/>
              <a:t>Homonymy is the case of a single word form having a number of meanings, which are not relatable. / Homonyms are two or more different lexemes which have the same form but are unrelated in meaning and have different historical sources in language. The words which are homonyms usually have different entries in dictionaries.</a:t>
            </a:r>
          </a:p>
          <a:p>
            <a:pPr marL="0" indent="0">
              <a:buNone/>
            </a:pPr>
            <a:endParaRPr lang="en-IN" dirty="0"/>
          </a:p>
        </p:txBody>
      </p:sp>
      <p:sp>
        <p:nvSpPr>
          <p:cNvPr id="4" name="Footer Placeholder 3">
            <a:extLst>
              <a:ext uri="{FF2B5EF4-FFF2-40B4-BE49-F238E27FC236}">
                <a16:creationId xmlns:a16="http://schemas.microsoft.com/office/drawing/2014/main" id="{E745D118-CE3C-4A50-AE7A-4FB5543D2CAF}"/>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252FBE03-92D9-4BD3-A939-274C0AD0FAA4}"/>
              </a:ext>
            </a:extLst>
          </p:cNvPr>
          <p:cNvSpPr>
            <a:spLocks noGrp="1"/>
          </p:cNvSpPr>
          <p:nvPr>
            <p:ph type="sldNum" sz="quarter" idx="12"/>
          </p:nvPr>
        </p:nvSpPr>
        <p:spPr/>
        <p:txBody>
          <a:bodyPr/>
          <a:lstStyle/>
          <a:p>
            <a:fld id="{B6F15528-21DE-4FAA-801E-634DDDAF4B2B}" type="slidenum">
              <a:rPr lang="en-US" smtClean="0"/>
              <a:pPr/>
              <a:t>75</a:t>
            </a:fld>
            <a:endParaRPr lang="en-US"/>
          </a:p>
        </p:txBody>
      </p:sp>
    </p:spTree>
    <p:extLst>
      <p:ext uri="{BB962C8B-B14F-4D97-AF65-F5344CB8AC3E}">
        <p14:creationId xmlns:p14="http://schemas.microsoft.com/office/powerpoint/2010/main" val="2186165397"/>
      </p:ext>
    </p:extLst>
  </p:cSld>
  <p:clrMapOvr>
    <a:masterClrMapping/>
  </p:clrMapOvr>
  <p:transition spd="slow">
    <p:diamond/>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EB3E53-A5E8-4118-BA9F-E22BCC0427BB}"/>
              </a:ext>
            </a:extLst>
          </p:cNvPr>
          <p:cNvSpPr>
            <a:spLocks noGrp="1"/>
          </p:cNvSpPr>
          <p:nvPr>
            <p:ph idx="1"/>
          </p:nvPr>
        </p:nvSpPr>
        <p:spPr>
          <a:xfrm>
            <a:off x="0" y="0"/>
            <a:ext cx="9144000" cy="6858000"/>
          </a:xfrm>
        </p:spPr>
        <p:txBody>
          <a:bodyPr>
            <a:normAutofit/>
          </a:bodyPr>
          <a:lstStyle/>
          <a:p>
            <a:pPr algn="just">
              <a:buNone/>
            </a:pPr>
            <a:r>
              <a:rPr lang="en-US" dirty="0"/>
              <a:t>Homonymy – An overview:</a:t>
            </a:r>
          </a:p>
          <a:p>
            <a:pPr algn="just">
              <a:buNone/>
            </a:pPr>
            <a:r>
              <a:rPr lang="en-US" dirty="0"/>
              <a:t>	</a:t>
            </a:r>
            <a:r>
              <a:rPr lang="en-US" dirty="0" err="1"/>
              <a:t>i</a:t>
            </a:r>
            <a:r>
              <a:rPr lang="en-US" dirty="0"/>
              <a:t>) Two of a word form which were historically related if they are felt synchronically, i.e. at the time of use as unrelated, then they will become homonyms. For instance the word </a:t>
            </a:r>
            <a:r>
              <a:rPr lang="en-US" b="1" i="1" u="sng" dirty="0" err="1"/>
              <a:t>paccai</a:t>
            </a:r>
            <a:r>
              <a:rPr lang="en-US" b="1" i="1" u="sng" dirty="0"/>
              <a:t>  </a:t>
            </a:r>
            <a:r>
              <a:rPr lang="en-US" dirty="0"/>
              <a:t>‘green’ has different meanings. </a:t>
            </a:r>
          </a:p>
          <a:p>
            <a:pPr algn="just">
              <a:buNone/>
            </a:pPr>
            <a:endParaRPr lang="en-US" dirty="0"/>
          </a:p>
          <a:p>
            <a:pPr algn="just">
              <a:buNone/>
            </a:pPr>
            <a:r>
              <a:rPr lang="en-US" dirty="0"/>
              <a:t>	1. green </a:t>
            </a:r>
            <a:r>
              <a:rPr lang="en-US" dirty="0" err="1"/>
              <a:t>colour</a:t>
            </a:r>
            <a:endParaRPr lang="en-US" dirty="0"/>
          </a:p>
          <a:p>
            <a:pPr algn="just">
              <a:buNone/>
            </a:pPr>
            <a:r>
              <a:rPr lang="en-US" dirty="0"/>
              <a:t>	2. uncooked </a:t>
            </a:r>
          </a:p>
          <a:p>
            <a:pPr algn="just">
              <a:buNone/>
            </a:pPr>
            <a:r>
              <a:rPr lang="en-US" dirty="0"/>
              <a:t>	3. </a:t>
            </a:r>
            <a:r>
              <a:rPr lang="en-US" dirty="0" err="1"/>
              <a:t>vulgr</a:t>
            </a:r>
            <a:endParaRPr lang="en-US" dirty="0"/>
          </a:p>
          <a:p>
            <a:pPr algn="just">
              <a:buNone/>
            </a:pPr>
            <a:r>
              <a:rPr lang="en-US" dirty="0"/>
              <a:t>	4. new born baby etc. 	</a:t>
            </a:r>
          </a:p>
          <a:p>
            <a:pPr algn="just">
              <a:buNone/>
            </a:pPr>
            <a:endParaRPr lang="en-US" dirty="0"/>
          </a:p>
          <a:p>
            <a:pPr algn="just">
              <a:buNone/>
            </a:pPr>
            <a:r>
              <a:rPr lang="en-US" dirty="0"/>
              <a:t>	These different meanings were historically related, but it is difficult to relate all of them synchronically. </a:t>
            </a:r>
            <a:endParaRPr lang="en-IN" dirty="0"/>
          </a:p>
          <a:p>
            <a:pPr marL="0" indent="0">
              <a:buNone/>
            </a:pPr>
            <a:endParaRPr lang="en-IN" dirty="0"/>
          </a:p>
        </p:txBody>
      </p:sp>
      <p:sp>
        <p:nvSpPr>
          <p:cNvPr id="4" name="Footer Placeholder 3">
            <a:extLst>
              <a:ext uri="{FF2B5EF4-FFF2-40B4-BE49-F238E27FC236}">
                <a16:creationId xmlns:a16="http://schemas.microsoft.com/office/drawing/2014/main" id="{B9A9CEFA-9E93-47F2-B9D5-3E75CAD3D6E3}"/>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209302FD-2EFE-4F87-8617-5DE7963E77CC}"/>
              </a:ext>
            </a:extLst>
          </p:cNvPr>
          <p:cNvSpPr>
            <a:spLocks noGrp="1"/>
          </p:cNvSpPr>
          <p:nvPr>
            <p:ph type="sldNum" sz="quarter" idx="12"/>
          </p:nvPr>
        </p:nvSpPr>
        <p:spPr/>
        <p:txBody>
          <a:bodyPr/>
          <a:lstStyle/>
          <a:p>
            <a:fld id="{B6F15528-21DE-4FAA-801E-634DDDAF4B2B}" type="slidenum">
              <a:rPr lang="en-US" smtClean="0"/>
              <a:pPr/>
              <a:t>76</a:t>
            </a:fld>
            <a:endParaRPr lang="en-US"/>
          </a:p>
        </p:txBody>
      </p:sp>
    </p:spTree>
    <p:extLst>
      <p:ext uri="{BB962C8B-B14F-4D97-AF65-F5344CB8AC3E}">
        <p14:creationId xmlns:p14="http://schemas.microsoft.com/office/powerpoint/2010/main" val="1235374900"/>
      </p:ext>
    </p:extLst>
  </p:cSld>
  <p:clrMapOvr>
    <a:masterClrMapping/>
  </p:clrMapOvr>
  <p:transition spd="slow">
    <p:diamond/>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8C655B-D307-4436-8E32-472B60CD0AB5}"/>
              </a:ext>
            </a:extLst>
          </p:cNvPr>
          <p:cNvSpPr>
            <a:spLocks noGrp="1"/>
          </p:cNvSpPr>
          <p:nvPr>
            <p:ph idx="1"/>
          </p:nvPr>
        </p:nvSpPr>
        <p:spPr>
          <a:xfrm>
            <a:off x="0" y="136525"/>
            <a:ext cx="9144000" cy="6584950"/>
          </a:xfrm>
        </p:spPr>
        <p:txBody>
          <a:bodyPr>
            <a:normAutofit lnSpcReduction="10000"/>
          </a:bodyPr>
          <a:lstStyle/>
          <a:p>
            <a:pPr algn="just">
              <a:buNone/>
            </a:pPr>
            <a:r>
              <a:rPr lang="en-US" dirty="0"/>
              <a:t>The lexical divergence of homonyms can also be seen in the different sets of associated lexemes.  For instance the words ‘bank’ in English and ‘</a:t>
            </a:r>
            <a:r>
              <a:rPr lang="en-US" dirty="0" err="1"/>
              <a:t>paTi</a:t>
            </a:r>
            <a:r>
              <a:rPr lang="en-US" dirty="0"/>
              <a:t>’ in Tamil are associated with different lexemes.</a:t>
            </a:r>
          </a:p>
          <a:p>
            <a:pPr>
              <a:buNone/>
            </a:pPr>
            <a:r>
              <a:rPr lang="en-US" dirty="0"/>
              <a:t>	bank 1 – refers to financial  institution which is associated 	      with money transaction, loan, debit, credit etc.</a:t>
            </a:r>
          </a:p>
          <a:p>
            <a:pPr>
              <a:buNone/>
            </a:pPr>
            <a:r>
              <a:rPr lang="en-US" dirty="0"/>
              <a:t>	bank 2 – refers to river side which is associated with water, 	       flow, boat, beach, sand etc. </a:t>
            </a:r>
          </a:p>
          <a:p>
            <a:pPr>
              <a:buNone/>
            </a:pPr>
            <a:r>
              <a:rPr lang="en-US" dirty="0" err="1"/>
              <a:t>paTi</a:t>
            </a:r>
            <a:r>
              <a:rPr lang="en-US" dirty="0"/>
              <a:t> 1 - refers to foot step which is associated with </a:t>
            </a:r>
            <a:r>
              <a:rPr lang="en-US" dirty="0" err="1"/>
              <a:t>vi:Tu</a:t>
            </a:r>
            <a:r>
              <a:rPr lang="en-US" dirty="0"/>
              <a:t>, 	      </a:t>
            </a:r>
            <a:r>
              <a:rPr lang="en-US" dirty="0" err="1"/>
              <a:t>ma:Ti</a:t>
            </a:r>
            <a:r>
              <a:rPr lang="en-US" dirty="0"/>
              <a:t>, e:Ru, </a:t>
            </a:r>
            <a:r>
              <a:rPr lang="en-US" dirty="0" err="1"/>
              <a:t>iRanku</a:t>
            </a:r>
            <a:r>
              <a:rPr lang="en-US" dirty="0"/>
              <a:t> etc.	</a:t>
            </a:r>
          </a:p>
          <a:p>
            <a:pPr>
              <a:buNone/>
            </a:pPr>
            <a:r>
              <a:rPr lang="en-US" dirty="0"/>
              <a:t>	</a:t>
            </a:r>
            <a:r>
              <a:rPr lang="en-US" dirty="0" err="1"/>
              <a:t>paTi</a:t>
            </a:r>
            <a:r>
              <a:rPr lang="en-US" dirty="0"/>
              <a:t> 2 - refers to measuring vessel is associated with 	  	      </a:t>
            </a:r>
            <a:r>
              <a:rPr lang="en-US" dirty="0" err="1"/>
              <a:t>marakka:l</a:t>
            </a:r>
            <a:r>
              <a:rPr lang="en-US" dirty="0"/>
              <a:t>, </a:t>
            </a:r>
            <a:r>
              <a:rPr lang="en-US" dirty="0" err="1"/>
              <a:t>arici</a:t>
            </a:r>
            <a:r>
              <a:rPr lang="en-US" dirty="0"/>
              <a:t>, </a:t>
            </a:r>
            <a:r>
              <a:rPr lang="en-US" dirty="0" err="1"/>
              <a:t>nel</a:t>
            </a:r>
            <a:r>
              <a:rPr lang="en-US" dirty="0"/>
              <a:t>, </a:t>
            </a:r>
            <a:r>
              <a:rPr lang="en-US" dirty="0" err="1"/>
              <a:t>uLuntu</a:t>
            </a:r>
            <a:r>
              <a:rPr lang="en-US" dirty="0"/>
              <a:t>, </a:t>
            </a:r>
            <a:r>
              <a:rPr lang="en-US" dirty="0" err="1"/>
              <a:t>aLa</a:t>
            </a:r>
            <a:r>
              <a:rPr lang="en-US" dirty="0"/>
              <a:t>, </a:t>
            </a:r>
            <a:r>
              <a:rPr lang="en-US" dirty="0" err="1"/>
              <a:t>koTu</a:t>
            </a:r>
            <a:r>
              <a:rPr lang="en-US" dirty="0"/>
              <a:t> etc.</a:t>
            </a:r>
          </a:p>
          <a:p>
            <a:pPr>
              <a:buNone/>
            </a:pPr>
            <a:r>
              <a:rPr lang="en-US" dirty="0"/>
              <a:t>	</a:t>
            </a:r>
            <a:r>
              <a:rPr lang="en-US" dirty="0" err="1"/>
              <a:t>paTi</a:t>
            </a:r>
            <a:r>
              <a:rPr lang="en-US" dirty="0"/>
              <a:t> 3 - refers to  study is associated with book, class, teacher 		etc. </a:t>
            </a:r>
          </a:p>
          <a:p>
            <a:pPr>
              <a:buNone/>
            </a:pPr>
            <a:r>
              <a:rPr lang="en-US" dirty="0"/>
              <a:t>	All these aspects clearly show homonymy as a category of multiple meaning different from polysemy.</a:t>
            </a:r>
          </a:p>
          <a:p>
            <a:pPr>
              <a:buNone/>
            </a:pPr>
            <a:endParaRPr lang="en-US" dirty="0"/>
          </a:p>
          <a:p>
            <a:pPr marL="0" indent="0">
              <a:buNone/>
            </a:pPr>
            <a:endParaRPr lang="en-IN" dirty="0"/>
          </a:p>
        </p:txBody>
      </p:sp>
      <p:sp>
        <p:nvSpPr>
          <p:cNvPr id="4" name="Footer Placeholder 3">
            <a:extLst>
              <a:ext uri="{FF2B5EF4-FFF2-40B4-BE49-F238E27FC236}">
                <a16:creationId xmlns:a16="http://schemas.microsoft.com/office/drawing/2014/main" id="{02D4B580-1422-479E-B2A2-900E1CB093F5}"/>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C3840FDA-FAF5-43E1-860D-B62B5B951E22}"/>
              </a:ext>
            </a:extLst>
          </p:cNvPr>
          <p:cNvSpPr>
            <a:spLocks noGrp="1"/>
          </p:cNvSpPr>
          <p:nvPr>
            <p:ph type="sldNum" sz="quarter" idx="12"/>
          </p:nvPr>
        </p:nvSpPr>
        <p:spPr/>
        <p:txBody>
          <a:bodyPr/>
          <a:lstStyle/>
          <a:p>
            <a:fld id="{B6F15528-21DE-4FAA-801E-634DDDAF4B2B}" type="slidenum">
              <a:rPr lang="en-US" smtClean="0"/>
              <a:pPr/>
              <a:t>77</a:t>
            </a:fld>
            <a:endParaRPr lang="en-US"/>
          </a:p>
        </p:txBody>
      </p:sp>
    </p:spTree>
    <p:extLst>
      <p:ext uri="{BB962C8B-B14F-4D97-AF65-F5344CB8AC3E}">
        <p14:creationId xmlns:p14="http://schemas.microsoft.com/office/powerpoint/2010/main" val="2970713699"/>
      </p:ext>
    </p:extLst>
  </p:cSld>
  <p:clrMapOvr>
    <a:masterClrMapping/>
  </p:clrMapOvr>
  <p:transition spd="slow">
    <p:diamond/>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3389C-F268-443C-BCAE-F568C1C1DC16}"/>
              </a:ext>
            </a:extLst>
          </p:cNvPr>
          <p:cNvSpPr>
            <a:spLocks noGrp="1"/>
          </p:cNvSpPr>
          <p:nvPr>
            <p:ph type="title"/>
          </p:nvPr>
        </p:nvSpPr>
        <p:spPr>
          <a:xfrm>
            <a:off x="457200" y="16933"/>
            <a:ext cx="8229600" cy="1143000"/>
          </a:xfrm>
        </p:spPr>
        <p:txBody>
          <a:bodyPr/>
          <a:lstStyle/>
          <a:p>
            <a:pPr algn="ctr"/>
            <a:r>
              <a:rPr lang="en-US" dirty="0"/>
              <a:t>Reasons for Homonymy</a:t>
            </a:r>
            <a:endParaRPr lang="en-IN" dirty="0"/>
          </a:p>
        </p:txBody>
      </p:sp>
      <p:sp>
        <p:nvSpPr>
          <p:cNvPr id="3" name="Content Placeholder 2">
            <a:extLst>
              <a:ext uri="{FF2B5EF4-FFF2-40B4-BE49-F238E27FC236}">
                <a16:creationId xmlns:a16="http://schemas.microsoft.com/office/drawing/2014/main" id="{1C9C5850-75A2-4C83-B0C1-BF4442B01A55}"/>
              </a:ext>
            </a:extLst>
          </p:cNvPr>
          <p:cNvSpPr>
            <a:spLocks noGrp="1"/>
          </p:cNvSpPr>
          <p:nvPr>
            <p:ph idx="1"/>
          </p:nvPr>
        </p:nvSpPr>
        <p:spPr>
          <a:xfrm>
            <a:off x="0" y="1159933"/>
            <a:ext cx="9144000" cy="5561542"/>
          </a:xfrm>
        </p:spPr>
        <p:txBody>
          <a:bodyPr/>
          <a:lstStyle/>
          <a:p>
            <a:pPr algn="just">
              <a:buNone/>
            </a:pPr>
            <a:r>
              <a:rPr lang="en-US" dirty="0"/>
              <a:t>Homonymy develops in languages due to the following three different sources.</a:t>
            </a:r>
          </a:p>
          <a:p>
            <a:pPr algn="just">
              <a:buNone/>
            </a:pPr>
            <a:endParaRPr lang="en-US" dirty="0"/>
          </a:p>
          <a:p>
            <a:pPr algn="just">
              <a:buNone/>
            </a:pPr>
            <a:r>
              <a:rPr lang="en-US" dirty="0"/>
              <a:t>	 </a:t>
            </a:r>
            <a:r>
              <a:rPr lang="en-US" dirty="0" err="1"/>
              <a:t>i</a:t>
            </a:r>
            <a:r>
              <a:rPr lang="en-US" dirty="0"/>
              <a:t>) </a:t>
            </a:r>
            <a:r>
              <a:rPr lang="en-US" dirty="0">
                <a:solidFill>
                  <a:srgbClr val="FF0066"/>
                </a:solidFill>
              </a:rPr>
              <a:t>Phonetic Convergence</a:t>
            </a:r>
          </a:p>
          <a:p>
            <a:pPr algn="just">
              <a:buNone/>
            </a:pPr>
            <a:endParaRPr lang="en-US" dirty="0">
              <a:solidFill>
                <a:srgbClr val="FF0066"/>
              </a:solidFill>
            </a:endParaRPr>
          </a:p>
          <a:p>
            <a:pPr algn="just">
              <a:buNone/>
            </a:pPr>
            <a:r>
              <a:rPr lang="en-US" dirty="0"/>
              <a:t>		Due to phonetic change, historically two or more sounds merge into one sound or sounds in some position are lost. The result of these sound changes will be seen in the forms of words. Words which were formally different in the early stage of a language become identical at a later stage. This leads to homonymy.  </a:t>
            </a:r>
          </a:p>
          <a:p>
            <a:pPr marL="0" indent="0">
              <a:buNone/>
            </a:pPr>
            <a:endParaRPr lang="en-IN" dirty="0"/>
          </a:p>
        </p:txBody>
      </p:sp>
      <p:sp>
        <p:nvSpPr>
          <p:cNvPr id="4" name="Footer Placeholder 3">
            <a:extLst>
              <a:ext uri="{FF2B5EF4-FFF2-40B4-BE49-F238E27FC236}">
                <a16:creationId xmlns:a16="http://schemas.microsoft.com/office/drawing/2014/main" id="{207920BA-D4E9-4146-886C-783B28A08426}"/>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19B68223-D5C2-4F96-8533-7506C6D05F20}"/>
              </a:ext>
            </a:extLst>
          </p:cNvPr>
          <p:cNvSpPr>
            <a:spLocks noGrp="1"/>
          </p:cNvSpPr>
          <p:nvPr>
            <p:ph type="sldNum" sz="quarter" idx="12"/>
          </p:nvPr>
        </p:nvSpPr>
        <p:spPr/>
        <p:txBody>
          <a:bodyPr/>
          <a:lstStyle/>
          <a:p>
            <a:fld id="{B6F15528-21DE-4FAA-801E-634DDDAF4B2B}" type="slidenum">
              <a:rPr lang="en-US" smtClean="0"/>
              <a:pPr/>
              <a:t>78</a:t>
            </a:fld>
            <a:endParaRPr lang="en-US"/>
          </a:p>
        </p:txBody>
      </p:sp>
    </p:spTree>
    <p:extLst>
      <p:ext uri="{BB962C8B-B14F-4D97-AF65-F5344CB8AC3E}">
        <p14:creationId xmlns:p14="http://schemas.microsoft.com/office/powerpoint/2010/main" val="369894616"/>
      </p:ext>
    </p:extLst>
  </p:cSld>
  <p:clrMapOvr>
    <a:masterClrMapping/>
  </p:clrMapOvr>
  <p:transition spd="slow">
    <p:diamond/>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C1C731C-07DC-42EE-95FD-FCAB8A7C4750}"/>
              </a:ext>
            </a:extLst>
          </p:cNvPr>
          <p:cNvSpPr>
            <a:spLocks noGrp="1"/>
          </p:cNvSpPr>
          <p:nvPr>
            <p:ph idx="1"/>
          </p:nvPr>
        </p:nvSpPr>
        <p:spPr>
          <a:xfrm>
            <a:off x="0" y="0"/>
            <a:ext cx="9144000" cy="6858000"/>
          </a:xfrm>
        </p:spPr>
        <p:txBody>
          <a:bodyPr>
            <a:normAutofit/>
          </a:bodyPr>
          <a:lstStyle/>
          <a:p>
            <a:pPr algn="just">
              <a:buNone/>
            </a:pPr>
            <a:r>
              <a:rPr lang="en-US" dirty="0"/>
              <a:t>The most common source of homonymy is the converging of sounds. A result of phonetic changes is that words which originally had different forms fall together and become the same in spoken language; sometimes they even coincide in writing. This form of homonymy is mainly found in languages which have many monosyllabic lexemes.</a:t>
            </a:r>
          </a:p>
          <a:p>
            <a:pPr algn="just">
              <a:buNone/>
            </a:pPr>
            <a:endParaRPr lang="en-US" dirty="0"/>
          </a:p>
          <a:p>
            <a:pPr algn="just">
              <a:buNone/>
            </a:pPr>
            <a:r>
              <a:rPr lang="en-US" dirty="0"/>
              <a:t>Example: Aram – ‘virtue’	‘ an instrument’	</a:t>
            </a:r>
          </a:p>
          <a:p>
            <a:pPr algn="just">
              <a:buNone/>
            </a:pPr>
            <a:endParaRPr lang="en-US" dirty="0"/>
          </a:p>
          <a:p>
            <a:pPr algn="just">
              <a:buNone/>
            </a:pPr>
            <a:r>
              <a:rPr lang="en-US" dirty="0"/>
              <a:t>race 	1.	running</a:t>
            </a:r>
          </a:p>
          <a:p>
            <a:pPr algn="just">
              <a:buNone/>
            </a:pPr>
            <a:r>
              <a:rPr lang="en-US" dirty="0"/>
              <a:t>		2. 	breed / nation</a:t>
            </a:r>
          </a:p>
          <a:p>
            <a:pPr algn="just">
              <a:buNone/>
            </a:pPr>
            <a:r>
              <a:rPr lang="en-US" dirty="0"/>
              <a:t>		      </a:t>
            </a:r>
          </a:p>
          <a:p>
            <a:pPr algn="just">
              <a:buNone/>
            </a:pPr>
            <a:r>
              <a:rPr lang="en-US" dirty="0"/>
              <a:t>	</a:t>
            </a:r>
            <a:r>
              <a:rPr lang="en-US" dirty="0" err="1"/>
              <a:t>ya:Tu</a:t>
            </a:r>
            <a:r>
              <a:rPr lang="en-US" dirty="0"/>
              <a:t> – 	a:Tu ‘ goat</a:t>
            </a:r>
          </a:p>
          <a:p>
            <a:pPr algn="just">
              <a:buNone/>
            </a:pPr>
            <a:r>
              <a:rPr lang="en-US" dirty="0"/>
              <a:t>			 a:Tu   - ‘dance’</a:t>
            </a:r>
            <a:endParaRPr lang="en-IN" dirty="0"/>
          </a:p>
        </p:txBody>
      </p:sp>
      <p:sp>
        <p:nvSpPr>
          <p:cNvPr id="4" name="Footer Placeholder 3">
            <a:extLst>
              <a:ext uri="{FF2B5EF4-FFF2-40B4-BE49-F238E27FC236}">
                <a16:creationId xmlns:a16="http://schemas.microsoft.com/office/drawing/2014/main" id="{48C0A05B-BCA3-4FD3-B4D3-C95D306FE70C}"/>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E23A4C09-DF58-48F8-B83B-E372EC0DF467}"/>
              </a:ext>
            </a:extLst>
          </p:cNvPr>
          <p:cNvSpPr>
            <a:spLocks noGrp="1"/>
          </p:cNvSpPr>
          <p:nvPr>
            <p:ph type="sldNum" sz="quarter" idx="12"/>
          </p:nvPr>
        </p:nvSpPr>
        <p:spPr/>
        <p:txBody>
          <a:bodyPr/>
          <a:lstStyle/>
          <a:p>
            <a:fld id="{B6F15528-21DE-4FAA-801E-634DDDAF4B2B}" type="slidenum">
              <a:rPr lang="en-US" smtClean="0"/>
              <a:pPr/>
              <a:t>79</a:t>
            </a:fld>
            <a:endParaRPr lang="en-US"/>
          </a:p>
        </p:txBody>
      </p:sp>
    </p:spTree>
    <p:extLst>
      <p:ext uri="{BB962C8B-B14F-4D97-AF65-F5344CB8AC3E}">
        <p14:creationId xmlns:p14="http://schemas.microsoft.com/office/powerpoint/2010/main" val="3393598585"/>
      </p:ext>
    </p:extLst>
  </p:cSld>
  <p:clrMapOvr>
    <a:masterClrMapping/>
  </p:clrMapOvr>
  <p:transition spd="slow">
    <p:diamon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rmAutofit fontScale="90000"/>
          </a:bodyPr>
          <a:lstStyle/>
          <a:p>
            <a:pPr algn="ctr"/>
            <a:r>
              <a:rPr lang="en-US" b="1" dirty="0"/>
              <a:t>Semantics to Anthropology</a:t>
            </a:r>
            <a:br>
              <a:rPr lang="en-US" dirty="0"/>
            </a:br>
            <a:endParaRPr lang="en-US" dirty="0"/>
          </a:p>
        </p:txBody>
      </p:sp>
      <p:sp>
        <p:nvSpPr>
          <p:cNvPr id="3" name="Content Placeholder 2"/>
          <p:cNvSpPr>
            <a:spLocks noGrp="1"/>
          </p:cNvSpPr>
          <p:nvPr>
            <p:ph idx="1"/>
          </p:nvPr>
        </p:nvSpPr>
        <p:spPr>
          <a:xfrm>
            <a:off x="0" y="1295400"/>
            <a:ext cx="9144000" cy="5562600"/>
          </a:xfrm>
        </p:spPr>
        <p:txBody>
          <a:bodyPr>
            <a:normAutofit/>
          </a:bodyPr>
          <a:lstStyle/>
          <a:p>
            <a:pPr marL="0" indent="0" algn="just">
              <a:buNone/>
            </a:pPr>
            <a:r>
              <a:rPr lang="en-US" dirty="0"/>
              <a:t> 	</a:t>
            </a:r>
            <a:r>
              <a:rPr lang="en-AU" sz="3000" dirty="0"/>
              <a:t>Semantics is considered an interest in anthropology. Since the analysis of meaning in a language, through the choice of words used by speakers, will get a promising practical classification of the cultural life of native speakers.  </a:t>
            </a:r>
            <a:endParaRPr lang="en-US" sz="3000" dirty="0"/>
          </a:p>
          <a:p>
            <a:pPr marL="0" indent="0">
              <a:buNone/>
            </a:pPr>
            <a:endParaRPr lang="en-IN" sz="3000" dirty="0"/>
          </a:p>
          <a:p>
            <a:pPr marL="0" indent="0" algn="just">
              <a:buNone/>
            </a:pPr>
            <a:r>
              <a:rPr lang="en-IN" sz="3000" dirty="0"/>
              <a:t>	</a:t>
            </a:r>
            <a:r>
              <a:rPr lang="en-IN" sz="3000" dirty="0">
                <a:solidFill>
                  <a:srgbClr val="FF0000"/>
                </a:solidFill>
              </a:rPr>
              <a:t>They</a:t>
            </a:r>
            <a:r>
              <a:rPr lang="en-US" sz="3000" dirty="0">
                <a:solidFill>
                  <a:srgbClr val="FF0000"/>
                </a:solidFill>
              </a:rPr>
              <a:t> are concerned with language as   an essential part of cultural and behavioral patterns.</a:t>
            </a:r>
            <a:r>
              <a:rPr lang="en-US" sz="3000" dirty="0"/>
              <a:t> One specific area of anthropological research that is particularly interesting in connection to semantics is that of kinship terms.                                         </a:t>
            </a:r>
          </a:p>
        </p:txBody>
      </p:sp>
      <p:sp>
        <p:nvSpPr>
          <p:cNvPr id="4" name="Footer Placeholder 3">
            <a:extLst>
              <a:ext uri="{FF2B5EF4-FFF2-40B4-BE49-F238E27FC236}">
                <a16:creationId xmlns:a16="http://schemas.microsoft.com/office/drawing/2014/main" id="{B7E020B2-F144-4241-9A7E-3F191E697E40}"/>
              </a:ext>
            </a:extLst>
          </p:cNvPr>
          <p:cNvSpPr>
            <a:spLocks noGrp="1"/>
          </p:cNvSpPr>
          <p:nvPr>
            <p:ph type="ftr" sz="quarter" idx="11"/>
          </p:nvPr>
        </p:nvSpPr>
        <p:spPr/>
        <p:txBody>
          <a:bodyPr/>
          <a:lstStyle/>
          <a:p>
            <a:pPr algn="ctr"/>
            <a:r>
              <a:rPr lang="en-US" dirty="0" err="1"/>
              <a:t>Dr.P.Chandramohan</a:t>
            </a:r>
            <a:endParaRPr lang="en-US" dirty="0"/>
          </a:p>
        </p:txBody>
      </p:sp>
      <p:sp>
        <p:nvSpPr>
          <p:cNvPr id="5" name="Slide Number Placeholder 4">
            <a:extLst>
              <a:ext uri="{FF2B5EF4-FFF2-40B4-BE49-F238E27FC236}">
                <a16:creationId xmlns:a16="http://schemas.microsoft.com/office/drawing/2014/main" id="{12F14F38-1823-4E2C-94EA-F6F2D30D8300}"/>
              </a:ext>
            </a:extLst>
          </p:cNvPr>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633532475"/>
      </p:ext>
    </p:extLst>
  </p:cSld>
  <p:clrMapOvr>
    <a:masterClrMapping/>
  </p:clrMapOvr>
  <p:transition spd="slow">
    <p:diamond/>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71277-1A7C-41FA-ACFB-60CCABE54C4B}"/>
              </a:ext>
            </a:extLst>
          </p:cNvPr>
          <p:cNvSpPr>
            <a:spLocks noGrp="1"/>
          </p:cNvSpPr>
          <p:nvPr>
            <p:ph type="title"/>
          </p:nvPr>
        </p:nvSpPr>
        <p:spPr>
          <a:xfrm>
            <a:off x="609600" y="33867"/>
            <a:ext cx="8229600" cy="1143000"/>
          </a:xfrm>
        </p:spPr>
        <p:txBody>
          <a:bodyPr/>
          <a:lstStyle/>
          <a:p>
            <a:pPr algn="ctr"/>
            <a:r>
              <a:rPr lang="en-US" dirty="0"/>
              <a:t>ii) </a:t>
            </a:r>
            <a:r>
              <a:rPr lang="en-US" dirty="0">
                <a:solidFill>
                  <a:srgbClr val="FF0066"/>
                </a:solidFill>
              </a:rPr>
              <a:t>Semantic Divergence</a:t>
            </a:r>
            <a:endParaRPr lang="en-IN" dirty="0"/>
          </a:p>
        </p:txBody>
      </p:sp>
      <p:sp>
        <p:nvSpPr>
          <p:cNvPr id="3" name="Content Placeholder 2">
            <a:extLst>
              <a:ext uri="{FF2B5EF4-FFF2-40B4-BE49-F238E27FC236}">
                <a16:creationId xmlns:a16="http://schemas.microsoft.com/office/drawing/2014/main" id="{06B341EE-BAF7-4CC5-9A7D-33A310587FE1}"/>
              </a:ext>
            </a:extLst>
          </p:cNvPr>
          <p:cNvSpPr>
            <a:spLocks noGrp="1"/>
          </p:cNvSpPr>
          <p:nvPr>
            <p:ph idx="1"/>
          </p:nvPr>
        </p:nvSpPr>
        <p:spPr>
          <a:xfrm>
            <a:off x="0" y="1176867"/>
            <a:ext cx="9144000" cy="5544608"/>
          </a:xfrm>
        </p:spPr>
        <p:txBody>
          <a:bodyPr/>
          <a:lstStyle/>
          <a:p>
            <a:pPr algn="just">
              <a:buNone/>
            </a:pPr>
            <a:r>
              <a:rPr lang="en-US" sz="2800" dirty="0"/>
              <a:t>Homonymy can also be brought about through diverging sense development. When two or more meanings of the same word float apart to such an extent that there will be no obvious connection between them. For example </a:t>
            </a:r>
            <a:r>
              <a:rPr lang="en-US" sz="2800" b="1" dirty="0" err="1">
                <a:solidFill>
                  <a:srgbClr val="FF0000"/>
                </a:solidFill>
              </a:rPr>
              <a:t>paccai</a:t>
            </a:r>
            <a:endParaRPr lang="en-US" sz="2800" b="1" dirty="0">
              <a:solidFill>
                <a:srgbClr val="FF0000"/>
              </a:solidFill>
            </a:endParaRPr>
          </a:p>
          <a:p>
            <a:pPr algn="just">
              <a:buNone/>
            </a:pPr>
            <a:r>
              <a:rPr lang="en-US" sz="2800" dirty="0"/>
              <a:t>	Homonymy can also result from sense-development going in different directions. The meanings of a lexeme diverge that much that there cannot be found any relation between them, here polysemy is replaced by homonymy and the unity of the word does no longer exist. This kind of homonyms is called secondary homonyms.</a:t>
            </a:r>
          </a:p>
          <a:p>
            <a:pPr marL="0" indent="0">
              <a:buNone/>
            </a:pPr>
            <a:endParaRPr lang="en-IN" dirty="0"/>
          </a:p>
        </p:txBody>
      </p:sp>
      <p:sp>
        <p:nvSpPr>
          <p:cNvPr id="4" name="Footer Placeholder 3">
            <a:extLst>
              <a:ext uri="{FF2B5EF4-FFF2-40B4-BE49-F238E27FC236}">
                <a16:creationId xmlns:a16="http://schemas.microsoft.com/office/drawing/2014/main" id="{001E7EDE-025A-4274-9EF1-284E26E01539}"/>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A5DA2367-23FB-46DF-A91F-919C0646B566}"/>
              </a:ext>
            </a:extLst>
          </p:cNvPr>
          <p:cNvSpPr>
            <a:spLocks noGrp="1"/>
          </p:cNvSpPr>
          <p:nvPr>
            <p:ph type="sldNum" sz="quarter" idx="12"/>
          </p:nvPr>
        </p:nvSpPr>
        <p:spPr/>
        <p:txBody>
          <a:bodyPr/>
          <a:lstStyle/>
          <a:p>
            <a:fld id="{B6F15528-21DE-4FAA-801E-634DDDAF4B2B}" type="slidenum">
              <a:rPr lang="en-US" smtClean="0"/>
              <a:pPr/>
              <a:t>80</a:t>
            </a:fld>
            <a:endParaRPr lang="en-US"/>
          </a:p>
        </p:txBody>
      </p:sp>
    </p:spTree>
    <p:extLst>
      <p:ext uri="{BB962C8B-B14F-4D97-AF65-F5344CB8AC3E}">
        <p14:creationId xmlns:p14="http://schemas.microsoft.com/office/powerpoint/2010/main" val="875576424"/>
      </p:ext>
    </p:extLst>
  </p:cSld>
  <p:clrMapOvr>
    <a:masterClrMapping/>
  </p:clrMapOvr>
  <p:transition spd="slow">
    <p:diamond/>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111AE6-ABB9-46F4-83B4-761F4D7742AA}"/>
              </a:ext>
            </a:extLst>
          </p:cNvPr>
          <p:cNvSpPr>
            <a:spLocks noGrp="1"/>
          </p:cNvSpPr>
          <p:nvPr>
            <p:ph idx="1"/>
          </p:nvPr>
        </p:nvSpPr>
        <p:spPr>
          <a:xfrm>
            <a:off x="0" y="0"/>
            <a:ext cx="9144000" cy="6477000"/>
          </a:xfrm>
        </p:spPr>
        <p:txBody>
          <a:bodyPr/>
          <a:lstStyle/>
          <a:p>
            <a:pPr algn="just">
              <a:buNone/>
            </a:pPr>
            <a:r>
              <a:rPr lang="en-US" sz="2400" dirty="0"/>
              <a:t>“This form of homonymy is the exact counterpart of a process discussed in the previous section: the reinterpretation of homonyms as though they were one word with two senses.” In one process two words fall together to one form and in the other process one lexeme splits into two, which is the more common case.</a:t>
            </a:r>
          </a:p>
          <a:p>
            <a:pPr algn="just">
              <a:buNone/>
            </a:pPr>
            <a:endParaRPr lang="en-US" sz="2400" dirty="0"/>
          </a:p>
          <a:p>
            <a:pPr algn="just">
              <a:buNone/>
            </a:pPr>
            <a:r>
              <a:rPr lang="en-US" sz="2400" dirty="0"/>
              <a:t>	It is difficult to decide whether lexemes are homonyms or polysemes because of the subjective concept one has of the lexeme. Besides that the decision often seems to be arbitrary.</a:t>
            </a:r>
          </a:p>
          <a:p>
            <a:pPr marL="0" indent="0">
              <a:buNone/>
            </a:pPr>
            <a:endParaRPr lang="en-IN" dirty="0"/>
          </a:p>
        </p:txBody>
      </p:sp>
      <p:sp>
        <p:nvSpPr>
          <p:cNvPr id="4" name="Footer Placeholder 3">
            <a:extLst>
              <a:ext uri="{FF2B5EF4-FFF2-40B4-BE49-F238E27FC236}">
                <a16:creationId xmlns:a16="http://schemas.microsoft.com/office/drawing/2014/main" id="{C2A8E280-C8B2-437F-959E-83F8CB19A772}"/>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92787EBE-368B-4D41-B2FC-4F0E74F36ABE}"/>
              </a:ext>
            </a:extLst>
          </p:cNvPr>
          <p:cNvSpPr>
            <a:spLocks noGrp="1"/>
          </p:cNvSpPr>
          <p:nvPr>
            <p:ph type="sldNum" sz="quarter" idx="12"/>
          </p:nvPr>
        </p:nvSpPr>
        <p:spPr/>
        <p:txBody>
          <a:bodyPr/>
          <a:lstStyle/>
          <a:p>
            <a:fld id="{B6F15528-21DE-4FAA-801E-634DDDAF4B2B}" type="slidenum">
              <a:rPr lang="en-US" smtClean="0"/>
              <a:pPr/>
              <a:t>81</a:t>
            </a:fld>
            <a:endParaRPr lang="en-US"/>
          </a:p>
        </p:txBody>
      </p:sp>
    </p:spTree>
    <p:extLst>
      <p:ext uri="{BB962C8B-B14F-4D97-AF65-F5344CB8AC3E}">
        <p14:creationId xmlns:p14="http://schemas.microsoft.com/office/powerpoint/2010/main" val="677645060"/>
      </p:ext>
    </p:extLst>
  </p:cSld>
  <p:clrMapOvr>
    <a:masterClrMapping/>
  </p:clrMapOvr>
  <p:transition spd="slow">
    <p:diamond/>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471E267-2646-467E-AA31-D69061713FD8}"/>
              </a:ext>
            </a:extLst>
          </p:cNvPr>
          <p:cNvSpPr>
            <a:spLocks noGrp="1"/>
          </p:cNvSpPr>
          <p:nvPr>
            <p:ph idx="1"/>
          </p:nvPr>
        </p:nvSpPr>
        <p:spPr>
          <a:xfrm>
            <a:off x="0" y="0"/>
            <a:ext cx="9144000" cy="6553200"/>
          </a:xfrm>
        </p:spPr>
        <p:txBody>
          <a:bodyPr/>
          <a:lstStyle/>
          <a:p>
            <a:pPr algn="just">
              <a:buNone/>
            </a:pPr>
            <a:r>
              <a:rPr lang="en-US" dirty="0"/>
              <a:t>	If the pronunciation of words is the same, the spelling can often be helpful in deciding if those lexemes are homonyms or not, like for instance </a:t>
            </a:r>
            <a:r>
              <a:rPr lang="en-US" i="1" dirty="0"/>
              <a:t>discreet</a:t>
            </a:r>
            <a:r>
              <a:rPr lang="en-US" dirty="0"/>
              <a:t> [</a:t>
            </a:r>
            <a:r>
              <a:rPr lang="en-US" dirty="0" err="1"/>
              <a:t>dIاskri:t</a:t>
            </a:r>
            <a:r>
              <a:rPr lang="en-US" dirty="0"/>
              <a:t>] </a:t>
            </a:r>
            <a:r>
              <a:rPr lang="en-US" i="1" dirty="0"/>
              <a:t>– discrete</a:t>
            </a:r>
            <a:r>
              <a:rPr lang="en-US" dirty="0"/>
              <a:t> [</a:t>
            </a:r>
            <a:r>
              <a:rPr lang="en-US" dirty="0" err="1"/>
              <a:t>dIاskri:t</a:t>
            </a:r>
            <a:r>
              <a:rPr lang="en-US" dirty="0"/>
              <a:t>] or </a:t>
            </a:r>
            <a:r>
              <a:rPr lang="en-US" i="1" dirty="0"/>
              <a:t>tail</a:t>
            </a:r>
            <a:r>
              <a:rPr lang="en-US" dirty="0"/>
              <a:t> [</a:t>
            </a:r>
            <a:r>
              <a:rPr lang="en-US" dirty="0" err="1"/>
              <a:t>teIl</a:t>
            </a:r>
            <a:r>
              <a:rPr lang="en-US" dirty="0"/>
              <a:t>] </a:t>
            </a:r>
            <a:r>
              <a:rPr lang="en-US" i="1" dirty="0"/>
              <a:t>– tale</a:t>
            </a:r>
            <a:r>
              <a:rPr lang="en-US" dirty="0"/>
              <a:t> [</a:t>
            </a:r>
            <a:r>
              <a:rPr lang="en-US" dirty="0" err="1"/>
              <a:t>teIl</a:t>
            </a:r>
            <a:r>
              <a:rPr lang="en-US" dirty="0"/>
              <a:t>].</a:t>
            </a:r>
          </a:p>
          <a:p>
            <a:pPr algn="just">
              <a:buNone/>
            </a:pPr>
            <a:endParaRPr lang="en-US" dirty="0"/>
          </a:p>
          <a:p>
            <a:pPr algn="just">
              <a:buNone/>
            </a:pPr>
            <a:r>
              <a:rPr lang="en-US" dirty="0"/>
              <a:t>	If the lexemes can occur in the same sentence, without confusion or repetition the speaker is not realizing any connection between the words, this suggests that they are homonyms. An example for this phenomenon are the lexemes </a:t>
            </a:r>
            <a:r>
              <a:rPr lang="en-US" i="1" dirty="0"/>
              <a:t>can1</a:t>
            </a:r>
            <a:r>
              <a:rPr lang="en-US" dirty="0"/>
              <a:t> (noun; ‘metal container containing food’) and </a:t>
            </a:r>
            <a:r>
              <a:rPr lang="en-US" i="1" dirty="0"/>
              <a:t>can2</a:t>
            </a:r>
            <a:r>
              <a:rPr lang="en-US" dirty="0"/>
              <a:t> (verb; ‘being able to do </a:t>
            </a:r>
            <a:r>
              <a:rPr lang="en-US" dirty="0" err="1"/>
              <a:t>sth</a:t>
            </a:r>
            <a:r>
              <a:rPr lang="en-US" dirty="0"/>
              <a:t>’).</a:t>
            </a:r>
          </a:p>
          <a:p>
            <a:pPr marL="0" indent="0">
              <a:buNone/>
            </a:pPr>
            <a:endParaRPr lang="en-IN" dirty="0"/>
          </a:p>
        </p:txBody>
      </p:sp>
      <p:sp>
        <p:nvSpPr>
          <p:cNvPr id="4" name="Footer Placeholder 3">
            <a:extLst>
              <a:ext uri="{FF2B5EF4-FFF2-40B4-BE49-F238E27FC236}">
                <a16:creationId xmlns:a16="http://schemas.microsoft.com/office/drawing/2014/main" id="{5A1534EB-0A94-46DB-B772-D1D70852298F}"/>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289ACB6E-0CE2-47D4-BC52-2A71418DA60A}"/>
              </a:ext>
            </a:extLst>
          </p:cNvPr>
          <p:cNvSpPr>
            <a:spLocks noGrp="1"/>
          </p:cNvSpPr>
          <p:nvPr>
            <p:ph type="sldNum" sz="quarter" idx="12"/>
          </p:nvPr>
        </p:nvSpPr>
        <p:spPr/>
        <p:txBody>
          <a:bodyPr/>
          <a:lstStyle/>
          <a:p>
            <a:fld id="{B6F15528-21DE-4FAA-801E-634DDDAF4B2B}" type="slidenum">
              <a:rPr lang="en-US" smtClean="0"/>
              <a:pPr/>
              <a:t>82</a:t>
            </a:fld>
            <a:endParaRPr lang="en-US"/>
          </a:p>
        </p:txBody>
      </p:sp>
    </p:spTree>
    <p:extLst>
      <p:ext uri="{BB962C8B-B14F-4D97-AF65-F5344CB8AC3E}">
        <p14:creationId xmlns:p14="http://schemas.microsoft.com/office/powerpoint/2010/main" val="1454226830"/>
      </p:ext>
    </p:extLst>
  </p:cSld>
  <p:clrMapOvr>
    <a:masterClrMapping/>
  </p:clrMapOvr>
  <p:transition spd="slow">
    <p:diamond/>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01380F-F6BB-4AFA-866E-EB1A6CBBD75B}"/>
              </a:ext>
            </a:extLst>
          </p:cNvPr>
          <p:cNvSpPr>
            <a:spLocks noGrp="1"/>
          </p:cNvSpPr>
          <p:nvPr>
            <p:ph idx="1"/>
          </p:nvPr>
        </p:nvSpPr>
        <p:spPr>
          <a:xfrm>
            <a:off x="0" y="136525"/>
            <a:ext cx="9144000" cy="6340475"/>
          </a:xfrm>
        </p:spPr>
        <p:txBody>
          <a:bodyPr>
            <a:normAutofit fontScale="92500"/>
          </a:bodyPr>
          <a:lstStyle/>
          <a:p>
            <a:pPr>
              <a:buNone/>
            </a:pPr>
            <a:r>
              <a:rPr lang="en-US" dirty="0"/>
              <a:t>Mary </a:t>
            </a:r>
            <a:r>
              <a:rPr lang="en-US" i="1" dirty="0"/>
              <a:t>can</a:t>
            </a:r>
            <a:r>
              <a:rPr lang="en-US" dirty="0"/>
              <a:t> open the </a:t>
            </a:r>
            <a:r>
              <a:rPr lang="en-US" i="1" dirty="0"/>
              <a:t>can</a:t>
            </a:r>
            <a:r>
              <a:rPr lang="en-US" dirty="0"/>
              <a:t>.</a:t>
            </a:r>
          </a:p>
          <a:p>
            <a:pPr>
              <a:buNone/>
            </a:pPr>
            <a:endParaRPr lang="en-US" dirty="0"/>
          </a:p>
          <a:p>
            <a:pPr algn="just">
              <a:buNone/>
            </a:pPr>
            <a:r>
              <a:rPr lang="en-US" dirty="0"/>
              <a:t>	Rhyme is also a feature which should be considered when investigating lexemes in regard to their homonymy, if the words rhyme with each other they are likely to be homonyms. </a:t>
            </a:r>
          </a:p>
          <a:p>
            <a:pPr algn="just">
              <a:buNone/>
            </a:pPr>
            <a:endParaRPr lang="en-US" dirty="0"/>
          </a:p>
          <a:p>
            <a:pPr>
              <a:buNone/>
            </a:pPr>
            <a:r>
              <a:rPr lang="en-US" i="1" dirty="0"/>
              <a:t>	point</a:t>
            </a:r>
            <a:r>
              <a:rPr lang="en-US" dirty="0"/>
              <a:t>, </a:t>
            </a:r>
            <a:r>
              <a:rPr lang="en-US" i="1" dirty="0"/>
              <a:t>point</a:t>
            </a:r>
            <a:r>
              <a:rPr lang="en-US" dirty="0"/>
              <a:t>.</a:t>
            </a:r>
          </a:p>
          <a:p>
            <a:pPr algn="just">
              <a:buNone/>
            </a:pPr>
            <a:r>
              <a:rPr lang="en-US" dirty="0"/>
              <a:t>	In these two lines the lexemes </a:t>
            </a:r>
            <a:r>
              <a:rPr lang="en-US" i="1" dirty="0"/>
              <a:t>point1</a:t>
            </a:r>
            <a:r>
              <a:rPr lang="en-US" dirty="0"/>
              <a:t> ( in English ‘point’) and </a:t>
            </a:r>
            <a:r>
              <a:rPr lang="en-US" i="1" dirty="0"/>
              <a:t>point2</a:t>
            </a:r>
            <a:r>
              <a:rPr lang="en-US" dirty="0"/>
              <a:t> (‘negative particle’) are seen as homonyms.</a:t>
            </a:r>
          </a:p>
          <a:p>
            <a:pPr algn="just">
              <a:buNone/>
            </a:pPr>
            <a:endParaRPr lang="en-US" dirty="0"/>
          </a:p>
          <a:p>
            <a:pPr algn="just">
              <a:buNone/>
            </a:pPr>
            <a:r>
              <a:rPr lang="en-US" dirty="0"/>
              <a:t>Words borrowed from one language into another language when they are stabilized in their new linguistic context they undergo sound changes and their phonetic shapes become similar to that of the native words and this results in homonymy. </a:t>
            </a:r>
          </a:p>
          <a:p>
            <a:pPr algn="just">
              <a:buNone/>
            </a:pPr>
            <a:r>
              <a:rPr lang="en-US" dirty="0"/>
              <a:t> example: Skt. </a:t>
            </a:r>
            <a:r>
              <a:rPr lang="en-US" dirty="0" err="1"/>
              <a:t>Kalaa</a:t>
            </a:r>
            <a:r>
              <a:rPr lang="en-US" dirty="0"/>
              <a:t> – Tamil </a:t>
            </a:r>
            <a:r>
              <a:rPr lang="en-US" dirty="0" err="1"/>
              <a:t>kalai</a:t>
            </a:r>
            <a:r>
              <a:rPr lang="en-US" dirty="0"/>
              <a:t> – ‘art’    - ‘moon face’</a:t>
            </a:r>
          </a:p>
          <a:p>
            <a:pPr marL="0" indent="0">
              <a:buNone/>
            </a:pPr>
            <a:endParaRPr lang="en-IN" dirty="0"/>
          </a:p>
        </p:txBody>
      </p:sp>
      <p:sp>
        <p:nvSpPr>
          <p:cNvPr id="4" name="Footer Placeholder 3">
            <a:extLst>
              <a:ext uri="{FF2B5EF4-FFF2-40B4-BE49-F238E27FC236}">
                <a16:creationId xmlns:a16="http://schemas.microsoft.com/office/drawing/2014/main" id="{2CE4788A-498F-47A4-B56E-636C39C4A4CB}"/>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6F8B9565-CC53-4838-8A6D-F9A3AA613836}"/>
              </a:ext>
            </a:extLst>
          </p:cNvPr>
          <p:cNvSpPr>
            <a:spLocks noGrp="1"/>
          </p:cNvSpPr>
          <p:nvPr>
            <p:ph type="sldNum" sz="quarter" idx="12"/>
          </p:nvPr>
        </p:nvSpPr>
        <p:spPr/>
        <p:txBody>
          <a:bodyPr/>
          <a:lstStyle/>
          <a:p>
            <a:fld id="{B6F15528-21DE-4FAA-801E-634DDDAF4B2B}" type="slidenum">
              <a:rPr lang="en-US" smtClean="0"/>
              <a:pPr/>
              <a:t>83</a:t>
            </a:fld>
            <a:endParaRPr lang="en-US"/>
          </a:p>
        </p:txBody>
      </p:sp>
    </p:spTree>
    <p:extLst>
      <p:ext uri="{BB962C8B-B14F-4D97-AF65-F5344CB8AC3E}">
        <p14:creationId xmlns:p14="http://schemas.microsoft.com/office/powerpoint/2010/main" val="3478473702"/>
      </p:ext>
    </p:extLst>
  </p:cSld>
  <p:clrMapOvr>
    <a:masterClrMapping/>
  </p:clrMapOvr>
  <p:transition spd="slow">
    <p:diamond/>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1299A69-01C2-49CD-8740-F9E95DFA0DA4}"/>
              </a:ext>
            </a:extLst>
          </p:cNvPr>
          <p:cNvSpPr>
            <a:spLocks noGrp="1"/>
          </p:cNvSpPr>
          <p:nvPr>
            <p:ph idx="1"/>
          </p:nvPr>
        </p:nvSpPr>
        <p:spPr>
          <a:xfrm>
            <a:off x="0" y="-1"/>
            <a:ext cx="9144000" cy="6721475"/>
          </a:xfrm>
        </p:spPr>
        <p:txBody>
          <a:bodyPr>
            <a:normAutofit fontScale="92500"/>
          </a:bodyPr>
          <a:lstStyle/>
          <a:p>
            <a:pPr marL="0" indent="0" algn="just">
              <a:buNone/>
            </a:pPr>
            <a:r>
              <a:rPr lang="en-US" dirty="0"/>
              <a:t>The number of homonyms is English is very high since there have been many words borrowed from other languages during the development of the English language. </a:t>
            </a:r>
          </a:p>
          <a:p>
            <a:pPr marL="0" indent="0" algn="just">
              <a:buNone/>
            </a:pPr>
            <a:r>
              <a:rPr lang="en-US" dirty="0"/>
              <a:t>Those borrowings adapted themselves to the phonetic system of the English language and were also affected by the sound changes.</a:t>
            </a:r>
          </a:p>
          <a:p>
            <a:pPr marL="0" indent="0" algn="just">
              <a:buNone/>
            </a:pPr>
            <a:r>
              <a:rPr lang="en-US" dirty="0"/>
              <a:t>Therefore the borrowed lexemes sometimes overlapped with lexemes in the receiving language. Sometimes even new borrowings overlapped with words borrowed earlier from another language. </a:t>
            </a:r>
          </a:p>
          <a:p>
            <a:pPr algn="just">
              <a:buNone/>
            </a:pPr>
            <a:r>
              <a:rPr lang="en-US" dirty="0"/>
              <a:t>For instance </a:t>
            </a:r>
            <a:r>
              <a:rPr lang="en-US" b="1" i="1" dirty="0">
                <a:solidFill>
                  <a:srgbClr val="FF0000"/>
                </a:solidFill>
              </a:rPr>
              <a:t>fray1</a:t>
            </a:r>
            <a:r>
              <a:rPr lang="en-US" dirty="0"/>
              <a:t> being a verb (‘being worn through – e.g. textiles’) from French </a:t>
            </a:r>
            <a:r>
              <a:rPr lang="en-US" b="1" i="1" dirty="0" err="1">
                <a:solidFill>
                  <a:srgbClr val="FF0000"/>
                </a:solidFill>
              </a:rPr>
              <a:t>frayer</a:t>
            </a:r>
            <a:r>
              <a:rPr lang="en-US" dirty="0"/>
              <a:t> (Latin </a:t>
            </a:r>
            <a:r>
              <a:rPr lang="en-US" i="1" dirty="0" err="1"/>
              <a:t>fricare</a:t>
            </a:r>
            <a:r>
              <a:rPr lang="en-US" dirty="0"/>
              <a:t>) coincides with </a:t>
            </a:r>
            <a:r>
              <a:rPr lang="en-US" i="1" dirty="0"/>
              <a:t>fray2</a:t>
            </a:r>
            <a:r>
              <a:rPr lang="en-US" dirty="0"/>
              <a:t> (‘a discussion or conflict’) a noun already existing in English coming from Middle English </a:t>
            </a:r>
            <a:r>
              <a:rPr lang="en-US" b="1" i="1" dirty="0">
                <a:solidFill>
                  <a:srgbClr val="FF0000"/>
                </a:solidFill>
              </a:rPr>
              <a:t>fray</a:t>
            </a:r>
            <a:r>
              <a:rPr lang="en-US" dirty="0"/>
              <a:t>. </a:t>
            </a:r>
          </a:p>
          <a:p>
            <a:pPr algn="just">
              <a:buNone/>
            </a:pPr>
            <a:r>
              <a:rPr lang="en-US" dirty="0"/>
              <a:t>	Another example for homonymy resulting from borrowing are the lexemes </a:t>
            </a:r>
            <a:r>
              <a:rPr lang="en-US" b="1" i="1" dirty="0">
                <a:solidFill>
                  <a:srgbClr val="FF0000"/>
                </a:solidFill>
              </a:rPr>
              <a:t>post1</a:t>
            </a:r>
            <a:r>
              <a:rPr lang="en-US" dirty="0"/>
              <a:t> (‘a long piece of wood or metal set in the ground’) and </a:t>
            </a:r>
            <a:r>
              <a:rPr lang="en-US" b="1" i="1" dirty="0">
                <a:solidFill>
                  <a:srgbClr val="FF0000"/>
                </a:solidFill>
              </a:rPr>
              <a:t>post2</a:t>
            </a:r>
            <a:r>
              <a:rPr lang="en-US" dirty="0"/>
              <a:t> (‘system for sending letters’). The lexeme </a:t>
            </a:r>
            <a:r>
              <a:rPr lang="en-US" i="1" dirty="0"/>
              <a:t>post1</a:t>
            </a:r>
            <a:r>
              <a:rPr lang="en-US" dirty="0"/>
              <a:t> has its roots in Old English </a:t>
            </a:r>
            <a:r>
              <a:rPr lang="en-US" b="1" i="1" dirty="0" err="1">
                <a:solidFill>
                  <a:srgbClr val="FF0000"/>
                </a:solidFill>
              </a:rPr>
              <a:t>postis</a:t>
            </a:r>
            <a:r>
              <a:rPr lang="en-US" dirty="0"/>
              <a:t> (Latin </a:t>
            </a:r>
            <a:r>
              <a:rPr lang="en-US" i="1" dirty="0" err="1"/>
              <a:t>postis</a:t>
            </a:r>
            <a:r>
              <a:rPr lang="en-US" dirty="0"/>
              <a:t>) and </a:t>
            </a:r>
            <a:r>
              <a:rPr lang="en-US" b="1" i="1" dirty="0">
                <a:solidFill>
                  <a:srgbClr val="FF0000"/>
                </a:solidFill>
              </a:rPr>
              <a:t>post2</a:t>
            </a:r>
            <a:r>
              <a:rPr lang="en-US" dirty="0"/>
              <a:t> is a French borrowing from </a:t>
            </a:r>
            <a:r>
              <a:rPr lang="en-US" b="1" i="1" dirty="0">
                <a:solidFill>
                  <a:srgbClr val="FF0000"/>
                </a:solidFill>
              </a:rPr>
              <a:t>poste</a:t>
            </a:r>
            <a:r>
              <a:rPr lang="en-US" b="1" dirty="0">
                <a:solidFill>
                  <a:srgbClr val="FF0000"/>
                </a:solidFill>
              </a:rPr>
              <a:t>.</a:t>
            </a:r>
          </a:p>
          <a:p>
            <a:pPr marL="0" indent="0" algn="just">
              <a:buNone/>
            </a:pPr>
            <a:endParaRPr lang="en-US" dirty="0"/>
          </a:p>
          <a:p>
            <a:pPr marL="0" indent="0">
              <a:buNone/>
            </a:pPr>
            <a:endParaRPr lang="en-IN" dirty="0"/>
          </a:p>
        </p:txBody>
      </p:sp>
      <p:sp>
        <p:nvSpPr>
          <p:cNvPr id="4" name="Footer Placeholder 3">
            <a:extLst>
              <a:ext uri="{FF2B5EF4-FFF2-40B4-BE49-F238E27FC236}">
                <a16:creationId xmlns:a16="http://schemas.microsoft.com/office/drawing/2014/main" id="{A28AE228-1CFC-4D01-8F36-2AD06B351B22}"/>
              </a:ext>
            </a:extLst>
          </p:cNvPr>
          <p:cNvSpPr>
            <a:spLocks noGrp="1"/>
          </p:cNvSpPr>
          <p:nvPr>
            <p:ph type="ftr" sz="quarter" idx="11"/>
          </p:nvPr>
        </p:nvSpPr>
        <p:spPr/>
        <p:txBody>
          <a:bodyPr/>
          <a:lstStyle/>
          <a:p>
            <a:r>
              <a:rPr lang="en-US" dirty="0" err="1"/>
              <a:t>Dr.P.Chandramohan</a:t>
            </a:r>
            <a:endParaRPr lang="en-US" dirty="0"/>
          </a:p>
        </p:txBody>
      </p:sp>
      <p:sp>
        <p:nvSpPr>
          <p:cNvPr id="5" name="Slide Number Placeholder 4">
            <a:extLst>
              <a:ext uri="{FF2B5EF4-FFF2-40B4-BE49-F238E27FC236}">
                <a16:creationId xmlns:a16="http://schemas.microsoft.com/office/drawing/2014/main" id="{112C81C7-690A-4358-A1FE-7443458398D4}"/>
              </a:ext>
            </a:extLst>
          </p:cNvPr>
          <p:cNvSpPr>
            <a:spLocks noGrp="1"/>
          </p:cNvSpPr>
          <p:nvPr>
            <p:ph type="sldNum" sz="quarter" idx="12"/>
          </p:nvPr>
        </p:nvSpPr>
        <p:spPr/>
        <p:txBody>
          <a:bodyPr/>
          <a:lstStyle/>
          <a:p>
            <a:fld id="{B6F15528-21DE-4FAA-801E-634DDDAF4B2B}" type="slidenum">
              <a:rPr lang="en-US" smtClean="0"/>
              <a:pPr/>
              <a:t>84</a:t>
            </a:fld>
            <a:endParaRPr lang="en-US"/>
          </a:p>
        </p:txBody>
      </p:sp>
    </p:spTree>
    <p:extLst>
      <p:ext uri="{BB962C8B-B14F-4D97-AF65-F5344CB8AC3E}">
        <p14:creationId xmlns:p14="http://schemas.microsoft.com/office/powerpoint/2010/main" val="2376562302"/>
      </p:ext>
    </p:extLst>
  </p:cSld>
  <p:clrMapOvr>
    <a:masterClrMapping/>
  </p:clrMapOvr>
  <p:transition spd="slow">
    <p:diamond/>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663D9-5A2D-496A-80FA-85F41D2ED828}"/>
              </a:ext>
            </a:extLst>
          </p:cNvPr>
          <p:cNvSpPr>
            <a:spLocks noGrp="1"/>
          </p:cNvSpPr>
          <p:nvPr>
            <p:ph type="title"/>
          </p:nvPr>
        </p:nvSpPr>
        <p:spPr>
          <a:xfrm>
            <a:off x="457200" y="-38100"/>
            <a:ext cx="8229600" cy="1143000"/>
          </a:xfrm>
        </p:spPr>
        <p:txBody>
          <a:bodyPr/>
          <a:lstStyle/>
          <a:p>
            <a:pPr algn="ctr"/>
            <a:r>
              <a:rPr lang="en-US" dirty="0"/>
              <a:t>Homophones</a:t>
            </a:r>
            <a:endParaRPr lang="en-IN" dirty="0"/>
          </a:p>
        </p:txBody>
      </p:sp>
      <p:sp>
        <p:nvSpPr>
          <p:cNvPr id="3" name="Content Placeholder 2">
            <a:extLst>
              <a:ext uri="{FF2B5EF4-FFF2-40B4-BE49-F238E27FC236}">
                <a16:creationId xmlns:a16="http://schemas.microsoft.com/office/drawing/2014/main" id="{0FA02083-4934-418C-846C-D0C9E5CA6846}"/>
              </a:ext>
            </a:extLst>
          </p:cNvPr>
          <p:cNvSpPr>
            <a:spLocks noGrp="1"/>
          </p:cNvSpPr>
          <p:nvPr>
            <p:ph idx="1"/>
          </p:nvPr>
        </p:nvSpPr>
        <p:spPr>
          <a:xfrm>
            <a:off x="0" y="1104900"/>
            <a:ext cx="9144000" cy="5753100"/>
          </a:xfrm>
        </p:spPr>
        <p:txBody>
          <a:bodyPr>
            <a:normAutofit fontScale="92500" lnSpcReduction="10000"/>
          </a:bodyPr>
          <a:lstStyle/>
          <a:p>
            <a:pPr algn="just"/>
            <a:r>
              <a:rPr lang="en-US" dirty="0"/>
              <a:t>Homophone is a word pronounced the same as another but differing in meaning, whether spelled the same way or not, as </a:t>
            </a:r>
            <a:r>
              <a:rPr lang="en-US" i="1" dirty="0">
                <a:latin typeface="Aharoni" pitchFamily="2" charset="-79"/>
                <a:cs typeface="Aharoni" pitchFamily="2" charset="-79"/>
              </a:rPr>
              <a:t>heir</a:t>
            </a:r>
            <a:r>
              <a:rPr lang="en-US" dirty="0"/>
              <a:t> and </a:t>
            </a:r>
            <a:r>
              <a:rPr lang="en-US" b="1" i="1" dirty="0">
                <a:latin typeface="Aharoni" pitchFamily="2" charset="-79"/>
                <a:cs typeface="Aharoni" pitchFamily="2" charset="-79"/>
              </a:rPr>
              <a:t>air,</a:t>
            </a:r>
            <a:r>
              <a:rPr lang="en-US" dirty="0"/>
              <a:t> </a:t>
            </a:r>
            <a:r>
              <a:rPr lang="en-US" b="1" i="1" dirty="0"/>
              <a:t>meet</a:t>
            </a:r>
            <a:r>
              <a:rPr lang="en-US" dirty="0"/>
              <a:t> and </a:t>
            </a:r>
            <a:r>
              <a:rPr lang="en-US" b="1" i="1" dirty="0"/>
              <a:t>meat</a:t>
            </a:r>
            <a:r>
              <a:rPr lang="en-US" dirty="0"/>
              <a:t>. i.e. </a:t>
            </a:r>
            <a:r>
              <a:rPr lang="en-US" dirty="0">
                <a:solidFill>
                  <a:srgbClr val="FF0066"/>
                </a:solidFill>
              </a:rPr>
              <a:t>words which are identical in pronunciation but are differentiated in writing . </a:t>
            </a:r>
            <a:r>
              <a:rPr lang="en-US" dirty="0"/>
              <a:t>Such words are called homophones. </a:t>
            </a:r>
          </a:p>
          <a:p>
            <a:pPr algn="just">
              <a:buNone/>
            </a:pPr>
            <a:r>
              <a:rPr lang="en-US" dirty="0"/>
              <a:t>	Example: </a:t>
            </a:r>
          </a:p>
          <a:p>
            <a:pPr algn="just">
              <a:buNone/>
            </a:pPr>
            <a:r>
              <a:rPr lang="en-US" dirty="0"/>
              <a:t>	English	-	right, write, rite </a:t>
            </a:r>
          </a:p>
          <a:p>
            <a:pPr algn="just">
              <a:buNone/>
            </a:pPr>
            <a:r>
              <a:rPr lang="en-US" dirty="0"/>
              <a:t>				sea, see,</a:t>
            </a:r>
          </a:p>
          <a:p>
            <a:pPr algn="just">
              <a:buNone/>
            </a:pPr>
            <a:r>
              <a:rPr lang="en-US" dirty="0"/>
              <a:t>				sun, son</a:t>
            </a:r>
          </a:p>
          <a:p>
            <a:pPr algn="just">
              <a:buNone/>
            </a:pPr>
            <a:r>
              <a:rPr lang="en-US" dirty="0"/>
              <a:t>				peace, piece</a:t>
            </a:r>
          </a:p>
          <a:p>
            <a:pPr algn="just">
              <a:buNone/>
            </a:pPr>
            <a:r>
              <a:rPr lang="en-US" dirty="0"/>
              <a:t>				flower, flour</a:t>
            </a:r>
          </a:p>
          <a:p>
            <a:pPr algn="just">
              <a:buNone/>
            </a:pPr>
            <a:r>
              <a:rPr lang="en-US" dirty="0"/>
              <a:t>  Tamil	-	</a:t>
            </a:r>
            <a:r>
              <a:rPr lang="en-US" dirty="0" err="1"/>
              <a:t>aRam</a:t>
            </a:r>
            <a:r>
              <a:rPr lang="en-US" dirty="0"/>
              <a:t>, </a:t>
            </a:r>
            <a:r>
              <a:rPr lang="en-US" dirty="0" err="1"/>
              <a:t>aram</a:t>
            </a:r>
            <a:endParaRPr lang="en-US" dirty="0"/>
          </a:p>
          <a:p>
            <a:pPr algn="just">
              <a:buNone/>
            </a:pPr>
            <a:r>
              <a:rPr lang="en-US" dirty="0"/>
              <a:t>				</a:t>
            </a:r>
            <a:r>
              <a:rPr lang="en-US" dirty="0" err="1"/>
              <a:t>veLLam</a:t>
            </a:r>
            <a:r>
              <a:rPr lang="en-US" dirty="0"/>
              <a:t>, </a:t>
            </a:r>
            <a:r>
              <a:rPr lang="en-US" dirty="0" err="1"/>
              <a:t>vellam</a:t>
            </a:r>
            <a:endParaRPr lang="en-US" dirty="0"/>
          </a:p>
          <a:p>
            <a:pPr algn="just">
              <a:buNone/>
            </a:pPr>
            <a:r>
              <a:rPr lang="en-US" dirty="0"/>
              <a:t>				</a:t>
            </a:r>
            <a:r>
              <a:rPr lang="en-US" dirty="0" err="1"/>
              <a:t>arai</a:t>
            </a:r>
            <a:r>
              <a:rPr lang="en-US" dirty="0"/>
              <a:t>, </a:t>
            </a:r>
            <a:r>
              <a:rPr lang="en-US" dirty="0" err="1"/>
              <a:t>aRai</a:t>
            </a:r>
            <a:endParaRPr lang="en-IN" dirty="0"/>
          </a:p>
          <a:p>
            <a:pPr marL="0" indent="0">
              <a:buNone/>
            </a:pPr>
            <a:endParaRPr lang="en-IN" dirty="0"/>
          </a:p>
        </p:txBody>
      </p:sp>
      <p:sp>
        <p:nvSpPr>
          <p:cNvPr id="4" name="Footer Placeholder 3">
            <a:extLst>
              <a:ext uri="{FF2B5EF4-FFF2-40B4-BE49-F238E27FC236}">
                <a16:creationId xmlns:a16="http://schemas.microsoft.com/office/drawing/2014/main" id="{0D35D04E-0728-43CE-9267-BCEC7309A606}"/>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7B92EDF3-BD85-40E6-AAB6-C227DE133BA6}"/>
              </a:ext>
            </a:extLst>
          </p:cNvPr>
          <p:cNvSpPr>
            <a:spLocks noGrp="1"/>
          </p:cNvSpPr>
          <p:nvPr>
            <p:ph type="sldNum" sz="quarter" idx="12"/>
          </p:nvPr>
        </p:nvSpPr>
        <p:spPr/>
        <p:txBody>
          <a:bodyPr/>
          <a:lstStyle/>
          <a:p>
            <a:fld id="{B6F15528-21DE-4FAA-801E-634DDDAF4B2B}" type="slidenum">
              <a:rPr lang="en-US" smtClean="0"/>
              <a:pPr/>
              <a:t>85</a:t>
            </a:fld>
            <a:endParaRPr lang="en-US"/>
          </a:p>
        </p:txBody>
      </p:sp>
    </p:spTree>
    <p:extLst>
      <p:ext uri="{BB962C8B-B14F-4D97-AF65-F5344CB8AC3E}">
        <p14:creationId xmlns:p14="http://schemas.microsoft.com/office/powerpoint/2010/main" val="3672519368"/>
      </p:ext>
    </p:extLst>
  </p:cSld>
  <p:clrMapOvr>
    <a:masterClrMapping/>
  </p:clrMapOvr>
  <p:transition spd="slow">
    <p:diamond/>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47D12-AF77-480A-91A5-6DC79335936C}"/>
              </a:ext>
            </a:extLst>
          </p:cNvPr>
          <p:cNvSpPr>
            <a:spLocks noGrp="1"/>
          </p:cNvSpPr>
          <p:nvPr>
            <p:ph type="title"/>
          </p:nvPr>
        </p:nvSpPr>
        <p:spPr>
          <a:xfrm>
            <a:off x="685800" y="0"/>
            <a:ext cx="8229600" cy="1143000"/>
          </a:xfrm>
        </p:spPr>
        <p:txBody>
          <a:bodyPr/>
          <a:lstStyle/>
          <a:p>
            <a:pPr algn="ctr"/>
            <a:r>
              <a:rPr lang="en-US" dirty="0"/>
              <a:t>Homographs</a:t>
            </a:r>
            <a:endParaRPr lang="en-IN" dirty="0"/>
          </a:p>
        </p:txBody>
      </p:sp>
      <p:sp>
        <p:nvSpPr>
          <p:cNvPr id="3" name="Content Placeholder 2">
            <a:extLst>
              <a:ext uri="{FF2B5EF4-FFF2-40B4-BE49-F238E27FC236}">
                <a16:creationId xmlns:a16="http://schemas.microsoft.com/office/drawing/2014/main" id="{EDBA2A63-AAC5-4822-B555-268DE461AE9B}"/>
              </a:ext>
            </a:extLst>
          </p:cNvPr>
          <p:cNvSpPr>
            <a:spLocks noGrp="1"/>
          </p:cNvSpPr>
          <p:nvPr>
            <p:ph idx="1"/>
          </p:nvPr>
        </p:nvSpPr>
        <p:spPr>
          <a:xfrm>
            <a:off x="228600" y="1143000"/>
            <a:ext cx="8915400" cy="5715000"/>
          </a:xfrm>
        </p:spPr>
        <p:txBody>
          <a:bodyPr/>
          <a:lstStyle/>
          <a:p>
            <a:pPr algn="just"/>
            <a:r>
              <a:rPr lang="en-US" dirty="0"/>
              <a:t>Homographs: Two words which have different pronunciation but with the same spelling such as “</a:t>
            </a:r>
            <a:r>
              <a:rPr lang="en-US" b="1" i="1" dirty="0"/>
              <a:t>bow</a:t>
            </a:r>
            <a:r>
              <a:rPr lang="en-US" dirty="0"/>
              <a:t>” an arrow shooting instrument and “</a:t>
            </a:r>
            <a:r>
              <a:rPr lang="en-US" b="1" i="1" dirty="0"/>
              <a:t>bow</a:t>
            </a:r>
            <a:r>
              <a:rPr lang="en-US" dirty="0"/>
              <a:t>” bending as a form of respect, “</a:t>
            </a:r>
            <a:r>
              <a:rPr lang="en-US" b="1" i="1" dirty="0"/>
              <a:t>Lead</a:t>
            </a:r>
            <a:r>
              <a:rPr lang="en-US" dirty="0"/>
              <a:t>” the metal and “</a:t>
            </a:r>
            <a:r>
              <a:rPr lang="en-US" b="1" i="1" dirty="0"/>
              <a:t>lead</a:t>
            </a:r>
            <a:r>
              <a:rPr lang="en-US" dirty="0"/>
              <a:t>” to conduct or “</a:t>
            </a:r>
            <a:r>
              <a:rPr lang="en-US" b="1" i="1" dirty="0"/>
              <a:t>bear</a:t>
            </a:r>
            <a:r>
              <a:rPr lang="en-US" dirty="0"/>
              <a:t>” to carry; support and “</a:t>
            </a:r>
            <a:r>
              <a:rPr lang="en-US" b="1" i="1" dirty="0"/>
              <a:t>bear</a:t>
            </a:r>
            <a:r>
              <a:rPr lang="en-US" dirty="0"/>
              <a:t>” animal. i.e</a:t>
            </a:r>
            <a:r>
              <a:rPr lang="en-US" dirty="0">
                <a:solidFill>
                  <a:srgbClr val="FF0066"/>
                </a:solidFill>
              </a:rPr>
              <a:t>. two or more words are written alike but pronounced differently. </a:t>
            </a:r>
            <a:r>
              <a:rPr lang="en-US" dirty="0"/>
              <a:t>They are called homographs.</a:t>
            </a:r>
          </a:p>
          <a:p>
            <a:pPr algn="just"/>
            <a:endParaRPr lang="en-US" dirty="0"/>
          </a:p>
          <a:p>
            <a:pPr algn="just">
              <a:buNone/>
            </a:pPr>
            <a:r>
              <a:rPr lang="en-US" dirty="0"/>
              <a:t>	Example :</a:t>
            </a:r>
          </a:p>
          <a:p>
            <a:pPr algn="just">
              <a:buNone/>
            </a:pPr>
            <a:r>
              <a:rPr lang="en-US" dirty="0"/>
              <a:t>	English	-	lead  - /</a:t>
            </a:r>
            <a:r>
              <a:rPr lang="en-US" dirty="0" err="1"/>
              <a:t>li:d</a:t>
            </a:r>
            <a:r>
              <a:rPr lang="en-US" dirty="0"/>
              <a:t>/,  lead - /led/</a:t>
            </a:r>
          </a:p>
          <a:p>
            <a:pPr algn="just">
              <a:buNone/>
            </a:pPr>
            <a:r>
              <a:rPr lang="en-US" dirty="0"/>
              <a:t>	Tamil	- 	</a:t>
            </a:r>
            <a:r>
              <a:rPr lang="en-US" dirty="0" err="1"/>
              <a:t>katai</a:t>
            </a:r>
            <a:r>
              <a:rPr lang="en-US" dirty="0"/>
              <a:t> - ‘story’,  </a:t>
            </a:r>
            <a:r>
              <a:rPr lang="en-US" dirty="0" err="1"/>
              <a:t>katai</a:t>
            </a:r>
            <a:r>
              <a:rPr lang="en-US" dirty="0"/>
              <a:t> -  ‘ weapon’ </a:t>
            </a:r>
          </a:p>
          <a:p>
            <a:pPr algn="just">
              <a:buNone/>
            </a:pPr>
            <a:r>
              <a:rPr lang="en-US" dirty="0"/>
              <a:t>				</a:t>
            </a:r>
            <a:r>
              <a:rPr lang="en-US" dirty="0" err="1"/>
              <a:t>palam</a:t>
            </a:r>
            <a:r>
              <a:rPr lang="en-US" dirty="0"/>
              <a:t> - ‘weight’, </a:t>
            </a:r>
            <a:r>
              <a:rPr lang="en-US" dirty="0" err="1"/>
              <a:t>palam</a:t>
            </a:r>
            <a:r>
              <a:rPr lang="en-US" dirty="0"/>
              <a:t> – ‘strength’</a:t>
            </a:r>
            <a:endParaRPr lang="en-IN" dirty="0"/>
          </a:p>
        </p:txBody>
      </p:sp>
      <p:sp>
        <p:nvSpPr>
          <p:cNvPr id="4" name="Footer Placeholder 3">
            <a:extLst>
              <a:ext uri="{FF2B5EF4-FFF2-40B4-BE49-F238E27FC236}">
                <a16:creationId xmlns:a16="http://schemas.microsoft.com/office/drawing/2014/main" id="{CFBDF42C-6052-4DDE-83EB-5BCDD456A491}"/>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6DBF7EC4-9051-4698-8440-20D85BC41E04}"/>
              </a:ext>
            </a:extLst>
          </p:cNvPr>
          <p:cNvSpPr>
            <a:spLocks noGrp="1"/>
          </p:cNvSpPr>
          <p:nvPr>
            <p:ph type="sldNum" sz="quarter" idx="12"/>
          </p:nvPr>
        </p:nvSpPr>
        <p:spPr/>
        <p:txBody>
          <a:bodyPr/>
          <a:lstStyle/>
          <a:p>
            <a:fld id="{B6F15528-21DE-4FAA-801E-634DDDAF4B2B}" type="slidenum">
              <a:rPr lang="en-US" smtClean="0"/>
              <a:pPr/>
              <a:t>86</a:t>
            </a:fld>
            <a:endParaRPr lang="en-US"/>
          </a:p>
        </p:txBody>
      </p:sp>
    </p:spTree>
    <p:extLst>
      <p:ext uri="{BB962C8B-B14F-4D97-AF65-F5344CB8AC3E}">
        <p14:creationId xmlns:p14="http://schemas.microsoft.com/office/powerpoint/2010/main" val="4253324427"/>
      </p:ext>
    </p:extLst>
  </p:cSld>
  <p:clrMapOvr>
    <a:masterClrMapping/>
  </p:clrMapOvr>
  <p:transition spd="slow">
    <p:diamond/>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7B335-2321-4E5C-BC2A-42B4F4EB6915}"/>
              </a:ext>
            </a:extLst>
          </p:cNvPr>
          <p:cNvSpPr>
            <a:spLocks noGrp="1"/>
          </p:cNvSpPr>
          <p:nvPr>
            <p:ph type="title"/>
          </p:nvPr>
        </p:nvSpPr>
        <p:spPr>
          <a:xfrm>
            <a:off x="609600" y="0"/>
            <a:ext cx="8229600" cy="1143000"/>
          </a:xfrm>
        </p:spPr>
        <p:txBody>
          <a:bodyPr/>
          <a:lstStyle/>
          <a:p>
            <a:pPr algn="ctr"/>
            <a:r>
              <a:rPr lang="en-US" dirty="0"/>
              <a:t>Kinds of Homonymy</a:t>
            </a:r>
            <a:endParaRPr lang="en-IN" dirty="0"/>
          </a:p>
        </p:txBody>
      </p:sp>
      <p:sp>
        <p:nvSpPr>
          <p:cNvPr id="3" name="Content Placeholder 2">
            <a:extLst>
              <a:ext uri="{FF2B5EF4-FFF2-40B4-BE49-F238E27FC236}">
                <a16:creationId xmlns:a16="http://schemas.microsoft.com/office/drawing/2014/main" id="{91F592B9-B211-4D3F-8A56-98D1684E5A9F}"/>
              </a:ext>
            </a:extLst>
          </p:cNvPr>
          <p:cNvSpPr>
            <a:spLocks noGrp="1"/>
          </p:cNvSpPr>
          <p:nvPr>
            <p:ph idx="1"/>
          </p:nvPr>
        </p:nvSpPr>
        <p:spPr>
          <a:xfrm>
            <a:off x="152400" y="1143000"/>
            <a:ext cx="8991600" cy="5715000"/>
          </a:xfrm>
        </p:spPr>
        <p:txBody>
          <a:bodyPr/>
          <a:lstStyle/>
          <a:p>
            <a:pPr>
              <a:buNone/>
            </a:pPr>
            <a:r>
              <a:rPr lang="en-US" dirty="0"/>
              <a:t>Homonymy is classified into two different types:</a:t>
            </a:r>
          </a:p>
          <a:p>
            <a:r>
              <a:rPr lang="en-US" dirty="0"/>
              <a:t>Total homonymy</a:t>
            </a:r>
          </a:p>
          <a:p>
            <a:r>
              <a:rPr lang="en-US" dirty="0"/>
              <a:t>Partial homonymy</a:t>
            </a:r>
          </a:p>
          <a:p>
            <a:pPr marL="0" indent="0">
              <a:buNone/>
            </a:pPr>
            <a:endParaRPr lang="en-US" dirty="0"/>
          </a:p>
          <a:p>
            <a:pPr>
              <a:buNone/>
            </a:pPr>
            <a:r>
              <a:rPr lang="en-US" dirty="0"/>
              <a:t>		1. Total homonymy</a:t>
            </a:r>
          </a:p>
          <a:p>
            <a:pPr algn="just">
              <a:buNone/>
            </a:pPr>
            <a:r>
              <a:rPr lang="en-US" dirty="0"/>
              <a:t>			</a:t>
            </a:r>
            <a:r>
              <a:rPr lang="en-US" dirty="0">
                <a:solidFill>
                  <a:srgbClr val="FF0066"/>
                </a:solidFill>
              </a:rPr>
              <a:t>All the inflected words i.e. the whole paradigm of a lexeme are identical, then it is a case of total homonymy. </a:t>
            </a:r>
            <a:r>
              <a:rPr lang="en-US" dirty="0"/>
              <a:t>For example in Tamil the word </a:t>
            </a:r>
            <a:r>
              <a:rPr lang="en-US" dirty="0" err="1"/>
              <a:t>kaTTu</a:t>
            </a:r>
            <a:r>
              <a:rPr lang="en-US" dirty="0"/>
              <a:t> has three different meanings. i.e.</a:t>
            </a:r>
          </a:p>
          <a:p>
            <a:pPr>
              <a:buNone/>
            </a:pPr>
            <a:r>
              <a:rPr lang="en-US" dirty="0"/>
              <a:t>	</a:t>
            </a:r>
            <a:r>
              <a:rPr lang="en-US" dirty="0" err="1"/>
              <a:t>kaTTu</a:t>
            </a:r>
            <a:r>
              <a:rPr lang="en-US" dirty="0"/>
              <a:t> (v) ‘to tie’ ‘fold hands, wear dress, ‘remit the money etc. </a:t>
            </a:r>
          </a:p>
          <a:p>
            <a:pPr marL="0" indent="0">
              <a:buNone/>
            </a:pPr>
            <a:endParaRPr lang="en-IN" dirty="0"/>
          </a:p>
        </p:txBody>
      </p:sp>
      <p:sp>
        <p:nvSpPr>
          <p:cNvPr id="4" name="Footer Placeholder 3">
            <a:extLst>
              <a:ext uri="{FF2B5EF4-FFF2-40B4-BE49-F238E27FC236}">
                <a16:creationId xmlns:a16="http://schemas.microsoft.com/office/drawing/2014/main" id="{6FDFF652-307D-4BEF-B466-B3FBF9CE35C7}"/>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962CC754-8FAD-464A-8D01-8870D343AFBE}"/>
              </a:ext>
            </a:extLst>
          </p:cNvPr>
          <p:cNvSpPr>
            <a:spLocks noGrp="1"/>
          </p:cNvSpPr>
          <p:nvPr>
            <p:ph type="sldNum" sz="quarter" idx="12"/>
          </p:nvPr>
        </p:nvSpPr>
        <p:spPr/>
        <p:txBody>
          <a:bodyPr/>
          <a:lstStyle/>
          <a:p>
            <a:fld id="{B6F15528-21DE-4FAA-801E-634DDDAF4B2B}" type="slidenum">
              <a:rPr lang="en-US" smtClean="0"/>
              <a:pPr/>
              <a:t>87</a:t>
            </a:fld>
            <a:endParaRPr lang="en-US"/>
          </a:p>
        </p:txBody>
      </p:sp>
    </p:spTree>
    <p:extLst>
      <p:ext uri="{BB962C8B-B14F-4D97-AF65-F5344CB8AC3E}">
        <p14:creationId xmlns:p14="http://schemas.microsoft.com/office/powerpoint/2010/main" val="2456578403"/>
      </p:ext>
    </p:extLst>
  </p:cSld>
  <p:clrMapOvr>
    <a:masterClrMapping/>
  </p:clrMapOvr>
  <p:transition spd="slow">
    <p:diamond/>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3988B-F1F6-4692-A104-2A8F6B43A406}"/>
              </a:ext>
            </a:extLst>
          </p:cNvPr>
          <p:cNvSpPr>
            <a:spLocks noGrp="1"/>
          </p:cNvSpPr>
          <p:nvPr>
            <p:ph type="title"/>
          </p:nvPr>
        </p:nvSpPr>
        <p:spPr>
          <a:xfrm>
            <a:off x="609600" y="-38100"/>
            <a:ext cx="8229600" cy="1143000"/>
          </a:xfrm>
        </p:spPr>
        <p:txBody>
          <a:bodyPr/>
          <a:lstStyle/>
          <a:p>
            <a:pPr algn="ctr"/>
            <a:r>
              <a:rPr lang="en-US" dirty="0"/>
              <a:t>Partial Homonymy</a:t>
            </a:r>
            <a:endParaRPr lang="en-IN" dirty="0"/>
          </a:p>
        </p:txBody>
      </p:sp>
      <p:sp>
        <p:nvSpPr>
          <p:cNvPr id="3" name="Content Placeholder 2">
            <a:extLst>
              <a:ext uri="{FF2B5EF4-FFF2-40B4-BE49-F238E27FC236}">
                <a16:creationId xmlns:a16="http://schemas.microsoft.com/office/drawing/2014/main" id="{BE6FF6E1-544D-4CB2-AA6D-30264ED1A944}"/>
              </a:ext>
            </a:extLst>
          </p:cNvPr>
          <p:cNvSpPr>
            <a:spLocks noGrp="1"/>
          </p:cNvSpPr>
          <p:nvPr>
            <p:ph idx="1"/>
          </p:nvPr>
        </p:nvSpPr>
        <p:spPr>
          <a:xfrm>
            <a:off x="0" y="1104899"/>
            <a:ext cx="9144000" cy="5616575"/>
          </a:xfrm>
        </p:spPr>
        <p:txBody>
          <a:bodyPr>
            <a:normAutofit fontScale="92500" lnSpcReduction="10000"/>
          </a:bodyPr>
          <a:lstStyle/>
          <a:p>
            <a:pPr algn="just">
              <a:buNone/>
            </a:pPr>
            <a:r>
              <a:rPr lang="en-US" dirty="0">
                <a:solidFill>
                  <a:srgbClr val="FF0066"/>
                </a:solidFill>
              </a:rPr>
              <a:t>The inflected words i.e. the whole paradigm of a lexeme are not identical, then it is a case of partial homonymy</a:t>
            </a:r>
            <a:r>
              <a:rPr lang="en-US" dirty="0"/>
              <a:t>. For example in Tamil the word </a:t>
            </a:r>
            <a:r>
              <a:rPr lang="en-US" dirty="0" err="1"/>
              <a:t>paTi</a:t>
            </a:r>
            <a:r>
              <a:rPr lang="en-US" dirty="0"/>
              <a:t> has three different meanings. </a:t>
            </a:r>
          </a:p>
          <a:p>
            <a:pPr algn="just">
              <a:buNone/>
            </a:pPr>
            <a:r>
              <a:rPr lang="en-US" dirty="0"/>
              <a:t>	</a:t>
            </a:r>
            <a:r>
              <a:rPr lang="en-US" dirty="0" err="1"/>
              <a:t>paTi</a:t>
            </a:r>
            <a:r>
              <a:rPr lang="en-US" dirty="0"/>
              <a:t> (1) –(v) ‘to read’</a:t>
            </a:r>
          </a:p>
          <a:p>
            <a:pPr algn="just">
              <a:buNone/>
            </a:pPr>
            <a:r>
              <a:rPr lang="en-US" dirty="0"/>
              <a:t>	</a:t>
            </a:r>
            <a:r>
              <a:rPr lang="en-US" dirty="0" err="1"/>
              <a:t>paTi</a:t>
            </a:r>
            <a:r>
              <a:rPr lang="en-US" dirty="0"/>
              <a:t> (2) – (v) ‘study’</a:t>
            </a:r>
          </a:p>
          <a:p>
            <a:pPr algn="just">
              <a:buNone/>
            </a:pPr>
            <a:r>
              <a:rPr lang="en-US" dirty="0"/>
              <a:t>	</a:t>
            </a:r>
            <a:r>
              <a:rPr lang="en-US" dirty="0" err="1"/>
              <a:t>paTi</a:t>
            </a:r>
            <a:r>
              <a:rPr lang="en-US" dirty="0"/>
              <a:t> (3) –(v) form /cover the surface with dust / snow</a:t>
            </a:r>
          </a:p>
          <a:p>
            <a:pPr algn="just">
              <a:buNone/>
            </a:pPr>
            <a:r>
              <a:rPr lang="en-US" dirty="0"/>
              <a:t> 	For the above mentioned words the inflected markers are not identical. i.e.</a:t>
            </a:r>
          </a:p>
          <a:p>
            <a:pPr algn="just">
              <a:buNone/>
            </a:pPr>
            <a:r>
              <a:rPr lang="en-US" dirty="0"/>
              <a:t>	</a:t>
            </a:r>
            <a:r>
              <a:rPr lang="en-US" b="1" u="sng" dirty="0" err="1"/>
              <a:t>PaTi</a:t>
            </a:r>
            <a:r>
              <a:rPr lang="en-US" b="1" u="sng" dirty="0"/>
              <a:t> (1) </a:t>
            </a:r>
          </a:p>
          <a:p>
            <a:pPr algn="just">
              <a:buNone/>
            </a:pPr>
            <a:r>
              <a:rPr lang="en-US" dirty="0"/>
              <a:t>	</a:t>
            </a:r>
            <a:r>
              <a:rPr lang="en-US" dirty="0" err="1"/>
              <a:t>paTitta:n</a:t>
            </a:r>
            <a:r>
              <a:rPr lang="en-US" dirty="0"/>
              <a:t>; </a:t>
            </a:r>
            <a:r>
              <a:rPr lang="en-US" dirty="0" err="1"/>
              <a:t>paTikkira:n</a:t>
            </a:r>
            <a:r>
              <a:rPr lang="en-US" dirty="0"/>
              <a:t>; </a:t>
            </a:r>
            <a:r>
              <a:rPr lang="en-US" dirty="0" err="1"/>
              <a:t>paTippa:n</a:t>
            </a:r>
            <a:r>
              <a:rPr lang="en-US" dirty="0"/>
              <a:t> etc.</a:t>
            </a:r>
          </a:p>
          <a:p>
            <a:pPr algn="just">
              <a:buNone/>
            </a:pPr>
            <a:r>
              <a:rPr lang="en-US" dirty="0"/>
              <a:t>	</a:t>
            </a:r>
            <a:r>
              <a:rPr lang="en-US" b="1" u="sng" dirty="0" err="1"/>
              <a:t>paTi</a:t>
            </a:r>
            <a:r>
              <a:rPr lang="en-US" b="1" u="sng" dirty="0"/>
              <a:t> (2)</a:t>
            </a:r>
          </a:p>
          <a:p>
            <a:pPr algn="just">
              <a:buNone/>
            </a:pPr>
            <a:r>
              <a:rPr lang="en-US" dirty="0"/>
              <a:t>	 </a:t>
            </a:r>
            <a:r>
              <a:rPr lang="en-US" dirty="0" err="1"/>
              <a:t>paTitta:n</a:t>
            </a:r>
            <a:r>
              <a:rPr lang="en-US" dirty="0"/>
              <a:t>; </a:t>
            </a:r>
            <a:r>
              <a:rPr lang="en-US" dirty="0" err="1"/>
              <a:t>paTikkira:n</a:t>
            </a:r>
            <a:r>
              <a:rPr lang="en-US" dirty="0"/>
              <a:t>; </a:t>
            </a:r>
            <a:r>
              <a:rPr lang="en-US" dirty="0" err="1"/>
              <a:t>paTippa:n</a:t>
            </a:r>
            <a:r>
              <a:rPr lang="en-US" dirty="0"/>
              <a:t> etc.</a:t>
            </a:r>
          </a:p>
          <a:p>
            <a:pPr algn="just">
              <a:buNone/>
            </a:pPr>
            <a:r>
              <a:rPr lang="en-US" dirty="0"/>
              <a:t>	</a:t>
            </a:r>
            <a:r>
              <a:rPr lang="en-US" b="1" u="sng" dirty="0" err="1"/>
              <a:t>paTi</a:t>
            </a:r>
            <a:r>
              <a:rPr lang="en-US" b="1" u="sng" dirty="0"/>
              <a:t> (3)</a:t>
            </a:r>
          </a:p>
          <a:p>
            <a:pPr algn="just">
              <a:buNone/>
            </a:pPr>
            <a:r>
              <a:rPr lang="en-US" dirty="0"/>
              <a:t>	</a:t>
            </a:r>
            <a:r>
              <a:rPr lang="en-US" dirty="0" err="1"/>
              <a:t>paTikiRatu</a:t>
            </a:r>
            <a:r>
              <a:rPr lang="en-US" dirty="0"/>
              <a:t>; </a:t>
            </a:r>
            <a:r>
              <a:rPr lang="en-US" dirty="0" err="1"/>
              <a:t>paTintatu</a:t>
            </a:r>
            <a:r>
              <a:rPr lang="en-US" dirty="0"/>
              <a:t>; </a:t>
            </a:r>
            <a:r>
              <a:rPr lang="en-US" dirty="0" err="1"/>
              <a:t>paTiyum</a:t>
            </a:r>
            <a:r>
              <a:rPr lang="en-US" dirty="0"/>
              <a:t> etc. </a:t>
            </a:r>
          </a:p>
          <a:p>
            <a:pPr marL="0" indent="0">
              <a:buNone/>
            </a:pPr>
            <a:endParaRPr lang="en-IN" dirty="0"/>
          </a:p>
        </p:txBody>
      </p:sp>
      <p:sp>
        <p:nvSpPr>
          <p:cNvPr id="4" name="Footer Placeholder 3">
            <a:extLst>
              <a:ext uri="{FF2B5EF4-FFF2-40B4-BE49-F238E27FC236}">
                <a16:creationId xmlns:a16="http://schemas.microsoft.com/office/drawing/2014/main" id="{036D224C-E59B-42BB-B62C-3119C99FC770}"/>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014942A6-8BE6-49CB-ADCF-0F0E28F0EF58}"/>
              </a:ext>
            </a:extLst>
          </p:cNvPr>
          <p:cNvSpPr>
            <a:spLocks noGrp="1"/>
          </p:cNvSpPr>
          <p:nvPr>
            <p:ph type="sldNum" sz="quarter" idx="12"/>
          </p:nvPr>
        </p:nvSpPr>
        <p:spPr/>
        <p:txBody>
          <a:bodyPr/>
          <a:lstStyle/>
          <a:p>
            <a:fld id="{B6F15528-21DE-4FAA-801E-634DDDAF4B2B}" type="slidenum">
              <a:rPr lang="en-US" smtClean="0"/>
              <a:pPr/>
              <a:t>88</a:t>
            </a:fld>
            <a:endParaRPr lang="en-US"/>
          </a:p>
        </p:txBody>
      </p:sp>
    </p:spTree>
    <p:extLst>
      <p:ext uri="{BB962C8B-B14F-4D97-AF65-F5344CB8AC3E}">
        <p14:creationId xmlns:p14="http://schemas.microsoft.com/office/powerpoint/2010/main" val="1601755156"/>
      </p:ext>
    </p:extLst>
  </p:cSld>
  <p:clrMapOvr>
    <a:masterClrMapping/>
  </p:clrMapOvr>
  <p:transition spd="slow">
    <p:diamond/>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789DD-4A70-45CF-928C-364B37C9ADB4}"/>
              </a:ext>
            </a:extLst>
          </p:cNvPr>
          <p:cNvSpPr>
            <a:spLocks noGrp="1"/>
          </p:cNvSpPr>
          <p:nvPr>
            <p:ph type="title"/>
          </p:nvPr>
        </p:nvSpPr>
        <p:spPr>
          <a:xfrm>
            <a:off x="685800" y="-38100"/>
            <a:ext cx="8229600" cy="1143000"/>
          </a:xfrm>
        </p:spPr>
        <p:txBody>
          <a:bodyPr/>
          <a:lstStyle/>
          <a:p>
            <a:pPr algn="ctr"/>
            <a:r>
              <a:rPr lang="en-US" dirty="0"/>
              <a:t>Ambiguity</a:t>
            </a:r>
            <a:endParaRPr lang="en-IN" dirty="0"/>
          </a:p>
        </p:txBody>
      </p:sp>
      <p:sp>
        <p:nvSpPr>
          <p:cNvPr id="3" name="Content Placeholder 2">
            <a:extLst>
              <a:ext uri="{FF2B5EF4-FFF2-40B4-BE49-F238E27FC236}">
                <a16:creationId xmlns:a16="http://schemas.microsoft.com/office/drawing/2014/main" id="{811985FC-125E-4B7E-B112-A58F18FA0C7F}"/>
              </a:ext>
            </a:extLst>
          </p:cNvPr>
          <p:cNvSpPr>
            <a:spLocks noGrp="1"/>
          </p:cNvSpPr>
          <p:nvPr>
            <p:ph idx="1"/>
          </p:nvPr>
        </p:nvSpPr>
        <p:spPr>
          <a:xfrm>
            <a:off x="0" y="1104900"/>
            <a:ext cx="9144000" cy="5753100"/>
          </a:xfrm>
        </p:spPr>
        <p:txBody>
          <a:bodyPr/>
          <a:lstStyle/>
          <a:p>
            <a:pPr algn="just"/>
            <a:r>
              <a:rPr lang="en-US" dirty="0">
                <a:solidFill>
                  <a:srgbClr val="FF0066"/>
                </a:solidFill>
              </a:rPr>
              <a:t>Ambiguity refers to the linguistic phenomenon in which one linguistic expression allows more than one understandings or interpretations.</a:t>
            </a:r>
          </a:p>
          <a:p>
            <a:pPr algn="just"/>
            <a:r>
              <a:rPr lang="en-US" dirty="0"/>
              <a:t>Ambiguity is a term used to characterize phenomena that have more than only one meaning. These meanings are distinct from each other and have no close scheme in common. That is why a single expression may lead to multiple interpretation. In natural language many words, strings of words and sentences are ambiguous, simply because of the fact that numerous words cover several distinct meanings or specific structural elements give rise to different readings. </a:t>
            </a:r>
          </a:p>
          <a:p>
            <a:pPr marL="0" indent="0">
              <a:buNone/>
            </a:pPr>
            <a:endParaRPr lang="en-IN" dirty="0"/>
          </a:p>
        </p:txBody>
      </p:sp>
      <p:sp>
        <p:nvSpPr>
          <p:cNvPr id="4" name="Footer Placeholder 3">
            <a:extLst>
              <a:ext uri="{FF2B5EF4-FFF2-40B4-BE49-F238E27FC236}">
                <a16:creationId xmlns:a16="http://schemas.microsoft.com/office/drawing/2014/main" id="{134B2C32-1D42-4BFE-A8EE-349CDB74D606}"/>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FA831C24-FFDA-4A5D-8242-7DB0D1E52227}"/>
              </a:ext>
            </a:extLst>
          </p:cNvPr>
          <p:cNvSpPr>
            <a:spLocks noGrp="1"/>
          </p:cNvSpPr>
          <p:nvPr>
            <p:ph type="sldNum" sz="quarter" idx="12"/>
          </p:nvPr>
        </p:nvSpPr>
        <p:spPr/>
        <p:txBody>
          <a:bodyPr/>
          <a:lstStyle/>
          <a:p>
            <a:fld id="{B6F15528-21DE-4FAA-801E-634DDDAF4B2B}" type="slidenum">
              <a:rPr lang="en-US" smtClean="0"/>
              <a:pPr/>
              <a:t>89</a:t>
            </a:fld>
            <a:endParaRPr lang="en-US"/>
          </a:p>
        </p:txBody>
      </p:sp>
    </p:spTree>
    <p:extLst>
      <p:ext uri="{BB962C8B-B14F-4D97-AF65-F5344CB8AC3E}">
        <p14:creationId xmlns:p14="http://schemas.microsoft.com/office/powerpoint/2010/main" val="865376271"/>
      </p:ext>
    </p:extLst>
  </p:cSld>
  <p:clrMapOvr>
    <a:masterClrMapping/>
  </p:clrMapOvr>
  <p:transition spd="slow">
    <p:diamon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rmAutofit fontScale="90000"/>
          </a:bodyPr>
          <a:lstStyle/>
          <a:p>
            <a:pPr algn="ctr"/>
            <a:r>
              <a:rPr lang="en-US" b="1" dirty="0"/>
              <a:t>Semantics to Psychology </a:t>
            </a:r>
            <a:br>
              <a:rPr lang="en-US" dirty="0"/>
            </a:br>
            <a:endParaRPr lang="en-US" dirty="0"/>
          </a:p>
        </p:txBody>
      </p:sp>
      <p:sp>
        <p:nvSpPr>
          <p:cNvPr id="3" name="Content Placeholder 2"/>
          <p:cNvSpPr>
            <a:spLocks noGrp="1"/>
          </p:cNvSpPr>
          <p:nvPr>
            <p:ph idx="1"/>
          </p:nvPr>
        </p:nvSpPr>
        <p:spPr>
          <a:xfrm>
            <a:off x="-24685" y="1447800"/>
            <a:ext cx="9144000" cy="4908550"/>
          </a:xfrm>
        </p:spPr>
        <p:txBody>
          <a:bodyPr>
            <a:normAutofit/>
          </a:bodyPr>
          <a:lstStyle/>
          <a:p>
            <a:pPr marL="0" indent="0" algn="just">
              <a:buNone/>
            </a:pPr>
            <a:r>
              <a:rPr lang="en-US" dirty="0"/>
              <a:t> 	</a:t>
            </a:r>
            <a:r>
              <a:rPr lang="en-AU" sz="2800" dirty="0">
                <a:solidFill>
                  <a:srgbClr val="FF0000"/>
                </a:solidFill>
              </a:rPr>
              <a:t>Study of semantics associated with psychology is certainly more to do with mental ability, </a:t>
            </a:r>
            <a:r>
              <a:rPr lang="en-AU" sz="2800" dirty="0"/>
              <a:t>because the expression of one's soul is expressed through language and have the meanings according to context. The behaviourist analysis of meaning in terms of stimulus and response is based on the influence of psychologists.</a:t>
            </a:r>
          </a:p>
          <a:p>
            <a:pPr marL="0" indent="0" algn="just">
              <a:buNone/>
            </a:pPr>
            <a:r>
              <a:rPr lang="en-AU" sz="2800" dirty="0"/>
              <a:t>Example words: 	joy and sorrow</a:t>
            </a:r>
            <a:endParaRPr lang="en-US" sz="2800" dirty="0"/>
          </a:p>
          <a:p>
            <a:pPr marL="0" indent="0">
              <a:buNone/>
            </a:pPr>
            <a:r>
              <a:rPr lang="en-IN" sz="2800" dirty="0"/>
              <a:t> </a:t>
            </a:r>
            <a:r>
              <a:rPr lang="en-AU" sz="2800" dirty="0"/>
              <a:t>	Hot-------:--------:-------:--------:cold</a:t>
            </a:r>
            <a:endParaRPr lang="en-US" sz="2800" dirty="0"/>
          </a:p>
          <a:p>
            <a:pPr marL="0" indent="0">
              <a:buNone/>
            </a:pPr>
            <a:r>
              <a:rPr lang="en-AU" sz="2800" dirty="0"/>
              <a:t>	Slow-----:--------:-------:--------:fast</a:t>
            </a:r>
            <a:endParaRPr lang="en-US" sz="2800" dirty="0"/>
          </a:p>
          <a:p>
            <a:pPr marL="0" indent="0">
              <a:buNone/>
            </a:pPr>
            <a:r>
              <a:rPr lang="en-AU" sz="2800" dirty="0"/>
              <a:t>	Happy----:------:--------:-------:sad </a:t>
            </a:r>
            <a:endParaRPr lang="en-US" sz="2800" dirty="0"/>
          </a:p>
          <a:p>
            <a:endParaRPr lang="en-US" dirty="0"/>
          </a:p>
        </p:txBody>
      </p:sp>
      <p:sp>
        <p:nvSpPr>
          <p:cNvPr id="4" name="Footer Placeholder 3">
            <a:extLst>
              <a:ext uri="{FF2B5EF4-FFF2-40B4-BE49-F238E27FC236}">
                <a16:creationId xmlns:a16="http://schemas.microsoft.com/office/drawing/2014/main" id="{FE006C93-82C8-44A5-B1F6-7529063334AF}"/>
              </a:ext>
            </a:extLst>
          </p:cNvPr>
          <p:cNvSpPr>
            <a:spLocks noGrp="1"/>
          </p:cNvSpPr>
          <p:nvPr>
            <p:ph type="ftr" sz="quarter" idx="11"/>
          </p:nvPr>
        </p:nvSpPr>
        <p:spPr/>
        <p:txBody>
          <a:bodyPr/>
          <a:lstStyle/>
          <a:p>
            <a:pPr algn="ctr"/>
            <a:r>
              <a:rPr lang="en-US" dirty="0" err="1"/>
              <a:t>Dr.P.Chandramohan</a:t>
            </a:r>
            <a:endParaRPr lang="en-US" dirty="0"/>
          </a:p>
        </p:txBody>
      </p:sp>
      <p:sp>
        <p:nvSpPr>
          <p:cNvPr id="5" name="Slide Number Placeholder 4">
            <a:extLst>
              <a:ext uri="{FF2B5EF4-FFF2-40B4-BE49-F238E27FC236}">
                <a16:creationId xmlns:a16="http://schemas.microsoft.com/office/drawing/2014/main" id="{91FA4375-7611-4A02-AAD7-B4C1FD222813}"/>
              </a:ext>
            </a:extLst>
          </p:cNvPr>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593384368"/>
      </p:ext>
    </p:extLst>
  </p:cSld>
  <p:clrMapOvr>
    <a:masterClrMapping/>
  </p:clrMapOvr>
  <p:transition spd="slow">
    <p:diamond/>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30AFA4-79B5-4502-84A6-BEA52FA9D5A2}"/>
              </a:ext>
            </a:extLst>
          </p:cNvPr>
          <p:cNvSpPr>
            <a:spLocks noGrp="1"/>
          </p:cNvSpPr>
          <p:nvPr>
            <p:ph idx="1"/>
          </p:nvPr>
        </p:nvSpPr>
        <p:spPr>
          <a:xfrm>
            <a:off x="0" y="-1"/>
            <a:ext cx="9144000" cy="6721475"/>
          </a:xfrm>
        </p:spPr>
        <p:txBody>
          <a:bodyPr/>
          <a:lstStyle/>
          <a:p>
            <a:pPr algn="just"/>
            <a:r>
              <a:rPr lang="en-US" dirty="0"/>
              <a:t>Doubtfulness of meaning, or uncertainty of intention, that makes a document capable of being understood in two or more senses. </a:t>
            </a:r>
          </a:p>
          <a:p>
            <a:r>
              <a:rPr lang="en-US" dirty="0"/>
              <a:t>A word, phrase or sentence is ambiguous if it has more than one meaning.</a:t>
            </a:r>
          </a:p>
          <a:p>
            <a:pPr marL="0" indent="0">
              <a:buNone/>
            </a:pPr>
            <a:endParaRPr lang="en-IN" dirty="0"/>
          </a:p>
          <a:p>
            <a:pPr marL="0" indent="0">
              <a:buNone/>
            </a:pPr>
            <a:endParaRPr lang="en-IN" dirty="0"/>
          </a:p>
        </p:txBody>
      </p:sp>
      <p:sp>
        <p:nvSpPr>
          <p:cNvPr id="4" name="Footer Placeholder 3">
            <a:extLst>
              <a:ext uri="{FF2B5EF4-FFF2-40B4-BE49-F238E27FC236}">
                <a16:creationId xmlns:a16="http://schemas.microsoft.com/office/drawing/2014/main" id="{751F735F-E94A-49F3-A40F-AEBC6D0E4E74}"/>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E01BDA15-7264-4658-8187-9E8E7F383AC7}"/>
              </a:ext>
            </a:extLst>
          </p:cNvPr>
          <p:cNvSpPr>
            <a:spLocks noGrp="1"/>
          </p:cNvSpPr>
          <p:nvPr>
            <p:ph type="sldNum" sz="quarter" idx="12"/>
          </p:nvPr>
        </p:nvSpPr>
        <p:spPr/>
        <p:txBody>
          <a:bodyPr/>
          <a:lstStyle/>
          <a:p>
            <a:fld id="{B6F15528-21DE-4FAA-801E-634DDDAF4B2B}" type="slidenum">
              <a:rPr lang="en-US" smtClean="0"/>
              <a:pPr/>
              <a:t>90</a:t>
            </a:fld>
            <a:endParaRPr lang="en-US"/>
          </a:p>
        </p:txBody>
      </p:sp>
      <p:pic>
        <p:nvPicPr>
          <p:cNvPr id="6" name="Picture 2" descr="Image result for lexical ambiguity jokes">
            <a:extLst>
              <a:ext uri="{FF2B5EF4-FFF2-40B4-BE49-F238E27FC236}">
                <a16:creationId xmlns:a16="http://schemas.microsoft.com/office/drawing/2014/main" id="{6963A969-EE5C-45F2-8B6F-0653B7F615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86000"/>
            <a:ext cx="9143999" cy="44354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2268873"/>
      </p:ext>
    </p:extLst>
  </p:cSld>
  <p:clrMapOvr>
    <a:masterClrMapping/>
  </p:clrMapOvr>
  <p:transition spd="slow">
    <p:diamond/>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3450EA4F-D3D0-44BD-8695-12B6B8778554}"/>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8916045A-BB60-4E9F-8635-5C169DE35515}"/>
              </a:ext>
            </a:extLst>
          </p:cNvPr>
          <p:cNvSpPr>
            <a:spLocks noGrp="1"/>
          </p:cNvSpPr>
          <p:nvPr>
            <p:ph type="sldNum" sz="quarter" idx="12"/>
          </p:nvPr>
        </p:nvSpPr>
        <p:spPr/>
        <p:txBody>
          <a:bodyPr/>
          <a:lstStyle/>
          <a:p>
            <a:fld id="{B6F15528-21DE-4FAA-801E-634DDDAF4B2B}" type="slidenum">
              <a:rPr lang="en-US" smtClean="0"/>
              <a:pPr/>
              <a:t>91</a:t>
            </a:fld>
            <a:endParaRPr lang="en-US"/>
          </a:p>
        </p:txBody>
      </p:sp>
      <p:pic>
        <p:nvPicPr>
          <p:cNvPr id="6" name="Picture 2" descr="Image result for lexical ambiguity jokes">
            <a:extLst>
              <a:ext uri="{FF2B5EF4-FFF2-40B4-BE49-F238E27FC236}">
                <a16:creationId xmlns:a16="http://schemas.microsoft.com/office/drawing/2014/main" id="{0E9DF227-F464-4940-B424-851900EFF76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272844"/>
            <a:ext cx="8915400" cy="59266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8003199"/>
      </p:ext>
    </p:extLst>
  </p:cSld>
  <p:clrMapOvr>
    <a:masterClrMapping/>
  </p:clrMapOvr>
  <p:transition spd="slow">
    <p:diamond/>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93794-9F24-4543-8A18-042925860D55}"/>
              </a:ext>
            </a:extLst>
          </p:cNvPr>
          <p:cNvSpPr>
            <a:spLocks noGrp="1"/>
          </p:cNvSpPr>
          <p:nvPr>
            <p:ph type="title"/>
          </p:nvPr>
        </p:nvSpPr>
        <p:spPr>
          <a:xfrm>
            <a:off x="474133" y="-8467"/>
            <a:ext cx="8229600" cy="1143000"/>
          </a:xfrm>
        </p:spPr>
        <p:txBody>
          <a:bodyPr/>
          <a:lstStyle/>
          <a:p>
            <a:pPr algn="ctr"/>
            <a:r>
              <a:rPr lang="en-US" dirty="0"/>
              <a:t>Phonetic Ambiguity</a:t>
            </a:r>
            <a:endParaRPr lang="en-IN" dirty="0"/>
          </a:p>
        </p:txBody>
      </p:sp>
      <p:sp>
        <p:nvSpPr>
          <p:cNvPr id="3" name="Content Placeholder 2">
            <a:extLst>
              <a:ext uri="{FF2B5EF4-FFF2-40B4-BE49-F238E27FC236}">
                <a16:creationId xmlns:a16="http://schemas.microsoft.com/office/drawing/2014/main" id="{C98443EC-60D8-48EB-89AC-F28A1BF2286F}"/>
              </a:ext>
            </a:extLst>
          </p:cNvPr>
          <p:cNvSpPr>
            <a:spLocks noGrp="1"/>
          </p:cNvSpPr>
          <p:nvPr>
            <p:ph idx="1"/>
          </p:nvPr>
        </p:nvSpPr>
        <p:spPr>
          <a:xfrm>
            <a:off x="0" y="1134533"/>
            <a:ext cx="9144000" cy="5723467"/>
          </a:xfrm>
        </p:spPr>
        <p:txBody>
          <a:bodyPr>
            <a:normAutofit lnSpcReduction="10000"/>
          </a:bodyPr>
          <a:lstStyle/>
          <a:p>
            <a:pPr algn="just"/>
            <a:r>
              <a:rPr lang="en-US" dirty="0">
                <a:solidFill>
                  <a:srgbClr val="FF0066"/>
                </a:solidFill>
              </a:rPr>
              <a:t>Phonological/ phonetic ambiguities are two or more words which sound the same and have different meanings. </a:t>
            </a:r>
            <a:r>
              <a:rPr lang="en-US" dirty="0"/>
              <a:t>Language can contain ambiguities and more than one way to compose a set of sounds into words. </a:t>
            </a:r>
          </a:p>
          <a:p>
            <a:pPr>
              <a:buNone/>
            </a:pPr>
            <a:r>
              <a:rPr lang="en-US" dirty="0"/>
              <a:t>	Example:</a:t>
            </a:r>
          </a:p>
          <a:p>
            <a:r>
              <a:rPr lang="en-US" dirty="0"/>
              <a:t>there – their</a:t>
            </a:r>
          </a:p>
          <a:p>
            <a:r>
              <a:rPr lang="en-US" dirty="0"/>
              <a:t>Here – hear</a:t>
            </a:r>
          </a:p>
          <a:p>
            <a:r>
              <a:rPr lang="en-US" dirty="0"/>
              <a:t>Plane – plain</a:t>
            </a:r>
          </a:p>
          <a:p>
            <a:r>
              <a:rPr lang="en-US" dirty="0"/>
              <a:t>Ice cream – I scream (cry)</a:t>
            </a:r>
          </a:p>
          <a:p>
            <a:r>
              <a:rPr lang="en-US" dirty="0"/>
              <a:t>Wait – weight</a:t>
            </a:r>
          </a:p>
          <a:p>
            <a:r>
              <a:rPr lang="en-US" dirty="0"/>
              <a:t>You’re unconscious now – your unconscious now</a:t>
            </a:r>
          </a:p>
          <a:p>
            <a:r>
              <a:rPr lang="en-US" dirty="0"/>
              <a:t>Your students – you’re students</a:t>
            </a:r>
          </a:p>
          <a:p>
            <a:r>
              <a:rPr lang="en-US" dirty="0"/>
              <a:t>Two – too - to</a:t>
            </a:r>
          </a:p>
          <a:p>
            <a:pPr marL="0" indent="0">
              <a:buNone/>
            </a:pPr>
            <a:endParaRPr lang="en-IN" dirty="0"/>
          </a:p>
        </p:txBody>
      </p:sp>
      <p:sp>
        <p:nvSpPr>
          <p:cNvPr id="4" name="Footer Placeholder 3">
            <a:extLst>
              <a:ext uri="{FF2B5EF4-FFF2-40B4-BE49-F238E27FC236}">
                <a16:creationId xmlns:a16="http://schemas.microsoft.com/office/drawing/2014/main" id="{D1CC6DBE-C1BF-444E-ACC5-37A3A612C07B}"/>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5681876F-7746-4234-BB4D-35E8A8C92159}"/>
              </a:ext>
            </a:extLst>
          </p:cNvPr>
          <p:cNvSpPr>
            <a:spLocks noGrp="1"/>
          </p:cNvSpPr>
          <p:nvPr>
            <p:ph type="sldNum" sz="quarter" idx="12"/>
          </p:nvPr>
        </p:nvSpPr>
        <p:spPr/>
        <p:txBody>
          <a:bodyPr/>
          <a:lstStyle/>
          <a:p>
            <a:fld id="{B6F15528-21DE-4FAA-801E-634DDDAF4B2B}" type="slidenum">
              <a:rPr lang="en-US" smtClean="0"/>
              <a:pPr/>
              <a:t>92</a:t>
            </a:fld>
            <a:endParaRPr lang="en-US"/>
          </a:p>
        </p:txBody>
      </p:sp>
    </p:spTree>
    <p:extLst>
      <p:ext uri="{BB962C8B-B14F-4D97-AF65-F5344CB8AC3E}">
        <p14:creationId xmlns:p14="http://schemas.microsoft.com/office/powerpoint/2010/main" val="2778049244"/>
      </p:ext>
    </p:extLst>
  </p:cSld>
  <p:clrMapOvr>
    <a:masterClrMapping/>
  </p:clrMapOvr>
  <p:transition spd="slow">
    <p:diamond/>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CEDE96-0CB8-404C-BCF9-E74DF166E149}"/>
              </a:ext>
            </a:extLst>
          </p:cNvPr>
          <p:cNvSpPr>
            <a:spLocks noGrp="1"/>
          </p:cNvSpPr>
          <p:nvPr>
            <p:ph type="title"/>
          </p:nvPr>
        </p:nvSpPr>
        <p:spPr>
          <a:xfrm>
            <a:off x="482600" y="0"/>
            <a:ext cx="8229600" cy="1143000"/>
          </a:xfrm>
        </p:spPr>
        <p:txBody>
          <a:bodyPr/>
          <a:lstStyle/>
          <a:p>
            <a:pPr algn="ctr"/>
            <a:r>
              <a:rPr lang="en-US" dirty="0"/>
              <a:t>Lexical ambiguity</a:t>
            </a:r>
            <a:endParaRPr lang="en-IN" dirty="0"/>
          </a:p>
        </p:txBody>
      </p:sp>
      <p:sp>
        <p:nvSpPr>
          <p:cNvPr id="3" name="Content Placeholder 2">
            <a:extLst>
              <a:ext uri="{FF2B5EF4-FFF2-40B4-BE49-F238E27FC236}">
                <a16:creationId xmlns:a16="http://schemas.microsoft.com/office/drawing/2014/main" id="{6366DE27-0573-4442-9116-8422B37FC8E9}"/>
              </a:ext>
            </a:extLst>
          </p:cNvPr>
          <p:cNvSpPr>
            <a:spLocks noGrp="1"/>
          </p:cNvSpPr>
          <p:nvPr>
            <p:ph idx="1"/>
          </p:nvPr>
        </p:nvSpPr>
        <p:spPr>
          <a:xfrm>
            <a:off x="0" y="1142999"/>
            <a:ext cx="9144000" cy="5578475"/>
          </a:xfrm>
        </p:spPr>
        <p:txBody>
          <a:bodyPr/>
          <a:lstStyle/>
          <a:p>
            <a:pPr algn="just">
              <a:buNone/>
            </a:pPr>
            <a:r>
              <a:rPr lang="en-US" dirty="0">
                <a:solidFill>
                  <a:srgbClr val="FF0066"/>
                </a:solidFill>
              </a:rPr>
              <a:t>The multiple meaning of the utterance depends on the meaning of the single word. </a:t>
            </a:r>
            <a:r>
              <a:rPr lang="en-US" dirty="0"/>
              <a:t>Lexical ambiguity arises, when a single word is connected with two or more meanings. Sentences may become ambiguous when they have words which are either polysemous or homonymous.</a:t>
            </a:r>
          </a:p>
          <a:p>
            <a:pPr algn="just">
              <a:buNone/>
            </a:pPr>
            <a:endParaRPr lang="en-US" dirty="0"/>
          </a:p>
          <a:p>
            <a:pPr algn="just">
              <a:buNone/>
            </a:pPr>
            <a:r>
              <a:rPr lang="en-US" dirty="0"/>
              <a:t>	example: </a:t>
            </a:r>
            <a:r>
              <a:rPr lang="en-US" dirty="0" err="1"/>
              <a:t>palakai</a:t>
            </a:r>
            <a:r>
              <a:rPr lang="en-US" dirty="0"/>
              <a:t> – many hands; wooden plank.</a:t>
            </a:r>
          </a:p>
          <a:p>
            <a:pPr algn="just">
              <a:buNone/>
            </a:pPr>
            <a:endParaRPr lang="en-US" dirty="0"/>
          </a:p>
          <a:p>
            <a:pPr algn="just">
              <a:buNone/>
            </a:pPr>
            <a:r>
              <a:rPr lang="en-US" dirty="0"/>
              <a:t>		         </a:t>
            </a:r>
            <a:r>
              <a:rPr lang="en-US" dirty="0" err="1"/>
              <a:t>na:Ti</a:t>
            </a:r>
            <a:r>
              <a:rPr lang="en-US" dirty="0"/>
              <a:t>	- chin; pulse </a:t>
            </a:r>
          </a:p>
          <a:p>
            <a:pPr algn="just">
              <a:buNone/>
            </a:pPr>
            <a:r>
              <a:rPr lang="en-US" dirty="0"/>
              <a:t>		         </a:t>
            </a:r>
            <a:r>
              <a:rPr lang="en-US" dirty="0" err="1"/>
              <a:t>alaka:na</a:t>
            </a:r>
            <a:r>
              <a:rPr lang="en-US" dirty="0"/>
              <a:t> </a:t>
            </a:r>
            <a:r>
              <a:rPr lang="en-US" dirty="0" err="1"/>
              <a:t>peNkaL</a:t>
            </a:r>
            <a:r>
              <a:rPr lang="en-US" dirty="0"/>
              <a:t> </a:t>
            </a:r>
            <a:r>
              <a:rPr lang="en-US" dirty="0" err="1"/>
              <a:t>viTuti</a:t>
            </a:r>
            <a:endParaRPr lang="en-US" dirty="0"/>
          </a:p>
          <a:p>
            <a:pPr algn="just">
              <a:buNone/>
            </a:pPr>
            <a:r>
              <a:rPr lang="en-US" dirty="0"/>
              <a:t>		         </a:t>
            </a:r>
            <a:r>
              <a:rPr lang="en-US" dirty="0" err="1"/>
              <a:t>vilunta</a:t>
            </a:r>
            <a:r>
              <a:rPr lang="en-US" dirty="0"/>
              <a:t> </a:t>
            </a:r>
            <a:r>
              <a:rPr lang="en-US" dirty="0" err="1"/>
              <a:t>ku:Rai</a:t>
            </a:r>
            <a:endParaRPr lang="en-US" dirty="0"/>
          </a:p>
          <a:p>
            <a:pPr marL="0" indent="0">
              <a:buNone/>
            </a:pPr>
            <a:endParaRPr lang="en-IN" dirty="0"/>
          </a:p>
        </p:txBody>
      </p:sp>
      <p:sp>
        <p:nvSpPr>
          <p:cNvPr id="4" name="Footer Placeholder 3">
            <a:extLst>
              <a:ext uri="{FF2B5EF4-FFF2-40B4-BE49-F238E27FC236}">
                <a16:creationId xmlns:a16="http://schemas.microsoft.com/office/drawing/2014/main" id="{E0CFCBFA-CF71-4411-A859-29DBE3D1DACC}"/>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E16B985C-C9F2-4EF3-84D2-B0231BAEB4F4}"/>
              </a:ext>
            </a:extLst>
          </p:cNvPr>
          <p:cNvSpPr>
            <a:spLocks noGrp="1"/>
          </p:cNvSpPr>
          <p:nvPr>
            <p:ph type="sldNum" sz="quarter" idx="12"/>
          </p:nvPr>
        </p:nvSpPr>
        <p:spPr/>
        <p:txBody>
          <a:bodyPr/>
          <a:lstStyle/>
          <a:p>
            <a:fld id="{B6F15528-21DE-4FAA-801E-634DDDAF4B2B}" type="slidenum">
              <a:rPr lang="en-US" smtClean="0"/>
              <a:pPr/>
              <a:t>93</a:t>
            </a:fld>
            <a:endParaRPr lang="en-US"/>
          </a:p>
        </p:txBody>
      </p:sp>
    </p:spTree>
    <p:extLst>
      <p:ext uri="{BB962C8B-B14F-4D97-AF65-F5344CB8AC3E}">
        <p14:creationId xmlns:p14="http://schemas.microsoft.com/office/powerpoint/2010/main" val="3162470522"/>
      </p:ext>
    </p:extLst>
  </p:cSld>
  <p:clrMapOvr>
    <a:masterClrMapping/>
  </p:clrMapOvr>
  <p:transition spd="slow">
    <p:diamond/>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D90D7798-DB3A-4FC8-9BCB-1D8CDE0382E9}"/>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E6FF7335-8CA8-4570-ACA7-4C01173800ED}"/>
              </a:ext>
            </a:extLst>
          </p:cNvPr>
          <p:cNvSpPr>
            <a:spLocks noGrp="1"/>
          </p:cNvSpPr>
          <p:nvPr>
            <p:ph type="sldNum" sz="quarter" idx="12"/>
          </p:nvPr>
        </p:nvSpPr>
        <p:spPr/>
        <p:txBody>
          <a:bodyPr/>
          <a:lstStyle/>
          <a:p>
            <a:fld id="{B6F15528-21DE-4FAA-801E-634DDDAF4B2B}" type="slidenum">
              <a:rPr lang="en-US" smtClean="0"/>
              <a:pPr/>
              <a:t>94</a:t>
            </a:fld>
            <a:endParaRPr lang="en-US"/>
          </a:p>
        </p:txBody>
      </p:sp>
      <p:pic>
        <p:nvPicPr>
          <p:cNvPr id="6" name="Picture 2" descr="Image result for lexical ambiguity jokes">
            <a:extLst>
              <a:ext uri="{FF2B5EF4-FFF2-40B4-BE49-F238E27FC236}">
                <a16:creationId xmlns:a16="http://schemas.microsoft.com/office/drawing/2014/main" id="{EBDA48C2-A183-4754-8D76-E7D24BE5526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4800" y="217513"/>
            <a:ext cx="8534400" cy="63924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5510632"/>
      </p:ext>
    </p:extLst>
  </p:cSld>
  <p:clrMapOvr>
    <a:masterClrMapping/>
  </p:clrMapOvr>
  <p:transition spd="slow">
    <p:diamond/>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A6780068-E92B-4BF7-93FA-D29B715B4D2E}"/>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2FEFF044-6726-4BA2-8FFB-4D540B02BBC0}"/>
              </a:ext>
            </a:extLst>
          </p:cNvPr>
          <p:cNvSpPr>
            <a:spLocks noGrp="1"/>
          </p:cNvSpPr>
          <p:nvPr>
            <p:ph type="sldNum" sz="quarter" idx="12"/>
          </p:nvPr>
        </p:nvSpPr>
        <p:spPr/>
        <p:txBody>
          <a:bodyPr/>
          <a:lstStyle/>
          <a:p>
            <a:fld id="{B6F15528-21DE-4FAA-801E-634DDDAF4B2B}" type="slidenum">
              <a:rPr lang="en-US" smtClean="0"/>
              <a:pPr/>
              <a:t>95</a:t>
            </a:fld>
            <a:endParaRPr lang="en-US"/>
          </a:p>
        </p:txBody>
      </p:sp>
      <p:pic>
        <p:nvPicPr>
          <p:cNvPr id="6" name="Picture 2" descr="Image result for lexical ambiguity jokes">
            <a:extLst>
              <a:ext uri="{FF2B5EF4-FFF2-40B4-BE49-F238E27FC236}">
                <a16:creationId xmlns:a16="http://schemas.microsoft.com/office/drawing/2014/main" id="{29657D68-1304-47EF-BDBB-5E3AC68BD4C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315" y="136524"/>
            <a:ext cx="9006915" cy="6219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07826"/>
      </p:ext>
    </p:extLst>
  </p:cSld>
  <p:clrMapOvr>
    <a:masterClrMapping/>
  </p:clrMapOvr>
  <p:transition spd="slow">
    <p:diamond/>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E3FDC-320B-42B6-96E1-F186181E846E}"/>
              </a:ext>
            </a:extLst>
          </p:cNvPr>
          <p:cNvSpPr>
            <a:spLocks noGrp="1"/>
          </p:cNvSpPr>
          <p:nvPr>
            <p:ph type="title"/>
          </p:nvPr>
        </p:nvSpPr>
        <p:spPr>
          <a:xfrm>
            <a:off x="482600" y="33867"/>
            <a:ext cx="8229600" cy="1143000"/>
          </a:xfrm>
        </p:spPr>
        <p:txBody>
          <a:bodyPr/>
          <a:lstStyle/>
          <a:p>
            <a:pPr algn="ctr"/>
            <a:r>
              <a:rPr lang="en-US" dirty="0">
                <a:solidFill>
                  <a:srgbClr val="FF0066"/>
                </a:solidFill>
              </a:rPr>
              <a:t>Grammatical Ambiguity</a:t>
            </a:r>
            <a:endParaRPr lang="en-IN" dirty="0"/>
          </a:p>
        </p:txBody>
      </p:sp>
      <p:sp>
        <p:nvSpPr>
          <p:cNvPr id="3" name="Content Placeholder 2">
            <a:extLst>
              <a:ext uri="{FF2B5EF4-FFF2-40B4-BE49-F238E27FC236}">
                <a16:creationId xmlns:a16="http://schemas.microsoft.com/office/drawing/2014/main" id="{06AB94E7-8502-46E2-9D47-CEE778166C43}"/>
              </a:ext>
            </a:extLst>
          </p:cNvPr>
          <p:cNvSpPr>
            <a:spLocks noGrp="1"/>
          </p:cNvSpPr>
          <p:nvPr>
            <p:ph idx="1"/>
          </p:nvPr>
        </p:nvSpPr>
        <p:spPr>
          <a:xfrm>
            <a:off x="152400" y="1176867"/>
            <a:ext cx="8991600" cy="5544608"/>
          </a:xfrm>
        </p:spPr>
        <p:txBody>
          <a:bodyPr>
            <a:normAutofit fontScale="92500" lnSpcReduction="20000"/>
          </a:bodyPr>
          <a:lstStyle/>
          <a:p>
            <a:pPr algn="just">
              <a:buNone/>
            </a:pPr>
            <a:r>
              <a:rPr lang="en-US" dirty="0"/>
              <a:t>A grammatically ambiguous sentence is any sentence to which there is assigned more than one structural analysis at the grammatical level of analysis. For instance, the English adjectival suffix – able means differently when it occurs after different verbs.</a:t>
            </a:r>
          </a:p>
          <a:p>
            <a:pPr lvl="1" algn="just"/>
            <a:r>
              <a:rPr lang="en-US" dirty="0"/>
              <a:t>Desirable  - ‘being attractive’</a:t>
            </a:r>
          </a:p>
          <a:p>
            <a:pPr lvl="1" algn="just"/>
            <a:r>
              <a:rPr lang="en-US" dirty="0"/>
              <a:t>Readable   - ‘easy to read’</a:t>
            </a:r>
          </a:p>
          <a:p>
            <a:pPr lvl="1" algn="just"/>
            <a:r>
              <a:rPr lang="en-US" dirty="0"/>
              <a:t>Eatable 	   - ‘ fit to eat’</a:t>
            </a:r>
          </a:p>
          <a:p>
            <a:pPr algn="just">
              <a:buNone/>
            </a:pPr>
            <a:r>
              <a:rPr lang="en-US" dirty="0"/>
              <a:t>	Ambiguity explained by differences in syntax. For example </a:t>
            </a:r>
            <a:r>
              <a:rPr lang="en-US" b="1" dirty="0"/>
              <a:t>“I read the book on the floor”</a:t>
            </a:r>
            <a:r>
              <a:rPr lang="en-US" dirty="0"/>
              <a:t> might mean that a book was on the floor and that was the speaker read: this would reflect a syntactic construction in which on the floor modifies book. Alternatively, it might mean that the speaker was on the floor while reading the book: this would reflect a construction in which on the floor modifies read or read the book.</a:t>
            </a:r>
            <a:r>
              <a:rPr lang="en-IN" dirty="0"/>
              <a:t> </a:t>
            </a:r>
          </a:p>
          <a:p>
            <a:pPr algn="just">
              <a:buNone/>
            </a:pPr>
            <a:r>
              <a:rPr lang="en-IN" dirty="0"/>
              <a:t>	</a:t>
            </a:r>
            <a:r>
              <a:rPr lang="en-IN" b="1" dirty="0">
                <a:solidFill>
                  <a:srgbClr val="FF0000"/>
                </a:solidFill>
              </a:rPr>
              <a:t>I saw a girl with a telescope</a:t>
            </a:r>
          </a:p>
          <a:p>
            <a:pPr marL="0" indent="0">
              <a:buNone/>
            </a:pPr>
            <a:endParaRPr lang="en-IN" dirty="0"/>
          </a:p>
        </p:txBody>
      </p:sp>
      <p:sp>
        <p:nvSpPr>
          <p:cNvPr id="4" name="Footer Placeholder 3">
            <a:extLst>
              <a:ext uri="{FF2B5EF4-FFF2-40B4-BE49-F238E27FC236}">
                <a16:creationId xmlns:a16="http://schemas.microsoft.com/office/drawing/2014/main" id="{19CB5DE9-4444-4AEC-B059-3B4A8D948397}"/>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2368F31D-DC53-4421-A0A2-F9A94F4EFE65}"/>
              </a:ext>
            </a:extLst>
          </p:cNvPr>
          <p:cNvSpPr>
            <a:spLocks noGrp="1"/>
          </p:cNvSpPr>
          <p:nvPr>
            <p:ph type="sldNum" sz="quarter" idx="12"/>
          </p:nvPr>
        </p:nvSpPr>
        <p:spPr/>
        <p:txBody>
          <a:bodyPr/>
          <a:lstStyle/>
          <a:p>
            <a:fld id="{B6F15528-21DE-4FAA-801E-634DDDAF4B2B}" type="slidenum">
              <a:rPr lang="en-US" smtClean="0"/>
              <a:pPr/>
              <a:t>96</a:t>
            </a:fld>
            <a:endParaRPr lang="en-US"/>
          </a:p>
        </p:txBody>
      </p:sp>
    </p:spTree>
    <p:extLst>
      <p:ext uri="{BB962C8B-B14F-4D97-AF65-F5344CB8AC3E}">
        <p14:creationId xmlns:p14="http://schemas.microsoft.com/office/powerpoint/2010/main" val="2579501761"/>
      </p:ext>
    </p:extLst>
  </p:cSld>
  <p:clrMapOvr>
    <a:masterClrMapping/>
  </p:clrMapOvr>
  <p:transition spd="slow">
    <p:diamond/>
  </p:transition>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7881C444-9369-4946-B828-72306C215C02}"/>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8FA8AD30-D46A-477B-8CB7-3DF57B233D74}"/>
              </a:ext>
            </a:extLst>
          </p:cNvPr>
          <p:cNvSpPr>
            <a:spLocks noGrp="1"/>
          </p:cNvSpPr>
          <p:nvPr>
            <p:ph type="sldNum" sz="quarter" idx="12"/>
          </p:nvPr>
        </p:nvSpPr>
        <p:spPr/>
        <p:txBody>
          <a:bodyPr/>
          <a:lstStyle/>
          <a:p>
            <a:fld id="{B6F15528-21DE-4FAA-801E-634DDDAF4B2B}" type="slidenum">
              <a:rPr lang="en-US" smtClean="0"/>
              <a:pPr/>
              <a:t>97</a:t>
            </a:fld>
            <a:endParaRPr lang="en-US"/>
          </a:p>
        </p:txBody>
      </p:sp>
      <p:pic>
        <p:nvPicPr>
          <p:cNvPr id="6" name="Picture 2">
            <a:extLst>
              <a:ext uri="{FF2B5EF4-FFF2-40B4-BE49-F238E27FC236}">
                <a16:creationId xmlns:a16="http://schemas.microsoft.com/office/drawing/2014/main" id="{3F3512B3-6176-4981-86CA-225C443CCC6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59028" y="838200"/>
            <a:ext cx="8584971" cy="5518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934373"/>
      </p:ext>
    </p:extLst>
  </p:cSld>
  <p:clrMapOvr>
    <a:masterClrMapping/>
  </p:clrMapOvr>
  <p:transition spd="slow">
    <p:diamond/>
  </p:transition>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22167-9EFC-47D4-93CC-A661E80CA313}"/>
              </a:ext>
            </a:extLst>
          </p:cNvPr>
          <p:cNvSpPr>
            <a:spLocks noGrp="1"/>
          </p:cNvSpPr>
          <p:nvPr>
            <p:ph type="title"/>
          </p:nvPr>
        </p:nvSpPr>
        <p:spPr>
          <a:xfrm>
            <a:off x="482600" y="0"/>
            <a:ext cx="8229600" cy="1143000"/>
          </a:xfrm>
        </p:spPr>
        <p:txBody>
          <a:bodyPr/>
          <a:lstStyle/>
          <a:p>
            <a:pPr algn="ctr"/>
            <a:r>
              <a:rPr lang="en-US" dirty="0"/>
              <a:t>Structural ambiguity</a:t>
            </a:r>
            <a:endParaRPr lang="en-IN" dirty="0"/>
          </a:p>
        </p:txBody>
      </p:sp>
      <p:sp>
        <p:nvSpPr>
          <p:cNvPr id="3" name="Content Placeholder 2">
            <a:extLst>
              <a:ext uri="{FF2B5EF4-FFF2-40B4-BE49-F238E27FC236}">
                <a16:creationId xmlns:a16="http://schemas.microsoft.com/office/drawing/2014/main" id="{149598F6-2B8A-40F7-AD4E-59A493FF1ABB}"/>
              </a:ext>
            </a:extLst>
          </p:cNvPr>
          <p:cNvSpPr>
            <a:spLocks noGrp="1"/>
          </p:cNvSpPr>
          <p:nvPr>
            <p:ph idx="1"/>
          </p:nvPr>
        </p:nvSpPr>
        <p:spPr>
          <a:xfrm>
            <a:off x="228600" y="1142999"/>
            <a:ext cx="8915400" cy="5578475"/>
          </a:xfrm>
        </p:spPr>
        <p:txBody>
          <a:bodyPr/>
          <a:lstStyle/>
          <a:p>
            <a:pPr>
              <a:buNone/>
            </a:pPr>
            <a:r>
              <a:rPr lang="en-US" dirty="0">
                <a:solidFill>
                  <a:srgbClr val="FF0066"/>
                </a:solidFill>
              </a:rPr>
              <a:t>The multiple meaning of the utterance depends on the sentence structure.</a:t>
            </a:r>
          </a:p>
          <a:p>
            <a:pPr>
              <a:buNone/>
            </a:pPr>
            <a:r>
              <a:rPr lang="en-US" dirty="0"/>
              <a:t>	example: </a:t>
            </a:r>
          </a:p>
          <a:p>
            <a:pPr lvl="1"/>
            <a:r>
              <a:rPr lang="en-US" dirty="0"/>
              <a:t>Flying kites can be dangerous </a:t>
            </a:r>
          </a:p>
          <a:p>
            <a:pPr lvl="1"/>
            <a:r>
              <a:rPr lang="en-US" dirty="0"/>
              <a:t>Mike didn’t beat his wife because he loves her.</a:t>
            </a:r>
          </a:p>
          <a:p>
            <a:pPr lvl="1"/>
            <a:r>
              <a:rPr lang="en-US" dirty="0"/>
              <a:t>Beautiful girl’s toys</a:t>
            </a:r>
          </a:p>
          <a:p>
            <a:pPr lvl="1"/>
            <a:r>
              <a:rPr lang="en-US" dirty="0"/>
              <a:t>(Tamil) </a:t>
            </a:r>
            <a:r>
              <a:rPr lang="en-US" dirty="0" err="1"/>
              <a:t>kuvaLaiyai</a:t>
            </a:r>
            <a:r>
              <a:rPr lang="en-US" dirty="0"/>
              <a:t> </a:t>
            </a:r>
            <a:r>
              <a:rPr lang="en-US" dirty="0" err="1"/>
              <a:t>vacci</a:t>
            </a:r>
            <a:r>
              <a:rPr lang="en-US" dirty="0"/>
              <a:t> </a:t>
            </a:r>
            <a:r>
              <a:rPr lang="en-US" dirty="0" err="1"/>
              <a:t>taNNi</a:t>
            </a:r>
            <a:r>
              <a:rPr lang="en-US" dirty="0"/>
              <a:t> </a:t>
            </a:r>
            <a:r>
              <a:rPr lang="en-US" dirty="0" err="1"/>
              <a:t>aTi</a:t>
            </a:r>
            <a:endParaRPr lang="en-IN" dirty="0"/>
          </a:p>
        </p:txBody>
      </p:sp>
      <p:sp>
        <p:nvSpPr>
          <p:cNvPr id="4" name="Footer Placeholder 3">
            <a:extLst>
              <a:ext uri="{FF2B5EF4-FFF2-40B4-BE49-F238E27FC236}">
                <a16:creationId xmlns:a16="http://schemas.microsoft.com/office/drawing/2014/main" id="{4D940E6B-4DD1-49C6-A94D-8073704D1A86}"/>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67BCFDAF-1D1B-4C66-AA9F-3D909FEBAF4E}"/>
              </a:ext>
            </a:extLst>
          </p:cNvPr>
          <p:cNvSpPr>
            <a:spLocks noGrp="1"/>
          </p:cNvSpPr>
          <p:nvPr>
            <p:ph type="sldNum" sz="quarter" idx="12"/>
          </p:nvPr>
        </p:nvSpPr>
        <p:spPr/>
        <p:txBody>
          <a:bodyPr/>
          <a:lstStyle/>
          <a:p>
            <a:fld id="{B6F15528-21DE-4FAA-801E-634DDDAF4B2B}" type="slidenum">
              <a:rPr lang="en-US" smtClean="0"/>
              <a:pPr/>
              <a:t>98</a:t>
            </a:fld>
            <a:endParaRPr lang="en-US"/>
          </a:p>
        </p:txBody>
      </p:sp>
    </p:spTree>
    <p:extLst>
      <p:ext uri="{BB962C8B-B14F-4D97-AF65-F5344CB8AC3E}">
        <p14:creationId xmlns:p14="http://schemas.microsoft.com/office/powerpoint/2010/main" val="3504588529"/>
      </p:ext>
    </p:extLst>
  </p:cSld>
  <p:clrMapOvr>
    <a:masterClrMapping/>
  </p:clrMapOvr>
  <p:transition spd="slow">
    <p:diamond/>
  </p:transition>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9690427-EB9F-44E1-978D-56531CAF9BD3}"/>
              </a:ext>
            </a:extLst>
          </p:cNvPr>
          <p:cNvSpPr>
            <a:spLocks noGrp="1"/>
          </p:cNvSpPr>
          <p:nvPr>
            <p:ph type="ftr" sz="quarter" idx="11"/>
          </p:nvPr>
        </p:nvSpPr>
        <p:spPr/>
        <p:txBody>
          <a:bodyPr/>
          <a:lstStyle/>
          <a:p>
            <a:r>
              <a:rPr lang="en-US"/>
              <a:t>Dr.P.Chandramohan</a:t>
            </a:r>
          </a:p>
        </p:txBody>
      </p:sp>
      <p:sp>
        <p:nvSpPr>
          <p:cNvPr id="5" name="Slide Number Placeholder 4">
            <a:extLst>
              <a:ext uri="{FF2B5EF4-FFF2-40B4-BE49-F238E27FC236}">
                <a16:creationId xmlns:a16="http://schemas.microsoft.com/office/drawing/2014/main" id="{D229BEA2-2100-4C83-9E96-A0110005899D}"/>
              </a:ext>
            </a:extLst>
          </p:cNvPr>
          <p:cNvSpPr>
            <a:spLocks noGrp="1"/>
          </p:cNvSpPr>
          <p:nvPr>
            <p:ph type="sldNum" sz="quarter" idx="12"/>
          </p:nvPr>
        </p:nvSpPr>
        <p:spPr/>
        <p:txBody>
          <a:bodyPr/>
          <a:lstStyle/>
          <a:p>
            <a:fld id="{B6F15528-21DE-4FAA-801E-634DDDAF4B2B}" type="slidenum">
              <a:rPr lang="en-US" smtClean="0"/>
              <a:pPr/>
              <a:t>99</a:t>
            </a:fld>
            <a:endParaRPr lang="en-US"/>
          </a:p>
        </p:txBody>
      </p:sp>
      <p:pic>
        <p:nvPicPr>
          <p:cNvPr id="6" name="Picture 2" descr="Image result for lexical ambiguity jokes">
            <a:extLst>
              <a:ext uri="{FF2B5EF4-FFF2-40B4-BE49-F238E27FC236}">
                <a16:creationId xmlns:a16="http://schemas.microsoft.com/office/drawing/2014/main" id="{F8A2E328-6607-4749-9C08-1186BA6BE7E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4800" y="136525"/>
            <a:ext cx="8381999" cy="61880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0392936"/>
      </p:ext>
    </p:extLst>
  </p:cSld>
  <p:clrMapOvr>
    <a:masterClrMapping/>
  </p:clrMapOvr>
  <p:transition spd="slow">
    <p:diamond/>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224</TotalTime>
  <Words>19813</Words>
  <Application>Microsoft Office PowerPoint</Application>
  <PresentationFormat>On-screen Show (4:3)</PresentationFormat>
  <Paragraphs>1862</Paragraphs>
  <Slides>201</Slides>
  <Notes>0</Notes>
  <HiddenSlides>0</HiddenSlides>
  <MMClips>0</MMClips>
  <ScaleCrop>false</ScaleCrop>
  <HeadingPairs>
    <vt:vector size="8" baseType="variant">
      <vt:variant>
        <vt:lpstr>Fonts Used</vt:lpstr>
      </vt:variant>
      <vt:variant>
        <vt:i4>14</vt:i4>
      </vt:variant>
      <vt:variant>
        <vt:lpstr>Theme</vt:lpstr>
      </vt:variant>
      <vt:variant>
        <vt:i4>1</vt:i4>
      </vt:variant>
      <vt:variant>
        <vt:lpstr>Embedded OLE Servers</vt:lpstr>
      </vt:variant>
      <vt:variant>
        <vt:i4>1</vt:i4>
      </vt:variant>
      <vt:variant>
        <vt:lpstr>Slide Titles</vt:lpstr>
      </vt:variant>
      <vt:variant>
        <vt:i4>201</vt:i4>
      </vt:variant>
    </vt:vector>
  </HeadingPairs>
  <TitlesOfParts>
    <vt:vector size="217" baseType="lpstr">
      <vt:lpstr>Aharoni</vt:lpstr>
      <vt:lpstr>Arenski</vt:lpstr>
      <vt:lpstr>Bookman Old Style</vt:lpstr>
      <vt:lpstr>Calibri</vt:lpstr>
      <vt:lpstr>Constantia</vt:lpstr>
      <vt:lpstr>Georgia</vt:lpstr>
      <vt:lpstr>Lucida Bright</vt:lpstr>
      <vt:lpstr>TAM-LFS-Agathiar</vt:lpstr>
      <vt:lpstr>TAM-LFS-AgathiarWide</vt:lpstr>
      <vt:lpstr>TAM-LFS-Old</vt:lpstr>
      <vt:lpstr>Times New Roman</vt:lpstr>
      <vt:lpstr>Wide Latin</vt:lpstr>
      <vt:lpstr>Wingdings</vt:lpstr>
      <vt:lpstr>Wingdings 2</vt:lpstr>
      <vt:lpstr>Flow</vt:lpstr>
      <vt:lpstr>Obraz - mapa bitowa</vt:lpstr>
      <vt:lpstr>  LINC 302:  SEMANTICS AND PRAGMATICS  </vt:lpstr>
      <vt:lpstr>Unit- I: Concept of Meaning</vt:lpstr>
      <vt:lpstr>PowerPoint Presentation</vt:lpstr>
      <vt:lpstr>PowerPoint Presentation</vt:lpstr>
      <vt:lpstr>PowerPoint Presentation</vt:lpstr>
      <vt:lpstr>      Semantics in Linguistics </vt:lpstr>
      <vt:lpstr>Semantics with other disciplines  </vt:lpstr>
      <vt:lpstr>Semantics to Anthropology </vt:lpstr>
      <vt:lpstr>Semantics to Psychology  </vt:lpstr>
      <vt:lpstr>Semantics in Philosophy </vt:lpstr>
      <vt:lpstr>PowerPoint Presentation</vt:lpstr>
      <vt:lpstr>Meaning </vt:lpstr>
      <vt:lpstr>PowerPoint Presentation</vt:lpstr>
      <vt:lpstr>PowerPoint Presentation</vt:lpstr>
      <vt:lpstr>Utterance Meaning</vt:lpstr>
      <vt:lpstr>Prosodic and Paralinguistic features</vt:lpstr>
      <vt:lpstr>PowerPoint Presentation</vt:lpstr>
      <vt:lpstr>Paralinguistic features</vt:lpstr>
      <vt:lpstr>Presupposition</vt:lpstr>
      <vt:lpstr>PowerPoint Presentation</vt:lpstr>
      <vt:lpstr> Factive predicates – assess some fact from the utterance. E.g. (1)It is significant that Kumar came early” (2) I regret that Asha spoke. </vt:lpstr>
      <vt:lpstr>PowerPoint Presentation</vt:lpstr>
      <vt:lpstr>PowerPoint Presentation</vt:lpstr>
      <vt:lpstr>Reference and Sense </vt:lpstr>
      <vt:lpstr>PowerPoint Presentation</vt:lpstr>
      <vt:lpstr>PowerPoint Presentation</vt:lpstr>
      <vt:lpstr>Ogden and Richard’s meaning triangle </vt:lpstr>
      <vt:lpstr>Components of Lexical Meaning</vt:lpstr>
      <vt:lpstr>DESIGNATION</vt:lpstr>
      <vt:lpstr>PowerPoint Presentation</vt:lpstr>
      <vt:lpstr>Reference</vt:lpstr>
      <vt:lpstr>Unit -II: Sense relations</vt:lpstr>
      <vt:lpstr>PowerPoint Presentation</vt:lpstr>
      <vt:lpstr>PowerPoint Presentation</vt:lpstr>
      <vt:lpstr>PowerPoint Presentation</vt:lpstr>
      <vt:lpstr>PowerPoint Presentation</vt:lpstr>
      <vt:lpstr>PowerPoint Presentation</vt:lpstr>
      <vt:lpstr>PowerPoint Presentation</vt:lpstr>
      <vt:lpstr>2. Near synonymy </vt:lpstr>
      <vt:lpstr>3. Partial synonymy </vt:lpstr>
      <vt:lpstr>PowerPoint Presentation</vt:lpstr>
      <vt:lpstr>4. Total synonymy </vt:lpstr>
      <vt:lpstr>Multiple Meaning</vt:lpstr>
      <vt:lpstr>Semantic Structure of Words</vt:lpstr>
      <vt:lpstr>Types of semantic components</vt:lpstr>
      <vt:lpstr>PowerPoint Presentation</vt:lpstr>
      <vt:lpstr>Types of Lexical Meanings as Elements of a Word’s Semantic Structure</vt:lpstr>
      <vt:lpstr>Primary      : :  secondary</vt:lpstr>
      <vt:lpstr>PowerPoint Presentation</vt:lpstr>
      <vt:lpstr>Polysemy</vt:lpstr>
      <vt:lpstr>PowerPoint Presentation</vt:lpstr>
      <vt:lpstr>PowerPoint Presentation</vt:lpstr>
      <vt:lpstr>PowerPoint Presentation</vt:lpstr>
      <vt:lpstr>Source of Polysemy</vt:lpstr>
      <vt:lpstr>1. Shifts in Application</vt:lpstr>
      <vt:lpstr>PowerPoint Presentation</vt:lpstr>
      <vt:lpstr>2. Specialization in social background  </vt:lpstr>
      <vt:lpstr>PowerPoint Presentation</vt:lpstr>
      <vt:lpstr>3. Figurative Meaning </vt:lpstr>
      <vt:lpstr>PowerPoint Presentation</vt:lpstr>
      <vt:lpstr>Metonymy</vt:lpstr>
      <vt:lpstr>Homonymys reinterpreted </vt:lpstr>
      <vt:lpstr>Foreign Influence</vt:lpstr>
      <vt:lpstr>Kinds of Senses</vt:lpstr>
      <vt:lpstr>PowerPoint Presentation</vt:lpstr>
      <vt:lpstr>(1) Direct sense</vt:lpstr>
      <vt:lpstr>PowerPoint Presentation</vt:lpstr>
      <vt:lpstr>(2) Transferred sense</vt:lpstr>
      <vt:lpstr>PowerPoint Presentation</vt:lpstr>
      <vt:lpstr>Accultured sense</vt:lpstr>
      <vt:lpstr>Specialized sense</vt:lpstr>
      <vt:lpstr>PowerPoint Presentation</vt:lpstr>
      <vt:lpstr>Figurative sense</vt:lpstr>
      <vt:lpstr>Dominant sense</vt:lpstr>
      <vt:lpstr>Homonymy</vt:lpstr>
      <vt:lpstr>PowerPoint Presentation</vt:lpstr>
      <vt:lpstr>PowerPoint Presentation</vt:lpstr>
      <vt:lpstr>Reasons for Homonymy</vt:lpstr>
      <vt:lpstr>PowerPoint Presentation</vt:lpstr>
      <vt:lpstr>ii) Semantic Divergence</vt:lpstr>
      <vt:lpstr>PowerPoint Presentation</vt:lpstr>
      <vt:lpstr>PowerPoint Presentation</vt:lpstr>
      <vt:lpstr>PowerPoint Presentation</vt:lpstr>
      <vt:lpstr>PowerPoint Presentation</vt:lpstr>
      <vt:lpstr>Homophones</vt:lpstr>
      <vt:lpstr>Homographs</vt:lpstr>
      <vt:lpstr>Kinds of Homonymy</vt:lpstr>
      <vt:lpstr>Partial Homonymy</vt:lpstr>
      <vt:lpstr>Ambiguity</vt:lpstr>
      <vt:lpstr>PowerPoint Presentation</vt:lpstr>
      <vt:lpstr>PowerPoint Presentation</vt:lpstr>
      <vt:lpstr>Phonetic Ambiguity</vt:lpstr>
      <vt:lpstr>Lexical ambiguity</vt:lpstr>
      <vt:lpstr>PowerPoint Presentation</vt:lpstr>
      <vt:lpstr>PowerPoint Presentation</vt:lpstr>
      <vt:lpstr>Grammatical Ambiguity</vt:lpstr>
      <vt:lpstr>PowerPoint Presentation</vt:lpstr>
      <vt:lpstr>Structural ambiguity</vt:lpstr>
      <vt:lpstr>PowerPoint Presentation</vt:lpstr>
      <vt:lpstr>Safeguards against ambiguity – due to polysemy</vt:lpstr>
      <vt:lpstr>PowerPoint Presentation</vt:lpstr>
      <vt:lpstr>PowerPoint Presentation</vt:lpstr>
      <vt:lpstr>PowerPoint Presentation</vt:lpstr>
      <vt:lpstr>Unit- III Structuralism in semantics </vt:lpstr>
      <vt:lpstr>PowerPoint Presentation</vt:lpstr>
      <vt:lpstr>PowerPoint Presentation</vt:lpstr>
      <vt:lpstr>THE 20TH CENTURY Structuralism</vt:lpstr>
      <vt:lpstr>PowerPoint Presentation</vt:lpstr>
      <vt:lpstr>PowerPoint Presentation</vt:lpstr>
      <vt:lpstr>PowerPoint Presentation</vt:lpstr>
      <vt:lpstr>Structural linguistics in America</vt:lpstr>
      <vt:lpstr>PowerPoint Presentation</vt:lpstr>
      <vt:lpstr>PowerPoint Presentation</vt:lpstr>
      <vt:lpstr>PowerPoint Presentation</vt:lpstr>
      <vt:lpstr>PowerPoint Presentation</vt:lpstr>
      <vt:lpstr>Ferdinand de Saussure's principles of structuralism </vt:lpstr>
      <vt:lpstr>Langue and Parole</vt:lpstr>
      <vt:lpstr>Substance and Form</vt:lpstr>
      <vt:lpstr>Synchronic and Diachronic </vt:lpstr>
      <vt:lpstr>Paradigmatic and Syntagmatic relation</vt:lpstr>
      <vt:lpstr>PowerPoint Presentation</vt:lpstr>
      <vt:lpstr>John Lyons sense relations</vt:lpstr>
      <vt:lpstr>Syntagmatic sense relations</vt:lpstr>
      <vt:lpstr>Paradigmatic Relation</vt:lpstr>
      <vt:lpstr>PowerPoint Presentation</vt:lpstr>
      <vt:lpstr>PowerPoint Presentation</vt:lpstr>
      <vt:lpstr>PowerPoint Presentation</vt:lpstr>
      <vt:lpstr>Gradable and Ungradable opposites</vt:lpstr>
      <vt:lpstr>Complementaries</vt:lpstr>
      <vt:lpstr>Converses</vt:lpstr>
      <vt:lpstr>Directional opposites</vt:lpstr>
      <vt:lpstr>PowerPoint Presentation</vt:lpstr>
      <vt:lpstr>PowerPoint Presentation</vt:lpstr>
      <vt:lpstr>Non-Binary contrast</vt:lpstr>
      <vt:lpstr>Incompatibility and Hyponymy</vt:lpstr>
      <vt:lpstr>PowerPoint Presentation</vt:lpstr>
      <vt:lpstr>PowerPoint Presentation</vt:lpstr>
      <vt:lpstr>PowerPoint Presentation</vt:lpstr>
      <vt:lpstr>Part-Whole Relation</vt:lpstr>
      <vt:lpstr>PowerPoint Presentation</vt:lpstr>
      <vt:lpstr>Reference</vt:lpstr>
      <vt:lpstr>Unit-IV: Change of meaning</vt:lpstr>
      <vt:lpstr>PowerPoint Presentation</vt:lpstr>
      <vt:lpstr>PowerPoint Presentation</vt:lpstr>
      <vt:lpstr>PowerPoint Presentation</vt:lpstr>
      <vt:lpstr>Amelioration</vt:lpstr>
      <vt:lpstr>Causes of semantic change</vt:lpstr>
      <vt:lpstr>Linguistic causes</vt:lpstr>
      <vt:lpstr>PowerPoint Presentation</vt:lpstr>
      <vt:lpstr>HISTOROCAL CAUSES</vt:lpstr>
      <vt:lpstr>PowerPoint Presentation</vt:lpstr>
      <vt:lpstr>PowerPoint Presentation</vt:lpstr>
      <vt:lpstr>PowerPoint Presentation</vt:lpstr>
      <vt:lpstr>PowerPoint Presentation</vt:lpstr>
      <vt:lpstr>Social Causes </vt:lpstr>
      <vt:lpstr>PowerPoint Presentation</vt:lpstr>
      <vt:lpstr>PowerPoint Presentation</vt:lpstr>
      <vt:lpstr>PowerPoint Presentation</vt:lpstr>
      <vt:lpstr>Unit- V  Pragmatics</vt:lpstr>
      <vt:lpstr>Definition of Pragmatics</vt:lpstr>
      <vt:lpstr>PowerPoint Presentation</vt:lpstr>
      <vt:lpstr>Background</vt:lpstr>
      <vt:lpstr>Pragmatics with other discipline </vt:lpstr>
      <vt:lpstr>Pragmatics vs. Semantics</vt:lpstr>
      <vt:lpstr>PowerPoint Presentation</vt:lpstr>
      <vt:lpstr>PowerPoint Presentation</vt:lpstr>
      <vt:lpstr>Pragmatics in Action</vt:lpstr>
      <vt:lpstr>PowerPoint Presentation</vt:lpstr>
      <vt:lpstr>PowerPoint Presentation</vt:lpstr>
      <vt:lpstr>Importance of Pragmatics</vt:lpstr>
      <vt:lpstr>PowerPoint Presentation</vt:lpstr>
      <vt:lpstr>The following subject areas which are within the interest of pragmatics: </vt:lpstr>
      <vt:lpstr>I. The role of context in the process of interpretation </vt:lpstr>
      <vt:lpstr>PowerPoint Presentation</vt:lpstr>
      <vt:lpstr>PowerPoint Presentation</vt:lpstr>
      <vt:lpstr>PowerPoint Presentation</vt:lpstr>
      <vt:lpstr>PowerPoint Presentation</vt:lpstr>
      <vt:lpstr>PowerPoint Presentation</vt:lpstr>
      <vt:lpstr>It must be hot outside.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theory</dc:title>
  <dc:creator>Chandramohan</dc:creator>
  <cp:lastModifiedBy>chandramohan p</cp:lastModifiedBy>
  <cp:revision>95</cp:revision>
  <dcterms:created xsi:type="dcterms:W3CDTF">2006-08-16T00:00:00Z</dcterms:created>
  <dcterms:modified xsi:type="dcterms:W3CDTF">2020-04-06T10:39:58Z</dcterms:modified>
</cp:coreProperties>
</file>